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A_A6103A5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handoutMasterIdLst>
    <p:handoutMasterId r:id="rId88"/>
  </p:handoutMasterIdLst>
  <p:sldIdLst>
    <p:sldId id="257" r:id="rId2"/>
    <p:sldId id="258" r:id="rId3"/>
    <p:sldId id="278" r:id="rId4"/>
    <p:sldId id="259" r:id="rId5"/>
    <p:sldId id="273" r:id="rId6"/>
    <p:sldId id="410" r:id="rId7"/>
    <p:sldId id="411" r:id="rId8"/>
    <p:sldId id="412" r:id="rId9"/>
    <p:sldId id="413" r:id="rId10"/>
    <p:sldId id="266" r:id="rId11"/>
    <p:sldId id="357" r:id="rId12"/>
    <p:sldId id="358" r:id="rId13"/>
    <p:sldId id="359" r:id="rId14"/>
    <p:sldId id="321" r:id="rId15"/>
    <p:sldId id="339" r:id="rId16"/>
    <p:sldId id="380" r:id="rId17"/>
    <p:sldId id="335" r:id="rId18"/>
    <p:sldId id="336" r:id="rId19"/>
    <p:sldId id="337" r:id="rId20"/>
    <p:sldId id="338" r:id="rId21"/>
    <p:sldId id="290" r:id="rId22"/>
    <p:sldId id="414" r:id="rId23"/>
    <p:sldId id="416" r:id="rId24"/>
    <p:sldId id="415" r:id="rId25"/>
    <p:sldId id="418" r:id="rId26"/>
    <p:sldId id="417" r:id="rId27"/>
    <p:sldId id="419" r:id="rId28"/>
    <p:sldId id="420" r:id="rId29"/>
    <p:sldId id="421" r:id="rId30"/>
    <p:sldId id="422" r:id="rId31"/>
    <p:sldId id="423" r:id="rId32"/>
    <p:sldId id="333" r:id="rId33"/>
    <p:sldId id="456" r:id="rId34"/>
    <p:sldId id="453" r:id="rId35"/>
    <p:sldId id="449" r:id="rId36"/>
    <p:sldId id="451" r:id="rId37"/>
    <p:sldId id="452" r:id="rId38"/>
    <p:sldId id="445" r:id="rId39"/>
    <p:sldId id="446"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378" r:id="rId54"/>
    <p:sldId id="379" r:id="rId55"/>
    <p:sldId id="372" r:id="rId56"/>
    <p:sldId id="389" r:id="rId57"/>
    <p:sldId id="390" r:id="rId58"/>
    <p:sldId id="391" r:id="rId59"/>
    <p:sldId id="394" r:id="rId60"/>
    <p:sldId id="393"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37" r:id="rId76"/>
    <p:sldId id="438" r:id="rId77"/>
    <p:sldId id="439" r:id="rId78"/>
    <p:sldId id="440" r:id="rId79"/>
    <p:sldId id="441" r:id="rId80"/>
    <p:sldId id="442" r:id="rId81"/>
    <p:sldId id="443" r:id="rId82"/>
    <p:sldId id="444" r:id="rId83"/>
    <p:sldId id="454" r:id="rId84"/>
    <p:sldId id="457" r:id="rId85"/>
    <p:sldId id="409" r:id="rId86"/>
  </p:sldIdLst>
  <p:sldSz cx="12192000" cy="6858000"/>
  <p:notesSz cx="6934200" cy="9220200"/>
  <p:defaultTextStyle>
    <a:defPPr>
      <a:defRPr lang="en-US"/>
    </a:defPPr>
    <a:lvl1pPr algn="ctr" rtl="0" fontAlgn="base">
      <a:spcBef>
        <a:spcPct val="20000"/>
      </a:spcBef>
      <a:spcAft>
        <a:spcPct val="0"/>
      </a:spcAft>
      <a:buClr>
        <a:schemeClr val="tx1"/>
      </a:buClr>
      <a:buSzPct val="75000"/>
      <a:buFont typeface="Wingdings" pitchFamily="2" charset="2"/>
      <a:defRPr sz="2800" kern="1200">
        <a:solidFill>
          <a:schemeClr val="tx2"/>
        </a:solidFill>
        <a:latin typeface="Arial" charset="0"/>
        <a:ea typeface="+mn-ea"/>
        <a:cs typeface="+mn-cs"/>
      </a:defRPr>
    </a:lvl1pPr>
    <a:lvl2pPr marL="457200" algn="ctr" rtl="0" fontAlgn="base">
      <a:spcBef>
        <a:spcPct val="20000"/>
      </a:spcBef>
      <a:spcAft>
        <a:spcPct val="0"/>
      </a:spcAft>
      <a:buClr>
        <a:schemeClr val="tx1"/>
      </a:buClr>
      <a:buSzPct val="75000"/>
      <a:buFont typeface="Wingdings" pitchFamily="2" charset="2"/>
      <a:defRPr sz="2800" kern="1200">
        <a:solidFill>
          <a:schemeClr val="tx2"/>
        </a:solidFill>
        <a:latin typeface="Arial" charset="0"/>
        <a:ea typeface="+mn-ea"/>
        <a:cs typeface="+mn-cs"/>
      </a:defRPr>
    </a:lvl2pPr>
    <a:lvl3pPr marL="914400" algn="ctr" rtl="0" fontAlgn="base">
      <a:spcBef>
        <a:spcPct val="20000"/>
      </a:spcBef>
      <a:spcAft>
        <a:spcPct val="0"/>
      </a:spcAft>
      <a:buClr>
        <a:schemeClr val="tx1"/>
      </a:buClr>
      <a:buSzPct val="75000"/>
      <a:buFont typeface="Wingdings" pitchFamily="2" charset="2"/>
      <a:defRPr sz="2800" kern="1200">
        <a:solidFill>
          <a:schemeClr val="tx2"/>
        </a:solidFill>
        <a:latin typeface="Arial" charset="0"/>
        <a:ea typeface="+mn-ea"/>
        <a:cs typeface="+mn-cs"/>
      </a:defRPr>
    </a:lvl3pPr>
    <a:lvl4pPr marL="1371600" algn="ctr" rtl="0" fontAlgn="base">
      <a:spcBef>
        <a:spcPct val="20000"/>
      </a:spcBef>
      <a:spcAft>
        <a:spcPct val="0"/>
      </a:spcAft>
      <a:buClr>
        <a:schemeClr val="tx1"/>
      </a:buClr>
      <a:buSzPct val="75000"/>
      <a:buFont typeface="Wingdings" pitchFamily="2" charset="2"/>
      <a:defRPr sz="2800" kern="1200">
        <a:solidFill>
          <a:schemeClr val="tx2"/>
        </a:solidFill>
        <a:latin typeface="Arial" charset="0"/>
        <a:ea typeface="+mn-ea"/>
        <a:cs typeface="+mn-cs"/>
      </a:defRPr>
    </a:lvl4pPr>
    <a:lvl5pPr marL="1828800" algn="ctr" rtl="0" fontAlgn="base">
      <a:spcBef>
        <a:spcPct val="20000"/>
      </a:spcBef>
      <a:spcAft>
        <a:spcPct val="0"/>
      </a:spcAft>
      <a:buClr>
        <a:schemeClr val="tx1"/>
      </a:buClr>
      <a:buSzPct val="75000"/>
      <a:buFont typeface="Wingdings" pitchFamily="2" charset="2"/>
      <a:defRPr sz="2800" kern="1200">
        <a:solidFill>
          <a:schemeClr val="tx2"/>
        </a:solidFill>
        <a:latin typeface="Arial" charset="0"/>
        <a:ea typeface="+mn-ea"/>
        <a:cs typeface="+mn-cs"/>
      </a:defRPr>
    </a:lvl5pPr>
    <a:lvl6pPr marL="2286000" algn="l" defTabSz="914400" rtl="0" eaLnBrk="1" latinLnBrk="0" hangingPunct="1">
      <a:defRPr sz="2800" kern="1200">
        <a:solidFill>
          <a:schemeClr val="tx2"/>
        </a:solidFill>
        <a:latin typeface="Arial" charset="0"/>
        <a:ea typeface="+mn-ea"/>
        <a:cs typeface="+mn-cs"/>
      </a:defRPr>
    </a:lvl6pPr>
    <a:lvl7pPr marL="2743200" algn="l" defTabSz="914400" rtl="0" eaLnBrk="1" latinLnBrk="0" hangingPunct="1">
      <a:defRPr sz="2800" kern="1200">
        <a:solidFill>
          <a:schemeClr val="tx2"/>
        </a:solidFill>
        <a:latin typeface="Arial" charset="0"/>
        <a:ea typeface="+mn-ea"/>
        <a:cs typeface="+mn-cs"/>
      </a:defRPr>
    </a:lvl7pPr>
    <a:lvl8pPr marL="3200400" algn="l" defTabSz="914400" rtl="0" eaLnBrk="1" latinLnBrk="0" hangingPunct="1">
      <a:defRPr sz="2800" kern="1200">
        <a:solidFill>
          <a:schemeClr val="tx2"/>
        </a:solidFill>
        <a:latin typeface="Arial" charset="0"/>
        <a:ea typeface="+mn-ea"/>
        <a:cs typeface="+mn-cs"/>
      </a:defRPr>
    </a:lvl8pPr>
    <a:lvl9pPr marL="3657600" algn="l" defTabSz="914400" rtl="0" eaLnBrk="1" latinLnBrk="0" hangingPunct="1">
      <a:defRPr sz="28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orient="horz" pos="1968" userDrawn="1">
          <p15:clr>
            <a:srgbClr val="A4A3A4"/>
          </p15:clr>
        </p15:guide>
        <p15:guide id="3" orient="horz" pos="3120" userDrawn="1">
          <p15:clr>
            <a:srgbClr val="A4A3A4"/>
          </p15:clr>
        </p15:guide>
        <p15:guide id="4" orient="horz" pos="2736" userDrawn="1">
          <p15:clr>
            <a:srgbClr val="A4A3A4"/>
          </p15:clr>
        </p15:guide>
        <p15:guide id="5" orient="horz" pos="864" userDrawn="1">
          <p15:clr>
            <a:srgbClr val="A4A3A4"/>
          </p15:clr>
        </p15:guide>
        <p15:guide id="6" orient="horz" pos="2352" userDrawn="1">
          <p15:clr>
            <a:srgbClr val="A4A3A4"/>
          </p15:clr>
        </p15:guide>
        <p15:guide id="7" orient="horz" pos="3504" userDrawn="1">
          <p15:clr>
            <a:srgbClr val="A4A3A4"/>
          </p15:clr>
        </p15:guide>
        <p15:guide id="8" orient="horz" pos="1584" userDrawn="1">
          <p15:clr>
            <a:srgbClr val="A4A3A4"/>
          </p15:clr>
        </p15:guide>
        <p15:guide id="9" pos="1248" userDrawn="1">
          <p15:clr>
            <a:srgbClr val="A4A3A4"/>
          </p15:clr>
        </p15:guide>
        <p15:guide id="10" pos="3840" userDrawn="1">
          <p15:clr>
            <a:srgbClr val="A4A3A4"/>
          </p15:clr>
        </p15:guide>
        <p15:guide id="11" pos="384" userDrawn="1">
          <p15:clr>
            <a:srgbClr val="A4A3A4"/>
          </p15:clr>
        </p15:guide>
        <p15:guide id="12" pos="7296" userDrawn="1">
          <p15:clr>
            <a:srgbClr val="A4A3A4"/>
          </p15:clr>
        </p15:guide>
        <p15:guide id="13" pos="4864" userDrawn="1">
          <p15:clr>
            <a:srgbClr val="A4A3A4"/>
          </p15:clr>
        </p15:guide>
        <p15:guide id="14" pos="72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0548C2-FC77-4E14-124E-C8FC0F1979BA}" name="Carmona, Jeanette" initials="CJ" userId="Carmona, Jeanet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333399"/>
    <a:srgbClr val="006666"/>
    <a:srgbClr val="008080"/>
    <a:srgbClr val="339966"/>
    <a:srgbClr val="FF9966"/>
    <a:srgbClr val="860000"/>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4" autoAdjust="0"/>
    <p:restoredTop sz="94675" autoAdjust="0"/>
  </p:normalViewPr>
  <p:slideViewPr>
    <p:cSldViewPr snapToObjects="1" showGuides="1">
      <p:cViewPr>
        <p:scale>
          <a:sx n="150" d="100"/>
          <a:sy n="150" d="100"/>
        </p:scale>
        <p:origin x="-276" y="108"/>
      </p:cViewPr>
      <p:guideLst>
        <p:guide orient="horz" pos="4080"/>
        <p:guide orient="horz" pos="1968"/>
        <p:guide orient="horz" pos="3120"/>
        <p:guide orient="horz" pos="2736"/>
        <p:guide orient="horz" pos="864"/>
        <p:guide orient="horz" pos="2352"/>
        <p:guide orient="horz" pos="3504"/>
        <p:guide orient="horz" pos="1584"/>
        <p:guide pos="1248"/>
        <p:guide pos="3840"/>
        <p:guide pos="384"/>
        <p:guide pos="7296"/>
        <p:guide pos="4864"/>
        <p:guide pos="72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modernComment_18A_A6103A55.xml><?xml version="1.0" encoding="utf-8"?>
<p188:cmLst xmlns:a="http://schemas.openxmlformats.org/drawingml/2006/main" xmlns:r="http://schemas.openxmlformats.org/officeDocument/2006/relationships" xmlns:p188="http://schemas.microsoft.com/office/powerpoint/2018/8/main">
  <p188:cm id="{A0706066-368A-43E9-97CA-B15D7267D95C}" authorId="{DB0548C2-FC77-4E14-124E-C8FC0F1979BA}" created="2022-05-31T20:54:01.528">
    <ac:deMkLst xmlns:ac="http://schemas.microsoft.com/office/drawing/2013/main/command">
      <pc:docMk xmlns:pc="http://schemas.microsoft.com/office/powerpoint/2013/main/command"/>
      <pc:sldMk xmlns:pc="http://schemas.microsoft.com/office/powerpoint/2013/main/command" cId="2786081365" sldId="394"/>
      <ac:spMk id="44" creationId="{00000000-0000-0000-0000-000000000000}"/>
    </ac:deMkLst>
    <p188:txBody>
      <a:bodyPr/>
      <a:lstStyle/>
      <a:p>
        <a:r>
          <a:rPr lang="en-US"/>
          <a:t>Same here should we include , for the amounts in thousands?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a:solidFill>
                  <a:schemeClr val="tx1"/>
                </a:solidFill>
              </a:defRPr>
            </a:lvl1pPr>
          </a:lstStyle>
          <a:p>
            <a:endParaRPr lang="en-US" altLang="en-US"/>
          </a:p>
        </p:txBody>
      </p:sp>
      <p:sp>
        <p:nvSpPr>
          <p:cNvPr id="41987" name="Rectangle 3"/>
          <p:cNvSpPr>
            <a:spLocks noGrp="1" noChangeArrowheads="1"/>
          </p:cNvSpPr>
          <p:nvPr>
            <p:ph type="dt" sz="quarter"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chemeClr val="tx1"/>
                </a:solidFill>
              </a:defRPr>
            </a:lvl1pPr>
          </a:lstStyle>
          <a:p>
            <a:endParaRPr lang="en-US" altLang="en-US"/>
          </a:p>
        </p:txBody>
      </p:sp>
      <p:sp>
        <p:nvSpPr>
          <p:cNvPr id="41988" name="Rectangle 4"/>
          <p:cNvSpPr>
            <a:spLocks noGrp="1" noChangeArrowheads="1"/>
          </p:cNvSpPr>
          <p:nvPr>
            <p:ph type="ftr" sz="quarter" idx="2"/>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chemeClr val="tx1"/>
                </a:solidFill>
              </a:defRPr>
            </a:lvl1pPr>
          </a:lstStyle>
          <a:p>
            <a:endParaRPr lang="en-US" altLang="en-US"/>
          </a:p>
        </p:txBody>
      </p:sp>
      <p:sp>
        <p:nvSpPr>
          <p:cNvPr id="41989" name="Rectangle 5"/>
          <p:cNvSpPr>
            <a:spLocks noGrp="1" noChangeArrowheads="1"/>
          </p:cNvSpPr>
          <p:nvPr>
            <p:ph type="sldNum" sz="quarter" idx="3"/>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solidFill>
                  <a:schemeClr val="tx1"/>
                </a:solidFill>
              </a:defRPr>
            </a:lvl1pPr>
          </a:lstStyle>
          <a:p>
            <a:fld id="{00B87E1A-9BB0-4E2E-A9B8-0DFE0F804447}" type="slidenum">
              <a:rPr lang="en-US" altLang="en-US"/>
              <a:pPr/>
              <a:t>‹#›</a:t>
            </a:fld>
            <a:endParaRPr lang="en-US" altLang="en-US"/>
          </a:p>
        </p:txBody>
      </p:sp>
    </p:spTree>
    <p:extLst>
      <p:ext uri="{BB962C8B-B14F-4D97-AF65-F5344CB8AC3E}">
        <p14:creationId xmlns:p14="http://schemas.microsoft.com/office/powerpoint/2010/main" val="30015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a:solidFill>
                  <a:schemeClr val="tx1"/>
                </a:solidFill>
              </a:defRPr>
            </a:lvl1pPr>
          </a:lstStyle>
          <a:p>
            <a:endParaRPr lang="en-US" altLang="en-US"/>
          </a:p>
        </p:txBody>
      </p:sp>
      <p:sp>
        <p:nvSpPr>
          <p:cNvPr id="111619"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chemeClr val="tx1"/>
                </a:solidFill>
              </a:defRPr>
            </a:lvl1pPr>
          </a:lstStyle>
          <a:p>
            <a:endParaRPr lang="en-US" altLang="en-US"/>
          </a:p>
        </p:txBody>
      </p:sp>
      <p:sp>
        <p:nvSpPr>
          <p:cNvPr id="111620" name="Rectangle 4"/>
          <p:cNvSpPr>
            <a:spLocks noGrp="1" noRot="1" noChangeAspect="1" noChangeArrowheads="1" noTextEdit="1"/>
          </p:cNvSpPr>
          <p:nvPr>
            <p:ph type="sldImg" idx="2"/>
          </p:nvPr>
        </p:nvSpPr>
        <p:spPr bwMode="auto">
          <a:xfrm>
            <a:off x="393700" y="692150"/>
            <a:ext cx="61468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1621"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1622"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chemeClr val="tx1"/>
                </a:solidFill>
              </a:defRPr>
            </a:lvl1pPr>
          </a:lstStyle>
          <a:p>
            <a:endParaRPr lang="en-US" altLang="en-US"/>
          </a:p>
        </p:txBody>
      </p:sp>
      <p:sp>
        <p:nvSpPr>
          <p:cNvPr id="111623"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solidFill>
                  <a:schemeClr val="tx1"/>
                </a:solidFill>
              </a:defRPr>
            </a:lvl1pPr>
          </a:lstStyle>
          <a:p>
            <a:fld id="{31B3F2B1-432A-41FD-8FC4-7F47AEC81F8B}" type="slidenum">
              <a:rPr lang="en-US" altLang="en-US"/>
              <a:pPr/>
              <a:t>‹#›</a:t>
            </a:fld>
            <a:endParaRPr lang="en-US" altLang="en-US"/>
          </a:p>
        </p:txBody>
      </p:sp>
    </p:spTree>
    <p:extLst>
      <p:ext uri="{BB962C8B-B14F-4D97-AF65-F5344CB8AC3E}">
        <p14:creationId xmlns:p14="http://schemas.microsoft.com/office/powerpoint/2010/main" val="2573721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3F2B1-432A-41FD-8FC4-7F47AEC81F8B}" type="slidenum">
              <a:rPr lang="en-US" altLang="en-US" smtClean="0"/>
              <a:pPr/>
              <a:t>15</a:t>
            </a:fld>
            <a:endParaRPr lang="en-US" altLang="en-US"/>
          </a:p>
        </p:txBody>
      </p:sp>
    </p:spTree>
    <p:extLst>
      <p:ext uri="{BB962C8B-B14F-4D97-AF65-F5344CB8AC3E}">
        <p14:creationId xmlns:p14="http://schemas.microsoft.com/office/powerpoint/2010/main" val="322720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3F2B1-432A-41FD-8FC4-7F47AEC81F8B}" type="slidenum">
              <a:rPr lang="en-US" altLang="en-US" smtClean="0"/>
              <a:pPr/>
              <a:t>16</a:t>
            </a:fld>
            <a:endParaRPr lang="en-US" altLang="en-US"/>
          </a:p>
        </p:txBody>
      </p:sp>
    </p:spTree>
    <p:extLst>
      <p:ext uri="{BB962C8B-B14F-4D97-AF65-F5344CB8AC3E}">
        <p14:creationId xmlns:p14="http://schemas.microsoft.com/office/powerpoint/2010/main" val="322720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625600" y="3124200"/>
            <a:ext cx="10160000" cy="2819400"/>
          </a:xfrm>
          <a:prstGeom prst="roundRect">
            <a:avLst>
              <a:gd name="adj" fmla="val 50000"/>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5123" name="Rectangle 3"/>
          <p:cNvSpPr>
            <a:spLocks noChangeArrowheads="1"/>
          </p:cNvSpPr>
          <p:nvPr/>
        </p:nvSpPr>
        <p:spPr bwMode="auto">
          <a:xfrm>
            <a:off x="0" y="0"/>
            <a:ext cx="2438400" cy="6858000"/>
          </a:xfrm>
          <a:prstGeom prst="rect">
            <a:avLst/>
          </a:prstGeom>
          <a:solidFill>
            <a:srgbClr val="33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5124" name="Rectangle 4"/>
          <p:cNvSpPr>
            <a:spLocks noChangeArrowheads="1"/>
          </p:cNvSpPr>
          <p:nvPr/>
        </p:nvSpPr>
        <p:spPr bwMode="auto">
          <a:xfrm>
            <a:off x="2438400" y="0"/>
            <a:ext cx="3657600" cy="6858000"/>
          </a:xfrm>
          <a:prstGeom prst="rect">
            <a:avLst/>
          </a:prstGeom>
          <a:gradFill rotWithShape="1">
            <a:gsLst>
              <a:gs pos="0">
                <a:srgbClr val="333399"/>
              </a:gs>
              <a:gs pos="100000">
                <a:srgbClr val="0000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kumimoji="1" lang="en-US" altLang="en-US" sz="2400">
              <a:solidFill>
                <a:schemeClr val="tx1"/>
              </a:solidFill>
              <a:latin typeface="Times New Roman" pitchFamily="18" charset="0"/>
            </a:endParaRPr>
          </a:p>
        </p:txBody>
      </p:sp>
      <p:sp>
        <p:nvSpPr>
          <p:cNvPr id="5125" name="AutoShape 5"/>
          <p:cNvSpPr>
            <a:spLocks noChangeArrowheads="1"/>
          </p:cNvSpPr>
          <p:nvPr/>
        </p:nvSpPr>
        <p:spPr bwMode="white">
          <a:xfrm>
            <a:off x="406400" y="685800"/>
            <a:ext cx="11379200" cy="24384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kumimoji="1" lang="en-US" altLang="en-US" sz="2400">
              <a:solidFill>
                <a:schemeClr val="tx1"/>
              </a:solidFill>
              <a:latin typeface="Times New Roman" pitchFamily="18" charset="0"/>
            </a:endParaRPr>
          </a:p>
        </p:txBody>
      </p:sp>
      <p:sp>
        <p:nvSpPr>
          <p:cNvPr id="5126" name="Rectangle 6"/>
          <p:cNvSpPr>
            <a:spLocks noGrp="1" noChangeArrowheads="1"/>
          </p:cNvSpPr>
          <p:nvPr>
            <p:ph type="subTitle" idx="1"/>
          </p:nvPr>
        </p:nvSpPr>
        <p:spPr>
          <a:xfrm>
            <a:off x="1219200" y="3124200"/>
            <a:ext cx="9753600" cy="2819400"/>
          </a:xfrm>
        </p:spPr>
        <p:txBody>
          <a:bodyPr anchor="ctr"/>
          <a:lstStyle>
            <a:lvl1pPr marL="0" indent="0" algn="ctr">
              <a:spcBef>
                <a:spcPct val="0"/>
              </a:spcBef>
              <a:buFont typeface="Wingdings 2" pitchFamily="18" charset="2"/>
              <a:buNone/>
              <a:defRPr>
                <a:solidFill>
                  <a:srgbClr val="FFFFFF"/>
                </a:solidFill>
              </a:defRPr>
            </a:lvl1pPr>
          </a:lstStyle>
          <a:p>
            <a:pPr lvl="0"/>
            <a:r>
              <a:rPr lang="en-US" altLang="en-US" noProof="0"/>
              <a:t>Click to edit Master subtitle style</a:t>
            </a:r>
          </a:p>
        </p:txBody>
      </p:sp>
      <p:sp>
        <p:nvSpPr>
          <p:cNvPr id="5127" name="Rectangle 7"/>
          <p:cNvSpPr>
            <a:spLocks noGrp="1" noChangeArrowheads="1"/>
          </p:cNvSpPr>
          <p:nvPr>
            <p:ph type="dt" sz="quarter" idx="2"/>
          </p:nvPr>
        </p:nvSpPr>
        <p:spPr/>
        <p:txBody>
          <a:bodyPr/>
          <a:lstStyle>
            <a:lvl1pPr>
              <a:defRPr>
                <a:solidFill>
                  <a:schemeClr val="bg1"/>
                </a:solidFill>
              </a:defRPr>
            </a:lvl1pPr>
          </a:lstStyle>
          <a:p>
            <a:endParaRPr lang="en-US" altLang="en-US"/>
          </a:p>
        </p:txBody>
      </p:sp>
      <p:sp>
        <p:nvSpPr>
          <p:cNvPr id="5128" name="Rectangle 8"/>
          <p:cNvSpPr>
            <a:spLocks noGrp="1" noChangeArrowheads="1"/>
          </p:cNvSpPr>
          <p:nvPr>
            <p:ph type="ftr" sz="quarter" idx="3"/>
          </p:nvPr>
        </p:nvSpPr>
        <p:spPr/>
        <p:txBody>
          <a:bodyPr/>
          <a:lstStyle>
            <a:lvl1pPr algn="r">
              <a:defRPr/>
            </a:lvl1pPr>
          </a:lstStyle>
          <a:p>
            <a:endParaRPr lang="en-US" altLang="en-US"/>
          </a:p>
        </p:txBody>
      </p:sp>
      <p:sp>
        <p:nvSpPr>
          <p:cNvPr id="5129" name="Rectangle 9"/>
          <p:cNvSpPr>
            <a:spLocks noGrp="1" noChangeArrowheads="1"/>
          </p:cNvSpPr>
          <p:nvPr>
            <p:ph type="sldNum" sz="quarter" idx="4"/>
          </p:nvPr>
        </p:nvSpPr>
        <p:spPr>
          <a:xfrm>
            <a:off x="101601" y="6248400"/>
            <a:ext cx="783167" cy="488950"/>
          </a:xfrm>
        </p:spPr>
        <p:txBody>
          <a:bodyPr anchorCtr="0"/>
          <a:lstStyle>
            <a:lvl1pPr>
              <a:defRPr/>
            </a:lvl1pPr>
          </a:lstStyle>
          <a:p>
            <a:fld id="{CB521D50-1DAB-489C-B264-4C3ACA0F046B}" type="slidenum">
              <a:rPr lang="en-US" altLang="en-US"/>
              <a:pPr/>
              <a:t>‹#›</a:t>
            </a:fld>
            <a:endParaRPr lang="en-US" altLang="en-US"/>
          </a:p>
        </p:txBody>
      </p:sp>
      <p:sp>
        <p:nvSpPr>
          <p:cNvPr id="5130" name="AutoShape 10"/>
          <p:cNvSpPr>
            <a:spLocks noGrp="1" noChangeArrowheads="1"/>
          </p:cNvSpPr>
          <p:nvPr>
            <p:ph type="ctrTitle" sz="quarter"/>
          </p:nvPr>
        </p:nvSpPr>
        <p:spPr>
          <a:xfrm>
            <a:off x="406400" y="685800"/>
            <a:ext cx="11480800" cy="2438400"/>
          </a:xfrm>
          <a:prstGeom prst="roundRect">
            <a:avLst>
              <a:gd name="adj" fmla="val 50000"/>
            </a:avLst>
          </a:prstGeom>
        </p:spPr>
        <p:txBody>
          <a:bodyPr/>
          <a:lstStyle>
            <a:lvl1pPr algn="ctr">
              <a:defRPr>
                <a:solidFill>
                  <a:srgbClr val="000066"/>
                </a:solidFill>
              </a:defRPr>
            </a:lvl1pPr>
          </a:lstStyle>
          <a:p>
            <a:pPr lvl="0"/>
            <a:r>
              <a:rPr lang="en-US" altLang="en-US" noProof="0"/>
              <a:t>Click to edit Master title style</a:t>
            </a:r>
          </a:p>
        </p:txBody>
      </p:sp>
      <p:sp>
        <p:nvSpPr>
          <p:cNvPr id="5131" name="AutoShape 11"/>
          <p:cNvSpPr>
            <a:spLocks noChangeArrowheads="1"/>
          </p:cNvSpPr>
          <p:nvPr/>
        </p:nvSpPr>
        <p:spPr bwMode="auto">
          <a:xfrm>
            <a:off x="6096000" y="5715000"/>
            <a:ext cx="3657600" cy="152400"/>
          </a:xfrm>
          <a:prstGeom prst="roundRect">
            <a:avLst>
              <a:gd name="adj" fmla="val 50000"/>
            </a:avLst>
          </a:prstGeom>
          <a:gradFill rotWithShape="1">
            <a:gsLst>
              <a:gs pos="0">
                <a:srgbClr val="000066"/>
              </a:gs>
              <a:gs pos="100000">
                <a:srgbClr val="33339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5132" name="AutoShape 12"/>
          <p:cNvSpPr>
            <a:spLocks noChangeArrowheads="1"/>
          </p:cNvSpPr>
          <p:nvPr/>
        </p:nvSpPr>
        <p:spPr bwMode="auto">
          <a:xfrm>
            <a:off x="2438400" y="762000"/>
            <a:ext cx="3657600" cy="152400"/>
          </a:xfrm>
          <a:prstGeom prst="roundRect">
            <a:avLst>
              <a:gd name="adj" fmla="val 50000"/>
            </a:avLst>
          </a:prstGeom>
          <a:gradFill rotWithShape="1">
            <a:gsLst>
              <a:gs pos="0">
                <a:srgbClr val="333399"/>
              </a:gs>
              <a:gs pos="100000">
                <a:srgbClr val="FFFF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slide(fromRight)">
                                      <p:cBhvr>
                                        <p:cTn id="7" dur="1000"/>
                                        <p:tgtEl>
                                          <p:spTgt spid="513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slide(fromLeft)">
                                      <p:cBhvr>
                                        <p:cTn id="10" dur="1000"/>
                                        <p:tgtEl>
                                          <p:spTgt spid="5131"/>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5130"/>
                                        </p:tgtEl>
                                        <p:attrNameLst>
                                          <p:attrName>style.visibility</p:attrName>
                                        </p:attrNameLst>
                                      </p:cBhvr>
                                      <p:to>
                                        <p:strVal val="visible"/>
                                      </p:to>
                                    </p:set>
                                    <p:anim calcmode="lin" valueType="num">
                                      <p:cBhvr additive="base">
                                        <p:cTn id="13" dur="1000" fill="hold"/>
                                        <p:tgtEl>
                                          <p:spTgt spid="5130"/>
                                        </p:tgtEl>
                                        <p:attrNameLst>
                                          <p:attrName>ppt_x</p:attrName>
                                        </p:attrNameLst>
                                      </p:cBhvr>
                                      <p:tavLst>
                                        <p:tav tm="0">
                                          <p:val>
                                            <p:strVal val="1+#ppt_w/2"/>
                                          </p:val>
                                        </p:tav>
                                        <p:tav tm="100000">
                                          <p:val>
                                            <p:strVal val="#ppt_x"/>
                                          </p:val>
                                        </p:tav>
                                      </p:tavLst>
                                    </p:anim>
                                    <p:anim calcmode="lin" valueType="num">
                                      <p:cBhvr additive="base">
                                        <p:cTn id="14" dur="1000" fill="hold"/>
                                        <p:tgtEl>
                                          <p:spTgt spid="513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126">
                                            <p:txEl>
                                              <p:pRg st="0" end="0"/>
                                            </p:txEl>
                                          </p:spTgt>
                                        </p:tgtEl>
                                        <p:attrNameLst>
                                          <p:attrName>style.visibility</p:attrName>
                                        </p:attrNameLst>
                                      </p:cBhvr>
                                      <p:to>
                                        <p:strVal val="visible"/>
                                      </p:to>
                                    </p:set>
                                    <p:anim calcmode="lin" valueType="num">
                                      <p:cBhvr additive="base">
                                        <p:cTn id="17" dur="1000" fill="hold"/>
                                        <p:tgtEl>
                                          <p:spTgt spid="5126">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1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tmplLst>
          <p:tmpl lvl="1">
            <p:tnLst>
              <p:par>
                <p:cTn presetID="2" presetClass="entr" presetSubtype="8" fill="hold" nodeType="withEffect">
                  <p:stCondLst>
                    <p:cond delay="0"/>
                  </p:stCondLst>
                  <p:childTnLst>
                    <p:set>
                      <p:cBhvr>
                        <p:cTn dur="1" fill="hold">
                          <p:stCondLst>
                            <p:cond delay="0"/>
                          </p:stCondLst>
                        </p:cTn>
                        <p:tgtEl>
                          <p:spTgt spid="5126"/>
                        </p:tgtEl>
                        <p:attrNameLst>
                          <p:attrName>style.visibility</p:attrName>
                        </p:attrNameLst>
                      </p:cBhvr>
                      <p:to>
                        <p:strVal val="visible"/>
                      </p:to>
                    </p:set>
                    <p:anim calcmode="lin" valueType="num">
                      <p:cBhvr additive="base">
                        <p:cTn dur="1000" fill="hold"/>
                        <p:tgtEl>
                          <p:spTgt spid="5126"/>
                        </p:tgtEl>
                        <p:attrNameLst>
                          <p:attrName>ppt_x</p:attrName>
                        </p:attrNameLst>
                      </p:cBhvr>
                      <p:tavLst>
                        <p:tav tm="0">
                          <p:val>
                            <p:strVal val="0-#ppt_w/2"/>
                          </p:val>
                        </p:tav>
                        <p:tav tm="100000">
                          <p:val>
                            <p:strVal val="#ppt_x"/>
                          </p:val>
                        </p:tav>
                      </p:tavLst>
                    </p:anim>
                    <p:anim calcmode="lin" valueType="num">
                      <p:cBhvr additive="base">
                        <p:cTn dur="1000" fill="hold"/>
                        <p:tgtEl>
                          <p:spTgt spid="5126"/>
                        </p:tgtEl>
                        <p:attrNameLst>
                          <p:attrName>ppt_y</p:attrName>
                        </p:attrNameLst>
                      </p:cBhvr>
                      <p:tavLst>
                        <p:tav tm="0">
                          <p:val>
                            <p:strVal val="#ppt_y"/>
                          </p:val>
                        </p:tav>
                        <p:tav tm="100000">
                          <p:val>
                            <p:strVal val="#ppt_y"/>
                          </p:val>
                        </p:tav>
                      </p:tavLst>
                    </p:anim>
                  </p:childTnLst>
                </p:cTn>
              </p:par>
            </p:tnLst>
          </p:tmpl>
        </p:tmplLst>
      </p:bldP>
      <p:bldP spid="5130" grpId="0"/>
      <p:bldP spid="5131" grpId="0" animBg="1"/>
      <p:bldP spid="513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430DE7-E1AC-4B3B-9C6E-5296F52BD0E5}" type="slidenum">
              <a:rPr lang="en-US" altLang="en-US"/>
              <a:pPr/>
              <a:t>‹#›</a:t>
            </a:fld>
            <a:endParaRPr lang="en-US" altLang="en-US"/>
          </a:p>
        </p:txBody>
      </p:sp>
    </p:spTree>
    <p:extLst>
      <p:ext uri="{BB962C8B-B14F-4D97-AF65-F5344CB8AC3E}">
        <p14:creationId xmlns:p14="http://schemas.microsoft.com/office/powerpoint/2010/main" val="246811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457200"/>
            <a:ext cx="2641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457200"/>
            <a:ext cx="7721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DC708CB-81F5-4BC7-B1F1-793C75CDAD5C}" type="slidenum">
              <a:rPr lang="en-US" altLang="en-US"/>
              <a:pPr/>
              <a:t>‹#›</a:t>
            </a:fld>
            <a:endParaRPr lang="en-US" altLang="en-US"/>
          </a:p>
        </p:txBody>
      </p:sp>
    </p:spTree>
    <p:extLst>
      <p:ext uri="{BB962C8B-B14F-4D97-AF65-F5344CB8AC3E}">
        <p14:creationId xmlns:p14="http://schemas.microsoft.com/office/powerpoint/2010/main" val="38646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
            <a:ext cx="10566400" cy="609600"/>
          </a:xfrm>
        </p:spPr>
        <p:txBody>
          <a:bodyPr/>
          <a:lstStyle/>
          <a:p>
            <a:r>
              <a:rPr lang="en-US"/>
              <a:t>Click to edit Master title style</a:t>
            </a:r>
          </a:p>
        </p:txBody>
      </p:sp>
      <p:sp>
        <p:nvSpPr>
          <p:cNvPr id="3" name="Text Placeholder 2"/>
          <p:cNvSpPr>
            <a:spLocks noGrp="1"/>
          </p:cNvSpPr>
          <p:nvPr>
            <p:ph type="body" sz="half" idx="1"/>
          </p:nvPr>
        </p:nvSpPr>
        <p:spPr>
          <a:xfrm>
            <a:off x="1117601" y="1371600"/>
            <a:ext cx="5027084"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47884" y="1371600"/>
            <a:ext cx="502708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347884" y="3886200"/>
            <a:ext cx="502708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251201" y="6248401"/>
            <a:ext cx="2840567" cy="474663"/>
          </a:xfrm>
        </p:spPr>
        <p:txBody>
          <a:bodyPr/>
          <a:lstStyle>
            <a:lvl1pPr>
              <a:defRPr/>
            </a:lvl1pPr>
          </a:lstStyle>
          <a:p>
            <a:endParaRPr lang="en-US" altLang="en-US"/>
          </a:p>
        </p:txBody>
      </p:sp>
      <p:sp>
        <p:nvSpPr>
          <p:cNvPr id="7" name="Footer Placeholder 6"/>
          <p:cNvSpPr>
            <a:spLocks noGrp="1"/>
          </p:cNvSpPr>
          <p:nvPr>
            <p:ph type="ftr" sz="quarter" idx="11"/>
          </p:nvPr>
        </p:nvSpPr>
        <p:spPr>
          <a:xfrm>
            <a:off x="7721600" y="6248401"/>
            <a:ext cx="3862917" cy="474663"/>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112184" y="6242050"/>
            <a:ext cx="783167" cy="488950"/>
          </a:xfrm>
        </p:spPr>
        <p:txBody>
          <a:bodyPr/>
          <a:lstStyle>
            <a:lvl1pPr>
              <a:defRPr/>
            </a:lvl1pPr>
          </a:lstStyle>
          <a:p>
            <a:fld id="{0BDCFC41-42D9-4265-8ED6-5AFF04216C1F}" type="slidenum">
              <a:rPr lang="en-US" altLang="en-US"/>
              <a:pPr/>
              <a:t>‹#›</a:t>
            </a:fld>
            <a:endParaRPr lang="en-US" altLang="en-US"/>
          </a:p>
        </p:txBody>
      </p:sp>
    </p:spTree>
    <p:extLst>
      <p:ext uri="{BB962C8B-B14F-4D97-AF65-F5344CB8AC3E}">
        <p14:creationId xmlns:p14="http://schemas.microsoft.com/office/powerpoint/2010/main" val="166105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
            <a:ext cx="10566400" cy="609600"/>
          </a:xfrm>
        </p:spPr>
        <p:txBody>
          <a:bodyPr/>
          <a:lstStyle/>
          <a:p>
            <a:r>
              <a:rPr lang="en-US"/>
              <a:t>Click to edit Master title style</a:t>
            </a:r>
          </a:p>
        </p:txBody>
      </p:sp>
      <p:sp>
        <p:nvSpPr>
          <p:cNvPr id="3" name="Text Placeholder 2"/>
          <p:cNvSpPr>
            <a:spLocks noGrp="1"/>
          </p:cNvSpPr>
          <p:nvPr>
            <p:ph type="body" sz="half" idx="1"/>
          </p:nvPr>
        </p:nvSpPr>
        <p:spPr>
          <a:xfrm>
            <a:off x="1117601" y="1371600"/>
            <a:ext cx="5027084"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1371600"/>
            <a:ext cx="5027083"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251201" y="6248401"/>
            <a:ext cx="2840567" cy="474663"/>
          </a:xfrm>
        </p:spPr>
        <p:txBody>
          <a:bodyPr/>
          <a:lstStyle>
            <a:lvl1pPr>
              <a:defRPr/>
            </a:lvl1pPr>
          </a:lstStyle>
          <a:p>
            <a:endParaRPr lang="en-US" altLang="en-US"/>
          </a:p>
        </p:txBody>
      </p:sp>
      <p:sp>
        <p:nvSpPr>
          <p:cNvPr id="6" name="Footer Placeholder 5"/>
          <p:cNvSpPr>
            <a:spLocks noGrp="1"/>
          </p:cNvSpPr>
          <p:nvPr>
            <p:ph type="ftr" sz="quarter" idx="11"/>
          </p:nvPr>
        </p:nvSpPr>
        <p:spPr>
          <a:xfrm>
            <a:off x="7721600" y="6248401"/>
            <a:ext cx="3862917" cy="474663"/>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112184" y="6242050"/>
            <a:ext cx="783167" cy="488950"/>
          </a:xfrm>
        </p:spPr>
        <p:txBody>
          <a:bodyPr/>
          <a:lstStyle>
            <a:lvl1pPr>
              <a:defRPr/>
            </a:lvl1pPr>
          </a:lstStyle>
          <a:p>
            <a:fld id="{FBED43D6-A5D3-440B-8357-8539A6652054}" type="slidenum">
              <a:rPr lang="en-US" altLang="en-US"/>
              <a:pPr/>
              <a:t>‹#›</a:t>
            </a:fld>
            <a:endParaRPr lang="en-US" altLang="en-US"/>
          </a:p>
        </p:txBody>
      </p:sp>
    </p:spTree>
    <p:extLst>
      <p:ext uri="{BB962C8B-B14F-4D97-AF65-F5344CB8AC3E}">
        <p14:creationId xmlns:p14="http://schemas.microsoft.com/office/powerpoint/2010/main" val="423218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0" y="457200"/>
            <a:ext cx="10566400" cy="609600"/>
          </a:xfrm>
        </p:spPr>
        <p:txBody>
          <a:bodyPr/>
          <a:lstStyle/>
          <a:p>
            <a:r>
              <a:rPr lang="en-US"/>
              <a:t>Click to edit Master title style</a:t>
            </a:r>
          </a:p>
        </p:txBody>
      </p:sp>
      <p:sp>
        <p:nvSpPr>
          <p:cNvPr id="3" name="Content Placeholder 2"/>
          <p:cNvSpPr>
            <a:spLocks noGrp="1"/>
          </p:cNvSpPr>
          <p:nvPr>
            <p:ph sz="quarter" idx="1"/>
          </p:nvPr>
        </p:nvSpPr>
        <p:spPr>
          <a:xfrm>
            <a:off x="1117601" y="1371600"/>
            <a:ext cx="5027084"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47884" y="1371600"/>
            <a:ext cx="502708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7601" y="3886200"/>
            <a:ext cx="5027084"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47884" y="3886200"/>
            <a:ext cx="502708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251201" y="6248401"/>
            <a:ext cx="2840567" cy="474663"/>
          </a:xfrm>
        </p:spPr>
        <p:txBody>
          <a:bodyPr/>
          <a:lstStyle>
            <a:lvl1pPr>
              <a:defRPr/>
            </a:lvl1pPr>
          </a:lstStyle>
          <a:p>
            <a:endParaRPr lang="en-US" altLang="en-US"/>
          </a:p>
        </p:txBody>
      </p:sp>
      <p:sp>
        <p:nvSpPr>
          <p:cNvPr id="8" name="Footer Placeholder 7"/>
          <p:cNvSpPr>
            <a:spLocks noGrp="1"/>
          </p:cNvSpPr>
          <p:nvPr>
            <p:ph type="ftr" sz="quarter" idx="11"/>
          </p:nvPr>
        </p:nvSpPr>
        <p:spPr>
          <a:xfrm>
            <a:off x="7721600" y="6248401"/>
            <a:ext cx="3862917" cy="474663"/>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112184" y="6242050"/>
            <a:ext cx="783167" cy="488950"/>
          </a:xfrm>
        </p:spPr>
        <p:txBody>
          <a:bodyPr/>
          <a:lstStyle>
            <a:lvl1pPr>
              <a:defRPr/>
            </a:lvl1pPr>
          </a:lstStyle>
          <a:p>
            <a:fld id="{1104B2AE-D2AB-4B0B-926E-C93BB7535736}" type="slidenum">
              <a:rPr lang="en-US" altLang="en-US"/>
              <a:pPr/>
              <a:t>‹#›</a:t>
            </a:fld>
            <a:endParaRPr lang="en-US" altLang="en-US"/>
          </a:p>
        </p:txBody>
      </p:sp>
    </p:spTree>
    <p:extLst>
      <p:ext uri="{BB962C8B-B14F-4D97-AF65-F5344CB8AC3E}">
        <p14:creationId xmlns:p14="http://schemas.microsoft.com/office/powerpoint/2010/main" val="228369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
            <a:ext cx="10566400" cy="609600"/>
          </a:xfrm>
        </p:spPr>
        <p:txBody>
          <a:bodyPr/>
          <a:lstStyle/>
          <a:p>
            <a:r>
              <a:rPr lang="en-US"/>
              <a:t>Click to edit Master title style</a:t>
            </a:r>
          </a:p>
        </p:txBody>
      </p:sp>
      <p:sp>
        <p:nvSpPr>
          <p:cNvPr id="3" name="Chart Placeholder 2"/>
          <p:cNvSpPr>
            <a:spLocks noGrp="1"/>
          </p:cNvSpPr>
          <p:nvPr>
            <p:ph type="chart" idx="1"/>
          </p:nvPr>
        </p:nvSpPr>
        <p:spPr>
          <a:xfrm>
            <a:off x="1117601" y="1371600"/>
            <a:ext cx="10257367" cy="4876800"/>
          </a:xfrm>
        </p:spPr>
        <p:txBody>
          <a:bodyPr/>
          <a:lstStyle/>
          <a:p>
            <a:endParaRPr lang="en-US"/>
          </a:p>
        </p:txBody>
      </p:sp>
      <p:sp>
        <p:nvSpPr>
          <p:cNvPr id="4" name="Date Placeholder 3"/>
          <p:cNvSpPr>
            <a:spLocks noGrp="1"/>
          </p:cNvSpPr>
          <p:nvPr>
            <p:ph type="dt" sz="half" idx="10"/>
          </p:nvPr>
        </p:nvSpPr>
        <p:spPr>
          <a:xfrm>
            <a:off x="3251201" y="6248401"/>
            <a:ext cx="2840567" cy="474663"/>
          </a:xfrm>
        </p:spPr>
        <p:txBody>
          <a:bodyPr/>
          <a:lstStyle>
            <a:lvl1pPr>
              <a:defRPr/>
            </a:lvl1pPr>
          </a:lstStyle>
          <a:p>
            <a:endParaRPr lang="en-US" altLang="en-US"/>
          </a:p>
        </p:txBody>
      </p:sp>
      <p:sp>
        <p:nvSpPr>
          <p:cNvPr id="5" name="Footer Placeholder 4"/>
          <p:cNvSpPr>
            <a:spLocks noGrp="1"/>
          </p:cNvSpPr>
          <p:nvPr>
            <p:ph type="ftr" sz="quarter" idx="11"/>
          </p:nvPr>
        </p:nvSpPr>
        <p:spPr>
          <a:xfrm>
            <a:off x="7721600" y="6248401"/>
            <a:ext cx="3862917" cy="474663"/>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112184" y="6242050"/>
            <a:ext cx="783167" cy="488950"/>
          </a:xfrm>
        </p:spPr>
        <p:txBody>
          <a:bodyPr/>
          <a:lstStyle>
            <a:lvl1pPr>
              <a:defRPr/>
            </a:lvl1pPr>
          </a:lstStyle>
          <a:p>
            <a:fld id="{B1244F61-DE1D-4530-BD52-881B47B0C3C6}" type="slidenum">
              <a:rPr lang="en-US" altLang="en-US"/>
              <a:pPr/>
              <a:t>‹#›</a:t>
            </a:fld>
            <a:endParaRPr lang="en-US" altLang="en-US"/>
          </a:p>
        </p:txBody>
      </p:sp>
    </p:spTree>
    <p:extLst>
      <p:ext uri="{BB962C8B-B14F-4D97-AF65-F5344CB8AC3E}">
        <p14:creationId xmlns:p14="http://schemas.microsoft.com/office/powerpoint/2010/main" val="218371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
            <a:ext cx="10566400" cy="609600"/>
          </a:xfrm>
        </p:spPr>
        <p:txBody>
          <a:bodyPr/>
          <a:lstStyle/>
          <a:p>
            <a:r>
              <a:rPr lang="en-US"/>
              <a:t>Click to edit Master title style</a:t>
            </a:r>
          </a:p>
        </p:txBody>
      </p:sp>
      <p:sp>
        <p:nvSpPr>
          <p:cNvPr id="3" name="Content Placeholder 2"/>
          <p:cNvSpPr>
            <a:spLocks noGrp="1"/>
          </p:cNvSpPr>
          <p:nvPr>
            <p:ph sz="half" idx="1"/>
          </p:nvPr>
        </p:nvSpPr>
        <p:spPr>
          <a:xfrm>
            <a:off x="1117601" y="1371600"/>
            <a:ext cx="5027084"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47884" y="1371600"/>
            <a:ext cx="502708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347884" y="3886200"/>
            <a:ext cx="5027083"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251201" y="6248401"/>
            <a:ext cx="2840567" cy="474663"/>
          </a:xfrm>
        </p:spPr>
        <p:txBody>
          <a:bodyPr/>
          <a:lstStyle>
            <a:lvl1pPr>
              <a:defRPr/>
            </a:lvl1pPr>
          </a:lstStyle>
          <a:p>
            <a:endParaRPr lang="en-US" altLang="en-US"/>
          </a:p>
        </p:txBody>
      </p:sp>
      <p:sp>
        <p:nvSpPr>
          <p:cNvPr id="7" name="Footer Placeholder 6"/>
          <p:cNvSpPr>
            <a:spLocks noGrp="1"/>
          </p:cNvSpPr>
          <p:nvPr>
            <p:ph type="ftr" sz="quarter" idx="11"/>
          </p:nvPr>
        </p:nvSpPr>
        <p:spPr>
          <a:xfrm>
            <a:off x="7721600" y="6248401"/>
            <a:ext cx="3862917" cy="474663"/>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112184" y="6242050"/>
            <a:ext cx="783167" cy="488950"/>
          </a:xfrm>
        </p:spPr>
        <p:txBody>
          <a:bodyPr/>
          <a:lstStyle>
            <a:lvl1pPr>
              <a:defRPr/>
            </a:lvl1pPr>
          </a:lstStyle>
          <a:p>
            <a:fld id="{4BC45ADD-A4F8-4FAD-9C6C-3F1B1785B864}" type="slidenum">
              <a:rPr lang="en-US" altLang="en-US"/>
              <a:pPr/>
              <a:t>‹#›</a:t>
            </a:fld>
            <a:endParaRPr lang="en-US" altLang="en-US"/>
          </a:p>
        </p:txBody>
      </p:sp>
    </p:spTree>
    <p:extLst>
      <p:ext uri="{BB962C8B-B14F-4D97-AF65-F5344CB8AC3E}">
        <p14:creationId xmlns:p14="http://schemas.microsoft.com/office/powerpoint/2010/main" val="10381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19E3F8C-9522-4B41-A8C8-EF24634625FC}" type="slidenum">
              <a:rPr lang="en-US" altLang="en-US"/>
              <a:pPr/>
              <a:t>‹#›</a:t>
            </a:fld>
            <a:endParaRPr lang="en-US" altLang="en-US"/>
          </a:p>
        </p:txBody>
      </p:sp>
    </p:spTree>
    <p:extLst>
      <p:ext uri="{BB962C8B-B14F-4D97-AF65-F5344CB8AC3E}">
        <p14:creationId xmlns:p14="http://schemas.microsoft.com/office/powerpoint/2010/main" val="128175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5D4EC8-2452-4851-879E-DA45788DB08B}" type="slidenum">
              <a:rPr lang="en-US" altLang="en-US"/>
              <a:pPr/>
              <a:t>‹#›</a:t>
            </a:fld>
            <a:endParaRPr lang="en-US" altLang="en-US"/>
          </a:p>
        </p:txBody>
      </p:sp>
    </p:spTree>
    <p:extLst>
      <p:ext uri="{BB962C8B-B14F-4D97-AF65-F5344CB8AC3E}">
        <p14:creationId xmlns:p14="http://schemas.microsoft.com/office/powerpoint/2010/main" val="323069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1371600"/>
            <a:ext cx="5027084"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1371600"/>
            <a:ext cx="5027083"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E60F9B-2D2A-4D5E-843D-05E475E52888}" type="slidenum">
              <a:rPr lang="en-US" altLang="en-US"/>
              <a:pPr/>
              <a:t>‹#›</a:t>
            </a:fld>
            <a:endParaRPr lang="en-US" altLang="en-US"/>
          </a:p>
        </p:txBody>
      </p:sp>
    </p:spTree>
    <p:extLst>
      <p:ext uri="{BB962C8B-B14F-4D97-AF65-F5344CB8AC3E}">
        <p14:creationId xmlns:p14="http://schemas.microsoft.com/office/powerpoint/2010/main" val="426229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4324A37-5A67-4D39-8064-D4B0B0E5CADC}" type="slidenum">
              <a:rPr lang="en-US" altLang="en-US"/>
              <a:pPr/>
              <a:t>‹#›</a:t>
            </a:fld>
            <a:endParaRPr lang="en-US" altLang="en-US"/>
          </a:p>
        </p:txBody>
      </p:sp>
    </p:spTree>
    <p:extLst>
      <p:ext uri="{BB962C8B-B14F-4D97-AF65-F5344CB8AC3E}">
        <p14:creationId xmlns:p14="http://schemas.microsoft.com/office/powerpoint/2010/main" val="218728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A02DF09-9869-4B34-81B7-445D98262893}" type="slidenum">
              <a:rPr lang="en-US" altLang="en-US"/>
              <a:pPr/>
              <a:t>‹#›</a:t>
            </a:fld>
            <a:endParaRPr lang="en-US" altLang="en-US"/>
          </a:p>
        </p:txBody>
      </p:sp>
    </p:spTree>
    <p:extLst>
      <p:ext uri="{BB962C8B-B14F-4D97-AF65-F5344CB8AC3E}">
        <p14:creationId xmlns:p14="http://schemas.microsoft.com/office/powerpoint/2010/main" val="74694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80F8CC-97B7-4A30-89C7-FFCB6371D066}" type="slidenum">
              <a:rPr lang="en-US" altLang="en-US"/>
              <a:pPr/>
              <a:t>‹#›</a:t>
            </a:fld>
            <a:endParaRPr lang="en-US" altLang="en-US"/>
          </a:p>
        </p:txBody>
      </p:sp>
    </p:spTree>
    <p:extLst>
      <p:ext uri="{BB962C8B-B14F-4D97-AF65-F5344CB8AC3E}">
        <p14:creationId xmlns:p14="http://schemas.microsoft.com/office/powerpoint/2010/main" val="361878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7A9853D-FF71-4B1F-A534-E9103DD2C1DA}" type="slidenum">
              <a:rPr lang="en-US" altLang="en-US"/>
              <a:pPr/>
              <a:t>‹#›</a:t>
            </a:fld>
            <a:endParaRPr lang="en-US" altLang="en-US"/>
          </a:p>
        </p:txBody>
      </p:sp>
    </p:spTree>
    <p:extLst>
      <p:ext uri="{BB962C8B-B14F-4D97-AF65-F5344CB8AC3E}">
        <p14:creationId xmlns:p14="http://schemas.microsoft.com/office/powerpoint/2010/main" val="83040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25A50F2-FC12-4737-A264-B896BDB8B774}" type="slidenum">
              <a:rPr lang="en-US" altLang="en-US"/>
              <a:pPr/>
              <a:t>‹#›</a:t>
            </a:fld>
            <a:endParaRPr lang="en-US" altLang="en-US"/>
          </a:p>
        </p:txBody>
      </p:sp>
    </p:spTree>
    <p:extLst>
      <p:ext uri="{BB962C8B-B14F-4D97-AF65-F5344CB8AC3E}">
        <p14:creationId xmlns:p14="http://schemas.microsoft.com/office/powerpoint/2010/main" val="19419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542867" y="3429000"/>
            <a:ext cx="3649133" cy="3429000"/>
          </a:xfrm>
          <a:prstGeom prst="rect">
            <a:avLst/>
          </a:prstGeom>
          <a:gradFill rotWithShape="1">
            <a:gsLst>
              <a:gs pos="0">
                <a:srgbClr val="000066"/>
              </a:gs>
              <a:gs pos="100000">
                <a:srgbClr val="33339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4099" name="AutoShape 3"/>
          <p:cNvSpPr>
            <a:spLocks noChangeArrowheads="1"/>
          </p:cNvSpPr>
          <p:nvPr/>
        </p:nvSpPr>
        <p:spPr bwMode="auto">
          <a:xfrm flipV="1">
            <a:off x="8534400" y="3405188"/>
            <a:ext cx="3657600" cy="3452812"/>
          </a:xfrm>
          <a:prstGeom prst="rtTriangle">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4100" name="Rectangle 4"/>
          <p:cNvSpPr>
            <a:spLocks noChangeArrowheads="1"/>
          </p:cNvSpPr>
          <p:nvPr/>
        </p:nvSpPr>
        <p:spPr bwMode="auto">
          <a:xfrm>
            <a:off x="0" y="0"/>
            <a:ext cx="3657600" cy="3429000"/>
          </a:xfrm>
          <a:prstGeom prst="rect">
            <a:avLst/>
          </a:prstGeom>
          <a:gradFill rotWithShape="1">
            <a:gsLst>
              <a:gs pos="0">
                <a:srgbClr val="333399"/>
              </a:gs>
              <a:gs pos="100000">
                <a:srgbClr val="000066"/>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4101" name="AutoShape 5"/>
          <p:cNvSpPr>
            <a:spLocks noChangeArrowheads="1"/>
          </p:cNvSpPr>
          <p:nvPr/>
        </p:nvSpPr>
        <p:spPr bwMode="auto">
          <a:xfrm flipH="1">
            <a:off x="0" y="0"/>
            <a:ext cx="3657600" cy="3429000"/>
          </a:xfrm>
          <a:prstGeom prst="rtTriangle">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4102" name="Rectangle 6"/>
          <p:cNvSpPr>
            <a:spLocks noChangeArrowheads="1"/>
          </p:cNvSpPr>
          <p:nvPr/>
        </p:nvSpPr>
        <p:spPr bwMode="auto">
          <a:xfrm>
            <a:off x="0" y="3429000"/>
            <a:ext cx="3759200" cy="3429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4103" name="Rectangle 7"/>
          <p:cNvSpPr>
            <a:spLocks noChangeArrowheads="1"/>
          </p:cNvSpPr>
          <p:nvPr/>
        </p:nvSpPr>
        <p:spPr bwMode="auto">
          <a:xfrm>
            <a:off x="8432800" y="0"/>
            <a:ext cx="3759200" cy="3429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4104" name="AutoShape 8"/>
          <p:cNvSpPr>
            <a:spLocks noChangeArrowheads="1"/>
          </p:cNvSpPr>
          <p:nvPr/>
        </p:nvSpPr>
        <p:spPr bwMode="auto">
          <a:xfrm>
            <a:off x="609600" y="381000"/>
            <a:ext cx="11277600" cy="6248400"/>
          </a:xfrm>
          <a:prstGeom prst="roundRect">
            <a:avLst>
              <a:gd name="adj" fmla="val 9782"/>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4105" name="AutoShape 9"/>
          <p:cNvSpPr>
            <a:spLocks noGrp="1" noChangeArrowheads="1"/>
          </p:cNvSpPr>
          <p:nvPr>
            <p:ph type="title"/>
          </p:nvPr>
        </p:nvSpPr>
        <p:spPr bwMode="auto">
          <a:xfrm>
            <a:off x="1016000" y="457200"/>
            <a:ext cx="10566400" cy="6096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6" name="Rectangle 10"/>
          <p:cNvSpPr>
            <a:spLocks noGrp="1" noChangeArrowheads="1"/>
          </p:cNvSpPr>
          <p:nvPr>
            <p:ph type="body" idx="1"/>
          </p:nvPr>
        </p:nvSpPr>
        <p:spPr bwMode="auto">
          <a:xfrm>
            <a:off x="1117601" y="1371600"/>
            <a:ext cx="1025736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solidFill>
                  <a:schemeClr val="tx1"/>
                </a:solidFill>
              </a:defRPr>
            </a:lvl1pPr>
          </a:lstStyle>
          <a:p>
            <a:endParaRPr lang="en-US" altLang="en-US"/>
          </a:p>
        </p:txBody>
      </p:sp>
      <p:sp>
        <p:nvSpPr>
          <p:cNvPr id="4108"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solidFill>
                  <a:schemeClr val="tx1"/>
                </a:solidFill>
              </a:defRPr>
            </a:lvl1pPr>
          </a:lstStyle>
          <a:p>
            <a:endParaRPr lang="en-US" altLang="en-US"/>
          </a:p>
        </p:txBody>
      </p:sp>
      <p:sp>
        <p:nvSpPr>
          <p:cNvPr id="4109"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buClrTx/>
              <a:buSzTx/>
              <a:buFontTx/>
              <a:buNone/>
              <a:defRPr sz="2600" b="1">
                <a:solidFill>
                  <a:schemeClr val="bg1"/>
                </a:solidFill>
              </a:defRPr>
            </a:lvl1pPr>
          </a:lstStyle>
          <a:p>
            <a:fld id="{FAE88AE9-00FA-4FFB-9BD9-11C9373FE6F7}" type="slidenum">
              <a:rPr lang="en-US" altLang="en-US"/>
              <a:pPr/>
              <a:t>‹#›</a:t>
            </a:fld>
            <a:endParaRPr lang="en-US" altLang="en-US"/>
          </a:p>
        </p:txBody>
      </p:sp>
      <p:sp>
        <p:nvSpPr>
          <p:cNvPr id="4110" name="AutoShape 14"/>
          <p:cNvSpPr>
            <a:spLocks noChangeArrowheads="1"/>
          </p:cNvSpPr>
          <p:nvPr/>
        </p:nvSpPr>
        <p:spPr bwMode="auto">
          <a:xfrm>
            <a:off x="203200" y="1143000"/>
            <a:ext cx="12395200" cy="152400"/>
          </a:xfrm>
          <a:prstGeom prst="roundRect">
            <a:avLst>
              <a:gd name="adj" fmla="val 50000"/>
            </a:avLst>
          </a:prstGeom>
          <a:gradFill rotWithShape="1">
            <a:gsLst>
              <a:gs pos="0">
                <a:srgbClr val="333399">
                  <a:gamma/>
                  <a:shade val="46275"/>
                  <a:invGamma/>
                </a:srgbClr>
              </a:gs>
              <a:gs pos="100000">
                <a:srgbClr val="333399"/>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0"/>
                                        </p:tgtEl>
                                        <p:attrNameLst>
                                          <p:attrName>style.visibility</p:attrName>
                                        </p:attrNameLst>
                                      </p:cBhvr>
                                      <p:to>
                                        <p:strVal val="visible"/>
                                      </p:to>
                                    </p:set>
                                    <p:anim calcmode="lin" valueType="num">
                                      <p:cBhvr additive="base">
                                        <p:cTn id="7" dur="1000" fill="hold"/>
                                        <p:tgtEl>
                                          <p:spTgt spid="4110"/>
                                        </p:tgtEl>
                                        <p:attrNameLst>
                                          <p:attrName>ppt_x</p:attrName>
                                        </p:attrNameLst>
                                      </p:cBhvr>
                                      <p:tavLst>
                                        <p:tav tm="0">
                                          <p:val>
                                            <p:strVal val="1+#ppt_w/2"/>
                                          </p:val>
                                        </p:tav>
                                        <p:tav tm="100000">
                                          <p:val>
                                            <p:strVal val="#ppt_x"/>
                                          </p:val>
                                        </p:tav>
                                      </p:tavLst>
                                    </p:anim>
                                    <p:anim calcmode="lin" valueType="num">
                                      <p:cBhvr additive="base">
                                        <p:cTn id="8" dur="1000" fill="hold"/>
                                        <p:tgtEl>
                                          <p:spTgt spid="4110"/>
                                        </p:tgtEl>
                                        <p:attrNameLst>
                                          <p:attrName>ppt_y</p:attrName>
                                        </p:attrNameLst>
                                      </p:cBhvr>
                                      <p:tavLst>
                                        <p:tav tm="0">
                                          <p:val>
                                            <p:strVal val="#ppt_y"/>
                                          </p:val>
                                        </p:tav>
                                        <p:tav tm="100000">
                                          <p:val>
                                            <p:strVal val="#ppt_y"/>
                                          </p:val>
                                        </p:tav>
                                      </p:tavLst>
                                    </p:anim>
                                  </p:childTnLst>
                                </p:cTn>
                              </p:par>
                              <p:par>
                                <p:cTn id="9" presetID="12" presetClass="entr" presetSubtype="2" fill="hold" grpId="0" nodeType="withEffect">
                                  <p:stCondLst>
                                    <p:cond delay="0"/>
                                  </p:stCondLst>
                                  <p:childTnLst>
                                    <p:set>
                                      <p:cBhvr>
                                        <p:cTn id="10" dur="1" fill="hold">
                                          <p:stCondLst>
                                            <p:cond delay="0"/>
                                          </p:stCondLst>
                                        </p:cTn>
                                        <p:tgtEl>
                                          <p:spTgt spid="4105"/>
                                        </p:tgtEl>
                                        <p:attrNameLst>
                                          <p:attrName>style.visibility</p:attrName>
                                        </p:attrNameLst>
                                      </p:cBhvr>
                                      <p:to>
                                        <p:strVal val="visible"/>
                                      </p:to>
                                    </p:set>
                                    <p:animEffect transition="in" filter="slide(fromRight)">
                                      <p:cBhvr>
                                        <p:cTn id="11" dur="1000"/>
                                        <p:tgtEl>
                                          <p:spTgt spid="4105"/>
                                        </p:tgtEl>
                                      </p:cBhvr>
                                    </p:animEffect>
                                  </p:childTnLst>
                                </p:cTn>
                              </p:par>
                              <p:par>
                                <p:cTn id="12" presetID="2" presetClass="entr" presetSubtype="9" fill="hold" grpId="0" nodeType="with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additive="base">
                                        <p:cTn id="14" dur="500" fill="hold"/>
                                        <p:tgtEl>
                                          <p:spTgt spid="4100"/>
                                        </p:tgtEl>
                                        <p:attrNameLst>
                                          <p:attrName>ppt_x</p:attrName>
                                        </p:attrNameLst>
                                      </p:cBhvr>
                                      <p:tavLst>
                                        <p:tav tm="0">
                                          <p:val>
                                            <p:strVal val="0-#ppt_w/2"/>
                                          </p:val>
                                        </p:tav>
                                        <p:tav tm="100000">
                                          <p:val>
                                            <p:strVal val="#ppt_x"/>
                                          </p:val>
                                        </p:tav>
                                      </p:tavLst>
                                    </p:anim>
                                    <p:anim calcmode="lin" valueType="num">
                                      <p:cBhvr additive="base">
                                        <p:cTn id="15" dur="500" fill="hold"/>
                                        <p:tgtEl>
                                          <p:spTgt spid="4100"/>
                                        </p:tgtEl>
                                        <p:attrNameLst>
                                          <p:attrName>ppt_y</p:attrName>
                                        </p:attrNameLst>
                                      </p:cBhvr>
                                      <p:tavLst>
                                        <p:tav tm="0">
                                          <p:val>
                                            <p:strVal val="0-#ppt_h/2"/>
                                          </p:val>
                                        </p:tav>
                                        <p:tav tm="100000">
                                          <p:val>
                                            <p:strVal val="#ppt_y"/>
                                          </p:val>
                                        </p:tav>
                                      </p:tavLst>
                                    </p:anim>
                                  </p:childTnLst>
                                </p:cTn>
                              </p:par>
                              <p:par>
                                <p:cTn id="16" presetID="2" presetClass="entr" presetSubtype="6" fill="hold" grpId="0" nodeType="with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500" fill="hold"/>
                                        <p:tgtEl>
                                          <p:spTgt spid="4098"/>
                                        </p:tgtEl>
                                        <p:attrNameLst>
                                          <p:attrName>ppt_x</p:attrName>
                                        </p:attrNameLst>
                                      </p:cBhvr>
                                      <p:tavLst>
                                        <p:tav tm="0">
                                          <p:val>
                                            <p:strVal val="1+#ppt_w/2"/>
                                          </p:val>
                                        </p:tav>
                                        <p:tav tm="100000">
                                          <p:val>
                                            <p:strVal val="#ppt_x"/>
                                          </p:val>
                                        </p:tav>
                                      </p:tavLst>
                                    </p:anim>
                                    <p:anim calcmode="lin" valueType="num">
                                      <p:cBhvr additive="base">
                                        <p:cTn id="1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0" grpId="0" animBg="1"/>
      <p:bldP spid="4105" grpId="0"/>
      <p:bldP spid="4110" grpId="0" animBg="1"/>
    </p:bldLst>
  </p:timing>
  <p:txStyles>
    <p:titleStyle>
      <a:lvl1pPr algn="l" rtl="0" fontAlgn="base">
        <a:spcBef>
          <a:spcPct val="0"/>
        </a:spcBef>
        <a:spcAft>
          <a:spcPct val="0"/>
        </a:spcAft>
        <a:defRPr sz="3600" b="1">
          <a:solidFill>
            <a:srgbClr val="CC0000"/>
          </a:solidFill>
          <a:latin typeface="+mj-lt"/>
          <a:ea typeface="+mj-ea"/>
          <a:cs typeface="+mj-cs"/>
        </a:defRPr>
      </a:lvl1pPr>
      <a:lvl2pPr algn="l" rtl="0" fontAlgn="base">
        <a:spcBef>
          <a:spcPct val="0"/>
        </a:spcBef>
        <a:spcAft>
          <a:spcPct val="0"/>
        </a:spcAft>
        <a:defRPr sz="3600" b="1">
          <a:solidFill>
            <a:srgbClr val="CC0000"/>
          </a:solidFill>
          <a:latin typeface="Arial" charset="0"/>
        </a:defRPr>
      </a:lvl2pPr>
      <a:lvl3pPr algn="l" rtl="0" fontAlgn="base">
        <a:spcBef>
          <a:spcPct val="0"/>
        </a:spcBef>
        <a:spcAft>
          <a:spcPct val="0"/>
        </a:spcAft>
        <a:defRPr sz="3600" b="1">
          <a:solidFill>
            <a:srgbClr val="CC0000"/>
          </a:solidFill>
          <a:latin typeface="Arial" charset="0"/>
        </a:defRPr>
      </a:lvl3pPr>
      <a:lvl4pPr algn="l" rtl="0" fontAlgn="base">
        <a:spcBef>
          <a:spcPct val="0"/>
        </a:spcBef>
        <a:spcAft>
          <a:spcPct val="0"/>
        </a:spcAft>
        <a:defRPr sz="3600" b="1">
          <a:solidFill>
            <a:srgbClr val="CC0000"/>
          </a:solidFill>
          <a:latin typeface="Arial" charset="0"/>
        </a:defRPr>
      </a:lvl4pPr>
      <a:lvl5pPr algn="l" rtl="0" fontAlgn="base">
        <a:spcBef>
          <a:spcPct val="0"/>
        </a:spcBef>
        <a:spcAft>
          <a:spcPct val="0"/>
        </a:spcAft>
        <a:defRPr sz="3600" b="1">
          <a:solidFill>
            <a:srgbClr val="CC0000"/>
          </a:solidFill>
          <a:latin typeface="Arial" charset="0"/>
        </a:defRPr>
      </a:lvl5pPr>
      <a:lvl6pPr marL="457200" algn="l" rtl="0" fontAlgn="base">
        <a:spcBef>
          <a:spcPct val="0"/>
        </a:spcBef>
        <a:spcAft>
          <a:spcPct val="0"/>
        </a:spcAft>
        <a:defRPr sz="3600" b="1">
          <a:solidFill>
            <a:srgbClr val="CC0000"/>
          </a:solidFill>
          <a:latin typeface="Arial" charset="0"/>
        </a:defRPr>
      </a:lvl6pPr>
      <a:lvl7pPr marL="914400" algn="l" rtl="0" fontAlgn="base">
        <a:spcBef>
          <a:spcPct val="0"/>
        </a:spcBef>
        <a:spcAft>
          <a:spcPct val="0"/>
        </a:spcAft>
        <a:defRPr sz="3600" b="1">
          <a:solidFill>
            <a:srgbClr val="CC0000"/>
          </a:solidFill>
          <a:latin typeface="Arial" charset="0"/>
        </a:defRPr>
      </a:lvl7pPr>
      <a:lvl8pPr marL="1371600" algn="l" rtl="0" fontAlgn="base">
        <a:spcBef>
          <a:spcPct val="0"/>
        </a:spcBef>
        <a:spcAft>
          <a:spcPct val="0"/>
        </a:spcAft>
        <a:defRPr sz="3600" b="1">
          <a:solidFill>
            <a:srgbClr val="CC0000"/>
          </a:solidFill>
          <a:latin typeface="Arial" charset="0"/>
        </a:defRPr>
      </a:lvl8pPr>
      <a:lvl9pPr marL="1828800" algn="l" rtl="0" fontAlgn="base">
        <a:spcBef>
          <a:spcPct val="0"/>
        </a:spcBef>
        <a:spcAft>
          <a:spcPct val="0"/>
        </a:spcAft>
        <a:defRPr sz="3600" b="1">
          <a:solidFill>
            <a:srgbClr val="CC0000"/>
          </a:solidFill>
          <a:latin typeface="Arial" charset="0"/>
        </a:defRPr>
      </a:lvl9pPr>
    </p:titleStyle>
    <p:bodyStyle>
      <a:lvl1pPr marL="342900" indent="-342900" algn="l" rtl="0" fontAlgn="base">
        <a:spcBef>
          <a:spcPct val="20000"/>
        </a:spcBef>
        <a:spcAft>
          <a:spcPct val="0"/>
        </a:spcAft>
        <a:buClr>
          <a:srgbClr val="CC0000"/>
        </a:buClr>
        <a:buSzPct val="75000"/>
        <a:buFont typeface="Wingdings 2" pitchFamily="18" charset="2"/>
        <a:buChar char=""/>
        <a:defRPr sz="2800">
          <a:solidFill>
            <a:srgbClr val="000066"/>
          </a:solidFill>
          <a:latin typeface="+mn-lt"/>
          <a:ea typeface="+mn-ea"/>
          <a:cs typeface="+mn-cs"/>
        </a:defRPr>
      </a:lvl1pPr>
      <a:lvl2pPr marL="742950" indent="-285750" algn="l" rtl="0" fontAlgn="base">
        <a:spcBef>
          <a:spcPct val="20000"/>
        </a:spcBef>
        <a:spcAft>
          <a:spcPct val="0"/>
        </a:spcAft>
        <a:buClr>
          <a:srgbClr val="FF6600"/>
        </a:buClr>
        <a:buSzPct val="75000"/>
        <a:buFont typeface="Wingdings 2" pitchFamily="18" charset="2"/>
        <a:buChar char=""/>
        <a:defRPr sz="2400">
          <a:solidFill>
            <a:srgbClr val="333399"/>
          </a:solidFill>
          <a:latin typeface="+mn-lt"/>
        </a:defRPr>
      </a:lvl2pPr>
      <a:lvl3pPr marL="1143000" indent="-228600" algn="l" rtl="0" fontAlgn="base">
        <a:spcBef>
          <a:spcPct val="20000"/>
        </a:spcBef>
        <a:spcAft>
          <a:spcPct val="0"/>
        </a:spcAft>
        <a:buClr>
          <a:srgbClr val="FFCC00"/>
        </a:buClr>
        <a:buSzPct val="75000"/>
        <a:buFont typeface="Wingdings 2" pitchFamily="18" charset="2"/>
        <a:buChar char=""/>
        <a:defRPr sz="2000">
          <a:solidFill>
            <a:srgbClr val="3333CC"/>
          </a:solidFill>
          <a:latin typeface="+mn-lt"/>
        </a:defRPr>
      </a:lvl3pPr>
      <a:lvl4pPr marL="1600200" indent="-228600" algn="l" rtl="0" fontAlgn="base">
        <a:spcBef>
          <a:spcPct val="20000"/>
        </a:spcBef>
        <a:spcAft>
          <a:spcPct val="0"/>
        </a:spcAft>
        <a:buClr>
          <a:srgbClr val="FFFF00"/>
        </a:buClr>
        <a:buSzPct val="75000"/>
        <a:buFont typeface="Wingdings 2" pitchFamily="18" charset="2"/>
        <a:buChar char=""/>
        <a:defRPr>
          <a:solidFill>
            <a:srgbClr val="3366FF"/>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jmonticelli@oas.org" TargetMode="External"/><Relationship Id="rId2" Type="http://schemas.openxmlformats.org/officeDocument/2006/relationships/hyperlink" Target="mailto:lazevedo@oas.org" TargetMode="Externa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hyperlink" Target="http://www.oas.org/retirementfund" TargetMode="External"/><Relationship Id="rId2" Type="http://schemas.openxmlformats.org/officeDocument/2006/relationships/hyperlink" Target="mailto:dvilarino@oas.org" TargetMode="Externa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mailto:jcarmona@oas.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18A_A6103A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jmonticelli@oas.org" TargetMode="External"/><Relationship Id="rId2" Type="http://schemas.openxmlformats.org/officeDocument/2006/relationships/hyperlink" Target="mailto:lazevedo@oas.org" TargetMode="Externa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hyperlink" Target="http://www.oas.org/retirementfund" TargetMode="External"/><Relationship Id="rId2" Type="http://schemas.openxmlformats.org/officeDocument/2006/relationships/hyperlink" Target="mailto:dvilarino@oas.org" TargetMode="Externa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mailto:jcarmona@oas.org"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 y="0"/>
            <a:ext cx="124206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2" name="Picture 4" descr="LOGO OAS R&amp;PF La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688975"/>
            <a:ext cx="5389562"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49" presetClass="entr" presetSubtype="0" decel="10000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anim calcmode="lin" valueType="num">
                                      <p:cBhvr>
                                        <p:cTn id="9" dur="2000" fill="hold"/>
                                        <p:tgtEl>
                                          <p:spTgt spid="7172"/>
                                        </p:tgtEl>
                                        <p:attrNameLst>
                                          <p:attrName>ppt_w</p:attrName>
                                        </p:attrNameLst>
                                      </p:cBhvr>
                                      <p:tavLst>
                                        <p:tav tm="0">
                                          <p:val>
                                            <p:fltVal val="0"/>
                                          </p:val>
                                        </p:tav>
                                        <p:tav tm="100000">
                                          <p:val>
                                            <p:strVal val="#ppt_w"/>
                                          </p:val>
                                        </p:tav>
                                      </p:tavLst>
                                    </p:anim>
                                    <p:anim calcmode="lin" valueType="num">
                                      <p:cBhvr>
                                        <p:cTn id="10" dur="2000" fill="hold"/>
                                        <p:tgtEl>
                                          <p:spTgt spid="7172"/>
                                        </p:tgtEl>
                                        <p:attrNameLst>
                                          <p:attrName>ppt_h</p:attrName>
                                        </p:attrNameLst>
                                      </p:cBhvr>
                                      <p:tavLst>
                                        <p:tav tm="0">
                                          <p:val>
                                            <p:fltVal val="0"/>
                                          </p:val>
                                        </p:tav>
                                        <p:tav tm="100000">
                                          <p:val>
                                            <p:strVal val="#ppt_h"/>
                                          </p:val>
                                        </p:tav>
                                      </p:tavLst>
                                    </p:anim>
                                    <p:anim calcmode="lin" valueType="num">
                                      <p:cBhvr>
                                        <p:cTn id="11" dur="2000" fill="hold"/>
                                        <p:tgtEl>
                                          <p:spTgt spid="7172"/>
                                        </p:tgtEl>
                                        <p:attrNameLst>
                                          <p:attrName>style.rotation</p:attrName>
                                        </p:attrNameLst>
                                      </p:cBhvr>
                                      <p:tavLst>
                                        <p:tav tm="0">
                                          <p:val>
                                            <p:fltVal val="360"/>
                                          </p:val>
                                        </p:tav>
                                        <p:tav tm="100000">
                                          <p:val>
                                            <p:fltVal val="0"/>
                                          </p:val>
                                        </p:tav>
                                      </p:tavLst>
                                    </p:anim>
                                    <p:animEffect transition="in" filter="fade">
                                      <p:cBhvr>
                                        <p:cTn id="1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 y="0"/>
            <a:ext cx="124206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6000" b="1">
              <a:solidFill>
                <a:srgbClr val="000000"/>
              </a:solidFill>
            </a:endParaRPr>
          </a:p>
        </p:txBody>
      </p:sp>
      <p:sp>
        <p:nvSpPr>
          <p:cNvPr id="18435" name="AutoShape 3"/>
          <p:cNvSpPr>
            <a:spLocks noChangeArrowheads="1"/>
          </p:cNvSpPr>
          <p:nvPr/>
        </p:nvSpPr>
        <p:spPr bwMode="auto">
          <a:xfrm>
            <a:off x="1693864" y="2517775"/>
            <a:ext cx="8804275" cy="1822450"/>
          </a:xfrm>
          <a:prstGeom prst="roundRect">
            <a:avLst>
              <a:gd name="adj" fmla="val 16667"/>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4000" b="1" dirty="0">
                <a:solidFill>
                  <a:srgbClr val="FFFFFF"/>
                </a:solidFill>
                <a:latin typeface="Arial Black" pitchFamily="34" charset="0"/>
              </a:rPr>
              <a:t>The Plan, the Fund and</a:t>
            </a:r>
          </a:p>
          <a:p>
            <a:r>
              <a:rPr lang="en-US" altLang="en-US" sz="4000" b="1" dirty="0">
                <a:solidFill>
                  <a:srgbClr val="FFFFFF"/>
                </a:solidFill>
                <a:latin typeface="Arial Black" pitchFamily="34" charset="0"/>
              </a:rPr>
              <a:t>the Committee</a:t>
            </a:r>
          </a:p>
        </p:txBody>
      </p:sp>
    </p:spTree>
  </p:cSld>
  <p:clrMapOvr>
    <a:masterClrMapping/>
  </p:clrMapOvr>
  <p:transition advClick="0" advTm="3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8435"/>
                                        </p:tgtEl>
                                        <p:attrNameLst>
                                          <p:attrName>style.visibility</p:attrName>
                                        </p:attrNameLst>
                                      </p:cBhvr>
                                      <p:to>
                                        <p:strVal val="visible"/>
                                      </p:to>
                                    </p:set>
                                    <p:animEffect transition="in" filter="fade">
                                      <p:cBhvr>
                                        <p:cTn id="9" dur="1000"/>
                                        <p:tgtEl>
                                          <p:spTgt spid="18435"/>
                                        </p:tgtEl>
                                      </p:cBhvr>
                                    </p:animEffect>
                                    <p:anim calcmode="lin" valueType="num">
                                      <p:cBhvr>
                                        <p:cTn id="10" dur="1000" fill="hold"/>
                                        <p:tgtEl>
                                          <p:spTgt spid="18435"/>
                                        </p:tgtEl>
                                        <p:attrNameLst>
                                          <p:attrName>ppt_x</p:attrName>
                                        </p:attrNameLst>
                                      </p:cBhvr>
                                      <p:tavLst>
                                        <p:tav tm="0">
                                          <p:val>
                                            <p:strVal val="#ppt_x"/>
                                          </p:val>
                                        </p:tav>
                                        <p:tav tm="100000">
                                          <p:val>
                                            <p:strVal val="#ppt_x"/>
                                          </p:val>
                                        </p:tav>
                                      </p:tavLst>
                                    </p:anim>
                                    <p:anim calcmode="lin" valueType="num">
                                      <p:cBhvr>
                                        <p:cTn id="11"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ChangeArrowheads="1"/>
          </p:cNvSpPr>
          <p:nvPr/>
        </p:nvSpPr>
        <p:spPr bwMode="auto">
          <a:xfrm>
            <a:off x="3657600" y="1727201"/>
            <a:ext cx="4876800" cy="4219575"/>
          </a:xfrm>
          <a:prstGeom prst="triangle">
            <a:avLst>
              <a:gd name="adj" fmla="val 50000"/>
            </a:avLst>
          </a:prstGeom>
          <a:gradFill rotWithShape="1">
            <a:gsLst>
              <a:gs pos="0">
                <a:srgbClr val="CC0000"/>
              </a:gs>
              <a:gs pos="100000">
                <a:srgbClr val="FFFF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4" name="AutoShape 6"/>
          <p:cNvSpPr>
            <a:spLocks noChangeArrowheads="1"/>
          </p:cNvSpPr>
          <p:nvPr/>
        </p:nvSpPr>
        <p:spPr bwMode="auto">
          <a:xfrm>
            <a:off x="1066800" y="2954339"/>
            <a:ext cx="10058400" cy="2447925"/>
          </a:xfrm>
          <a:prstGeom prst="roundRect">
            <a:avLst>
              <a:gd name="adj" fmla="val 16667"/>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0"/>
              </a:spcBef>
              <a:buClrTx/>
              <a:buSzTx/>
              <a:buFontTx/>
              <a:buNone/>
            </a:pPr>
            <a:r>
              <a:rPr lang="es-UY" altLang="en-US" sz="2400" b="1" dirty="0" err="1">
                <a:solidFill>
                  <a:schemeClr val="bg1"/>
                </a:solidFill>
              </a:rPr>
              <a:t>The</a:t>
            </a:r>
            <a:r>
              <a:rPr lang="es-UY" altLang="en-US" sz="2400" b="1" dirty="0">
                <a:solidFill>
                  <a:schemeClr val="bg1"/>
                </a:solidFill>
              </a:rPr>
              <a:t> </a:t>
            </a:r>
            <a:r>
              <a:rPr lang="es-UY" altLang="en-US" sz="2400" b="1" dirty="0">
                <a:solidFill>
                  <a:srgbClr val="FFCC00"/>
                </a:solidFill>
              </a:rPr>
              <a:t>OAS Retirement and Pension Plan</a:t>
            </a:r>
            <a:r>
              <a:rPr lang="es-UY" altLang="en-US" sz="2400" b="1" dirty="0">
                <a:solidFill>
                  <a:schemeClr val="bg1"/>
                </a:solidFill>
              </a:rPr>
              <a:t> </a:t>
            </a:r>
            <a:r>
              <a:rPr lang="es-UY" altLang="en-US" sz="2400" b="1" dirty="0" err="1">
                <a:solidFill>
                  <a:schemeClr val="bg1"/>
                </a:solidFill>
              </a:rPr>
              <a:t>is</a:t>
            </a:r>
            <a:r>
              <a:rPr lang="es-UY" altLang="en-US" sz="2400" b="1" dirty="0">
                <a:solidFill>
                  <a:schemeClr val="bg1"/>
                </a:solidFill>
              </a:rPr>
              <a:t> </a:t>
            </a:r>
            <a:r>
              <a:rPr lang="es-UY" altLang="en-US" sz="2400" b="1" dirty="0" err="1">
                <a:solidFill>
                  <a:schemeClr val="bg1"/>
                </a:solidFill>
              </a:rPr>
              <a:t>the</a:t>
            </a:r>
            <a:r>
              <a:rPr lang="es-UY" altLang="en-US" sz="2400" b="1" dirty="0">
                <a:solidFill>
                  <a:schemeClr val="bg1"/>
                </a:solidFill>
              </a:rPr>
              <a:t> </a:t>
            </a:r>
            <a:r>
              <a:rPr lang="es-UY" altLang="en-US" sz="2400" b="1" dirty="0" err="1">
                <a:solidFill>
                  <a:srgbClr val="FFFF00"/>
                </a:solidFill>
              </a:rPr>
              <a:t>document</a:t>
            </a:r>
            <a:r>
              <a:rPr lang="es-UY" altLang="en-US" sz="2400" b="1" dirty="0">
                <a:solidFill>
                  <a:schemeClr val="bg1"/>
                </a:solidFill>
              </a:rPr>
              <a:t> </a:t>
            </a:r>
            <a:r>
              <a:rPr lang="es-UY" altLang="en-US" sz="2400" b="1" dirty="0" err="1">
                <a:solidFill>
                  <a:schemeClr val="bg1"/>
                </a:solidFill>
              </a:rPr>
              <a:t>specifying</a:t>
            </a:r>
            <a:r>
              <a:rPr lang="es-UY" altLang="en-US" sz="2400" b="1" dirty="0">
                <a:solidFill>
                  <a:schemeClr val="bg1"/>
                </a:solidFill>
              </a:rPr>
              <a:t> </a:t>
            </a:r>
            <a:r>
              <a:rPr lang="es-UY" altLang="en-US" sz="2400" b="1" dirty="0" err="1">
                <a:solidFill>
                  <a:schemeClr val="bg1"/>
                </a:solidFill>
              </a:rPr>
              <a:t>the</a:t>
            </a:r>
            <a:r>
              <a:rPr lang="es-UY" altLang="en-US" sz="2400" b="1" dirty="0">
                <a:solidFill>
                  <a:schemeClr val="bg1"/>
                </a:solidFill>
              </a:rPr>
              <a:t> </a:t>
            </a:r>
            <a:r>
              <a:rPr lang="es-UY" altLang="en-US" sz="2400" b="1" dirty="0" err="1">
                <a:solidFill>
                  <a:schemeClr val="bg1"/>
                </a:solidFill>
              </a:rPr>
              <a:t>characteristics</a:t>
            </a:r>
            <a:r>
              <a:rPr lang="es-UY" altLang="en-US" sz="2400" b="1" dirty="0">
                <a:solidFill>
                  <a:schemeClr val="bg1"/>
                </a:solidFill>
              </a:rPr>
              <a:t> of a social </a:t>
            </a:r>
            <a:r>
              <a:rPr lang="es-UY" altLang="en-US" sz="2400" b="1" dirty="0" err="1">
                <a:solidFill>
                  <a:schemeClr val="bg1"/>
                </a:solidFill>
              </a:rPr>
              <a:t>security</a:t>
            </a:r>
            <a:r>
              <a:rPr lang="es-UY" altLang="en-US" sz="2400" b="1" dirty="0">
                <a:solidFill>
                  <a:schemeClr val="bg1"/>
                </a:solidFill>
              </a:rPr>
              <a:t> </a:t>
            </a:r>
            <a:r>
              <a:rPr lang="es-UY" altLang="en-US" sz="2400" b="1" dirty="0" err="1">
                <a:solidFill>
                  <a:schemeClr val="bg1"/>
                </a:solidFill>
              </a:rPr>
              <a:t>system</a:t>
            </a:r>
            <a:r>
              <a:rPr lang="es-UY" altLang="en-US" sz="2400" b="1" dirty="0">
                <a:solidFill>
                  <a:schemeClr val="bg1"/>
                </a:solidFill>
              </a:rPr>
              <a:t> </a:t>
            </a:r>
            <a:r>
              <a:rPr lang="es-UY" altLang="en-US" sz="2400" b="1" dirty="0" err="1">
                <a:solidFill>
                  <a:schemeClr val="bg1"/>
                </a:solidFill>
              </a:rPr>
              <a:t>implemented</a:t>
            </a:r>
            <a:r>
              <a:rPr lang="es-UY" altLang="en-US" sz="2400" b="1" dirty="0">
                <a:solidFill>
                  <a:schemeClr val="bg1"/>
                </a:solidFill>
              </a:rPr>
              <a:t> </a:t>
            </a:r>
            <a:r>
              <a:rPr lang="es-UY" altLang="en-US" sz="2400" b="1" dirty="0" err="1">
                <a:solidFill>
                  <a:schemeClr val="bg1"/>
                </a:solidFill>
              </a:rPr>
              <a:t>for</a:t>
            </a:r>
            <a:r>
              <a:rPr lang="es-UY" altLang="en-US" sz="2400" b="1" dirty="0">
                <a:solidFill>
                  <a:schemeClr val="bg1"/>
                </a:solidFill>
              </a:rPr>
              <a:t> </a:t>
            </a:r>
            <a:r>
              <a:rPr lang="es-UY" altLang="en-US" sz="2400" b="1" dirty="0" err="1">
                <a:solidFill>
                  <a:schemeClr val="bg1"/>
                </a:solidFill>
              </a:rPr>
              <a:t>the</a:t>
            </a:r>
            <a:r>
              <a:rPr lang="es-UY" altLang="en-US" sz="2400" b="1" dirty="0">
                <a:solidFill>
                  <a:schemeClr val="bg1"/>
                </a:solidFill>
              </a:rPr>
              <a:t> </a:t>
            </a:r>
            <a:r>
              <a:rPr lang="es-UY" altLang="en-US" sz="2400" b="1" dirty="0" err="1">
                <a:solidFill>
                  <a:schemeClr val="bg1"/>
                </a:solidFill>
              </a:rPr>
              <a:t>benefit</a:t>
            </a:r>
            <a:r>
              <a:rPr lang="es-UY" altLang="en-US" sz="2400" b="1" dirty="0">
                <a:solidFill>
                  <a:schemeClr val="bg1"/>
                </a:solidFill>
              </a:rPr>
              <a:t> of </a:t>
            </a:r>
            <a:r>
              <a:rPr lang="es-UY" altLang="en-US" sz="2400" b="1" dirty="0" err="1">
                <a:solidFill>
                  <a:schemeClr val="bg1"/>
                </a:solidFill>
              </a:rPr>
              <a:t>the</a:t>
            </a:r>
            <a:r>
              <a:rPr lang="es-UY" altLang="en-US" sz="2400" b="1" dirty="0">
                <a:solidFill>
                  <a:schemeClr val="bg1"/>
                </a:solidFill>
              </a:rPr>
              <a:t> </a:t>
            </a:r>
            <a:r>
              <a:rPr lang="es-UY" altLang="en-US" sz="2400" b="1" dirty="0" err="1">
                <a:solidFill>
                  <a:schemeClr val="bg1"/>
                </a:solidFill>
              </a:rPr>
              <a:t>employees</a:t>
            </a:r>
            <a:r>
              <a:rPr lang="es-UY" altLang="en-US" sz="2400" b="1" dirty="0">
                <a:solidFill>
                  <a:schemeClr val="bg1"/>
                </a:solidFill>
              </a:rPr>
              <a:t> of </a:t>
            </a:r>
            <a:r>
              <a:rPr lang="es-UY" altLang="en-US" sz="2400" b="1" dirty="0" err="1">
                <a:solidFill>
                  <a:schemeClr val="bg1"/>
                </a:solidFill>
              </a:rPr>
              <a:t>international</a:t>
            </a:r>
            <a:r>
              <a:rPr lang="es-UY" altLang="en-US" sz="2400" b="1" dirty="0">
                <a:solidFill>
                  <a:schemeClr val="bg1"/>
                </a:solidFill>
              </a:rPr>
              <a:t> </a:t>
            </a:r>
            <a:r>
              <a:rPr lang="es-UY" altLang="en-US" sz="2400" b="1" dirty="0" err="1">
                <a:solidFill>
                  <a:schemeClr val="bg1"/>
                </a:solidFill>
              </a:rPr>
              <a:t>organizations</a:t>
            </a:r>
            <a:r>
              <a:rPr lang="es-UY" altLang="en-US" sz="2400" b="1" dirty="0">
                <a:solidFill>
                  <a:schemeClr val="bg1"/>
                </a:solidFill>
              </a:rPr>
              <a:t> </a:t>
            </a:r>
            <a:r>
              <a:rPr lang="es-UY" altLang="en-US" sz="2400" b="1" dirty="0" err="1">
                <a:solidFill>
                  <a:schemeClr val="bg1"/>
                </a:solidFill>
              </a:rPr>
              <a:t>affiliated</a:t>
            </a:r>
            <a:r>
              <a:rPr lang="es-UY" altLang="en-US" sz="2400" b="1" dirty="0">
                <a:solidFill>
                  <a:schemeClr val="bg1"/>
                </a:solidFill>
              </a:rPr>
              <a:t> to </a:t>
            </a:r>
            <a:r>
              <a:rPr lang="es-UY" altLang="en-US" sz="2400" b="1" dirty="0" err="1">
                <a:solidFill>
                  <a:schemeClr val="bg1"/>
                </a:solidFill>
              </a:rPr>
              <a:t>the</a:t>
            </a:r>
            <a:r>
              <a:rPr lang="es-UY" altLang="en-US" sz="2400" b="1" dirty="0">
                <a:solidFill>
                  <a:schemeClr val="bg1"/>
                </a:solidFill>
              </a:rPr>
              <a:t> Plan.</a:t>
            </a:r>
            <a:endParaRPr lang="en-US" altLang="en-US" sz="2400" b="1" dirty="0">
              <a:solidFill>
                <a:schemeClr val="bg1"/>
              </a:solidFill>
            </a:endParaRPr>
          </a:p>
        </p:txBody>
      </p:sp>
      <p:sp>
        <p:nvSpPr>
          <p:cNvPr id="130052" name="AutoShape 4"/>
          <p:cNvSpPr>
            <a:spLocks noGrp="1" noChangeArrowheads="1"/>
          </p:cNvSpPr>
          <p:nvPr>
            <p:ph type="title"/>
          </p:nvPr>
        </p:nvSpPr>
        <p:spPr/>
        <p:txBody>
          <a:bodyPr/>
          <a:lstStyle/>
          <a:p>
            <a:r>
              <a:rPr lang="en-US" altLang="en-US" sz="3200" dirty="0"/>
              <a:t>The Retirement and Pension </a:t>
            </a:r>
            <a:r>
              <a:rPr lang="en-US" altLang="en-US" sz="3200" dirty="0">
                <a:latin typeface="Arial Black" panose="020B0A04020102020204" pitchFamily="34" charset="0"/>
              </a:rPr>
              <a:t>PLAN</a:t>
            </a:r>
          </a:p>
        </p:txBody>
      </p:sp>
      <p:sp>
        <p:nvSpPr>
          <p:cNvPr id="130053" name="Text Box 5"/>
          <p:cNvSpPr txBox="1">
            <a:spLocks noChangeArrowheads="1"/>
          </p:cNvSpPr>
          <p:nvPr/>
        </p:nvSpPr>
        <p:spPr bwMode="auto">
          <a:xfrm>
            <a:off x="6934200" y="1858963"/>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a:spcBef>
                <a:spcPct val="50000"/>
              </a:spcBef>
            </a:pPr>
            <a:r>
              <a:rPr lang="en-US" altLang="en-US" sz="2400" b="1">
                <a:solidFill>
                  <a:srgbClr val="FF0000"/>
                </a:solidFill>
              </a:rPr>
              <a:t>The Plan</a:t>
            </a:r>
          </a:p>
        </p:txBody>
      </p:sp>
      <p:pic>
        <p:nvPicPr>
          <p:cNvPr id="130065" name="Picture 17"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71601"/>
            <a:ext cx="1524000" cy="1433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1000" fill="hold"/>
                                        <p:tgtEl>
                                          <p:spTgt spid="130050"/>
                                        </p:tgtEl>
                                        <p:attrNameLst>
                                          <p:attrName>ppt_w</p:attrName>
                                        </p:attrNameLst>
                                      </p:cBhvr>
                                      <p:tavLst>
                                        <p:tav tm="0">
                                          <p:val>
                                            <p:fltVal val="0"/>
                                          </p:val>
                                        </p:tav>
                                        <p:tav tm="100000">
                                          <p:val>
                                            <p:strVal val="#ppt_w"/>
                                          </p:val>
                                        </p:tav>
                                      </p:tavLst>
                                    </p:anim>
                                    <p:anim calcmode="lin" valueType="num">
                                      <p:cBhvr>
                                        <p:cTn id="8" dur="1000" fill="hold"/>
                                        <p:tgtEl>
                                          <p:spTgt spid="130050"/>
                                        </p:tgtEl>
                                        <p:attrNameLst>
                                          <p:attrName>ppt_h</p:attrName>
                                        </p:attrNameLst>
                                      </p:cBhvr>
                                      <p:tavLst>
                                        <p:tav tm="0">
                                          <p:val>
                                            <p:fltVal val="0"/>
                                          </p:val>
                                        </p:tav>
                                        <p:tav tm="100000">
                                          <p:val>
                                            <p:strVal val="#ppt_h"/>
                                          </p:val>
                                        </p:tav>
                                      </p:tavLst>
                                    </p:anim>
                                    <p:anim calcmode="lin" valueType="num">
                                      <p:cBhvr>
                                        <p:cTn id="9" dur="1000" fill="hold"/>
                                        <p:tgtEl>
                                          <p:spTgt spid="130050"/>
                                        </p:tgtEl>
                                        <p:attrNameLst>
                                          <p:attrName>style.rotation</p:attrName>
                                        </p:attrNameLst>
                                      </p:cBhvr>
                                      <p:tavLst>
                                        <p:tav tm="0">
                                          <p:val>
                                            <p:fltVal val="360"/>
                                          </p:val>
                                        </p:tav>
                                        <p:tav tm="100000">
                                          <p:val>
                                            <p:fltVal val="0"/>
                                          </p:val>
                                        </p:tav>
                                      </p:tavLst>
                                    </p:anim>
                                    <p:animEffect transition="in" filter="fade">
                                      <p:cBhvr>
                                        <p:cTn id="10" dur="1000"/>
                                        <p:tgtEl>
                                          <p:spTgt spid="130050"/>
                                        </p:tgtEl>
                                      </p:cBhvr>
                                    </p:animEffect>
                                  </p:childTnLst>
                                </p:cTn>
                              </p:par>
                            </p:childTnLst>
                          </p:cTn>
                        </p:par>
                        <p:par>
                          <p:cTn id="11" fill="hold" nodeType="afterGroup">
                            <p:stCondLst>
                              <p:cond delay="1000"/>
                            </p:stCondLst>
                            <p:childTnLst>
                              <p:par>
                                <p:cTn id="12" presetID="23" presetClass="entr" presetSubtype="32" fill="hold" nodeType="afterEffect">
                                  <p:stCondLst>
                                    <p:cond delay="0"/>
                                  </p:stCondLst>
                                  <p:childTnLst>
                                    <p:set>
                                      <p:cBhvr>
                                        <p:cTn id="13" dur="1" fill="hold">
                                          <p:stCondLst>
                                            <p:cond delay="0"/>
                                          </p:stCondLst>
                                        </p:cTn>
                                        <p:tgtEl>
                                          <p:spTgt spid="130065"/>
                                        </p:tgtEl>
                                        <p:attrNameLst>
                                          <p:attrName>style.visibility</p:attrName>
                                        </p:attrNameLst>
                                      </p:cBhvr>
                                      <p:to>
                                        <p:strVal val="visible"/>
                                      </p:to>
                                    </p:set>
                                    <p:anim calcmode="lin" valueType="num">
                                      <p:cBhvr>
                                        <p:cTn id="14" dur="500" fill="hold"/>
                                        <p:tgtEl>
                                          <p:spTgt spid="130065"/>
                                        </p:tgtEl>
                                        <p:attrNameLst>
                                          <p:attrName>ppt_w</p:attrName>
                                        </p:attrNameLst>
                                      </p:cBhvr>
                                      <p:tavLst>
                                        <p:tav tm="0">
                                          <p:val>
                                            <p:strVal val="4*#ppt_w"/>
                                          </p:val>
                                        </p:tav>
                                        <p:tav tm="100000">
                                          <p:val>
                                            <p:strVal val="#ppt_w"/>
                                          </p:val>
                                        </p:tav>
                                      </p:tavLst>
                                    </p:anim>
                                    <p:anim calcmode="lin" valueType="num">
                                      <p:cBhvr>
                                        <p:cTn id="15" dur="500" fill="hold"/>
                                        <p:tgtEl>
                                          <p:spTgt spid="130065"/>
                                        </p:tgtEl>
                                        <p:attrNameLst>
                                          <p:attrName>ppt_h</p:attrName>
                                        </p:attrNameLst>
                                      </p:cBhvr>
                                      <p:tavLst>
                                        <p:tav tm="0">
                                          <p:val>
                                            <p:strVal val="4*#ppt_h"/>
                                          </p:val>
                                        </p:tav>
                                        <p:tav tm="100000">
                                          <p:val>
                                            <p:strVal val="#ppt_h"/>
                                          </p:val>
                                        </p:tav>
                                      </p:tavLst>
                                    </p:anim>
                                  </p:childTnLst>
                                </p:cTn>
                              </p:par>
                              <p:par>
                                <p:cTn id="16" presetID="2" presetClass="entr" presetSubtype="2" fill="hold" grpId="0" nodeType="withEffect">
                                  <p:stCondLst>
                                    <p:cond delay="200"/>
                                  </p:stCondLst>
                                  <p:childTnLst>
                                    <p:set>
                                      <p:cBhvr>
                                        <p:cTn id="17" dur="1" fill="hold">
                                          <p:stCondLst>
                                            <p:cond delay="0"/>
                                          </p:stCondLst>
                                        </p:cTn>
                                        <p:tgtEl>
                                          <p:spTgt spid="130053"/>
                                        </p:tgtEl>
                                        <p:attrNameLst>
                                          <p:attrName>style.visibility</p:attrName>
                                        </p:attrNameLst>
                                      </p:cBhvr>
                                      <p:to>
                                        <p:strVal val="visible"/>
                                      </p:to>
                                    </p:set>
                                    <p:anim calcmode="lin" valueType="num">
                                      <p:cBhvr additive="base">
                                        <p:cTn id="18" dur="500" fill="hold"/>
                                        <p:tgtEl>
                                          <p:spTgt spid="130053"/>
                                        </p:tgtEl>
                                        <p:attrNameLst>
                                          <p:attrName>ppt_x</p:attrName>
                                        </p:attrNameLst>
                                      </p:cBhvr>
                                      <p:tavLst>
                                        <p:tav tm="0">
                                          <p:val>
                                            <p:strVal val="1+#ppt_w/2"/>
                                          </p:val>
                                        </p:tav>
                                        <p:tav tm="100000">
                                          <p:val>
                                            <p:strVal val="#ppt_x"/>
                                          </p:val>
                                        </p:tav>
                                      </p:tavLst>
                                    </p:anim>
                                    <p:anim calcmode="lin" valueType="num">
                                      <p:cBhvr additive="base">
                                        <p:cTn id="19" dur="500" fill="hold"/>
                                        <p:tgtEl>
                                          <p:spTgt spid="13005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700"/>
                            </p:stCondLst>
                            <p:childTnLst>
                              <p:par>
                                <p:cTn id="21" presetID="23" presetClass="entr" presetSubtype="16" fill="hold" grpId="0" nodeType="afterEffect">
                                  <p:stCondLst>
                                    <p:cond delay="0"/>
                                  </p:stCondLst>
                                  <p:childTnLst>
                                    <p:set>
                                      <p:cBhvr>
                                        <p:cTn id="22" dur="1" fill="hold">
                                          <p:stCondLst>
                                            <p:cond delay="0"/>
                                          </p:stCondLst>
                                        </p:cTn>
                                        <p:tgtEl>
                                          <p:spTgt spid="130054"/>
                                        </p:tgtEl>
                                        <p:attrNameLst>
                                          <p:attrName>style.visibility</p:attrName>
                                        </p:attrNameLst>
                                      </p:cBhvr>
                                      <p:to>
                                        <p:strVal val="visible"/>
                                      </p:to>
                                    </p:set>
                                    <p:anim calcmode="lin" valueType="num">
                                      <p:cBhvr>
                                        <p:cTn id="23" dur="1000" fill="hold"/>
                                        <p:tgtEl>
                                          <p:spTgt spid="130054"/>
                                        </p:tgtEl>
                                        <p:attrNameLst>
                                          <p:attrName>ppt_w</p:attrName>
                                        </p:attrNameLst>
                                      </p:cBhvr>
                                      <p:tavLst>
                                        <p:tav tm="0">
                                          <p:val>
                                            <p:fltVal val="0"/>
                                          </p:val>
                                        </p:tav>
                                        <p:tav tm="100000">
                                          <p:val>
                                            <p:strVal val="#ppt_w"/>
                                          </p:val>
                                        </p:tav>
                                      </p:tavLst>
                                    </p:anim>
                                    <p:anim calcmode="lin" valueType="num">
                                      <p:cBhvr>
                                        <p:cTn id="24" dur="1000" fill="hold"/>
                                        <p:tgtEl>
                                          <p:spTgt spid="130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4" grpId="0" animBg="1"/>
      <p:bldP spid="1300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1" name="AutoShape 9"/>
          <p:cNvSpPr>
            <a:spLocks noChangeArrowheads="1"/>
          </p:cNvSpPr>
          <p:nvPr/>
        </p:nvSpPr>
        <p:spPr bwMode="auto">
          <a:xfrm rot="7200000">
            <a:off x="4265613" y="2779713"/>
            <a:ext cx="4876800" cy="4219575"/>
          </a:xfrm>
          <a:prstGeom prst="triangle">
            <a:avLst>
              <a:gd name="adj" fmla="val 50000"/>
            </a:avLst>
          </a:prstGeom>
          <a:gradFill rotWithShape="1">
            <a:gsLst>
              <a:gs pos="0">
                <a:srgbClr val="CC0000"/>
              </a:gs>
              <a:gs pos="100000">
                <a:srgbClr val="FFFF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3" name="AutoShape 11"/>
          <p:cNvSpPr>
            <a:spLocks noChangeArrowheads="1"/>
          </p:cNvSpPr>
          <p:nvPr/>
        </p:nvSpPr>
        <p:spPr bwMode="auto">
          <a:xfrm>
            <a:off x="1066800" y="2954339"/>
            <a:ext cx="10058400" cy="2447925"/>
          </a:xfrm>
          <a:prstGeom prst="roundRect">
            <a:avLst>
              <a:gd name="adj" fmla="val 16667"/>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eaLnBrk="0" hangingPunct="0">
              <a:spcBef>
                <a:spcPct val="0"/>
              </a:spcBef>
              <a:buClrTx/>
              <a:buSzTx/>
              <a:buFontTx/>
              <a:buNone/>
            </a:pPr>
            <a:r>
              <a:rPr lang="en-US" altLang="en-US" sz="2400" b="1" dirty="0">
                <a:solidFill>
                  <a:schemeClr val="bg1"/>
                </a:solidFill>
              </a:rPr>
              <a:t>The </a:t>
            </a:r>
            <a:r>
              <a:rPr lang="en-US" altLang="en-US" sz="2400" b="1" dirty="0">
                <a:solidFill>
                  <a:srgbClr val="FFCC00"/>
                </a:solidFill>
              </a:rPr>
              <a:t>OAS Retirement and Pension Fund</a:t>
            </a:r>
            <a:r>
              <a:rPr lang="en-US" altLang="en-US" sz="2400" b="1" dirty="0">
                <a:solidFill>
                  <a:schemeClr val="bg1"/>
                </a:solidFill>
              </a:rPr>
              <a:t> works as a trust and is the group of </a:t>
            </a:r>
            <a:r>
              <a:rPr lang="en-US" altLang="en-US" sz="2400" b="1" dirty="0">
                <a:solidFill>
                  <a:srgbClr val="FFFF00"/>
                </a:solidFill>
              </a:rPr>
              <a:t>resources</a:t>
            </a:r>
            <a:r>
              <a:rPr lang="en-US" altLang="en-US" sz="2400" b="1" dirty="0">
                <a:solidFill>
                  <a:schemeClr val="bg1"/>
                </a:solidFill>
              </a:rPr>
              <a:t> used to finance the expenses incurred by the Committee during the Plan’s administration. It is composed of initial funds, institutional and personal contributions and interest generated by investments.</a:t>
            </a:r>
          </a:p>
        </p:txBody>
      </p:sp>
      <p:sp>
        <p:nvSpPr>
          <p:cNvPr id="131076" name="AutoShape 4"/>
          <p:cNvSpPr>
            <a:spLocks noGrp="1" noChangeArrowheads="1"/>
          </p:cNvSpPr>
          <p:nvPr>
            <p:ph type="title"/>
          </p:nvPr>
        </p:nvSpPr>
        <p:spPr/>
        <p:txBody>
          <a:bodyPr/>
          <a:lstStyle/>
          <a:p>
            <a:r>
              <a:rPr lang="en-US" altLang="en-US" sz="3200" dirty="0"/>
              <a:t>The Retirement and Pension </a:t>
            </a:r>
            <a:r>
              <a:rPr lang="en-US" altLang="en-US" sz="3200" dirty="0">
                <a:latin typeface="Arial Black" panose="020B0A04020102020204" pitchFamily="34" charset="0"/>
              </a:rPr>
              <a:t>Fund</a:t>
            </a:r>
          </a:p>
        </p:txBody>
      </p:sp>
      <p:sp>
        <p:nvSpPr>
          <p:cNvPr id="131082" name="Text Box 10"/>
          <p:cNvSpPr txBox="1">
            <a:spLocks noChangeArrowheads="1"/>
          </p:cNvSpPr>
          <p:nvPr/>
        </p:nvSpPr>
        <p:spPr bwMode="auto">
          <a:xfrm>
            <a:off x="8248650" y="5544403"/>
            <a:ext cx="1431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US" altLang="en-US" sz="2400" b="1">
                <a:solidFill>
                  <a:srgbClr val="FF0000"/>
                </a:solidFill>
              </a:rPr>
              <a:t>The Fund</a:t>
            </a:r>
          </a:p>
        </p:txBody>
      </p:sp>
      <p:grpSp>
        <p:nvGrpSpPr>
          <p:cNvPr id="131085" name="Group 13"/>
          <p:cNvGrpSpPr>
            <a:grpSpLocks/>
          </p:cNvGrpSpPr>
          <p:nvPr/>
        </p:nvGrpSpPr>
        <p:grpSpPr bwMode="auto">
          <a:xfrm>
            <a:off x="9432925" y="5029200"/>
            <a:ext cx="1387475" cy="1589087"/>
            <a:chOff x="96" y="2832"/>
            <a:chExt cx="1045" cy="1306"/>
          </a:xfrm>
        </p:grpSpPr>
        <p:pic>
          <p:nvPicPr>
            <p:cNvPr id="131086" name="Picture 14" descr="j02984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2832"/>
              <a:ext cx="1002" cy="893"/>
            </a:xfrm>
            <a:prstGeom prst="rect">
              <a:avLst/>
            </a:prstGeom>
            <a:noFill/>
            <a:extLst>
              <a:ext uri="{909E8E84-426E-40DD-AFC4-6F175D3DCCD1}">
                <a14:hiddenFill xmlns:a14="http://schemas.microsoft.com/office/drawing/2010/main">
                  <a:solidFill>
                    <a:srgbClr val="FFFFFF"/>
                  </a:solidFill>
                </a14:hiddenFill>
              </a:ext>
            </a:extLst>
          </p:spPr>
        </p:pic>
        <p:pic>
          <p:nvPicPr>
            <p:cNvPr id="131087" name="Picture 15" descr="BS000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3600"/>
              <a:ext cx="469" cy="538"/>
            </a:xfrm>
            <a:prstGeom prst="rect">
              <a:avLst/>
            </a:prstGeom>
            <a:noFill/>
            <a:extLst>
              <a:ext uri="{909E8E84-426E-40DD-AFC4-6F175D3DCCD1}">
                <a14:hiddenFill xmlns:a14="http://schemas.microsoft.com/office/drawing/2010/main">
                  <a:solidFill>
                    <a:srgbClr val="FFFFFF"/>
                  </a:solidFill>
                </a14:hiddenFill>
              </a:ext>
            </a:extLst>
          </p:spPr>
        </p:pic>
        <p:pic>
          <p:nvPicPr>
            <p:cNvPr id="131088" name="Picture 16" descr="BS0000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3600"/>
              <a:ext cx="672" cy="46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31081"/>
                                        </p:tgtEl>
                                        <p:attrNameLst>
                                          <p:attrName>style.visibility</p:attrName>
                                        </p:attrNameLst>
                                      </p:cBhvr>
                                      <p:to>
                                        <p:strVal val="visible"/>
                                      </p:to>
                                    </p:set>
                                    <p:anim calcmode="lin" valueType="num">
                                      <p:cBhvr>
                                        <p:cTn id="7" dur="1000" fill="hold"/>
                                        <p:tgtEl>
                                          <p:spTgt spid="131081"/>
                                        </p:tgtEl>
                                        <p:attrNameLst>
                                          <p:attrName>ppt_w</p:attrName>
                                        </p:attrNameLst>
                                      </p:cBhvr>
                                      <p:tavLst>
                                        <p:tav tm="0">
                                          <p:val>
                                            <p:fltVal val="0"/>
                                          </p:val>
                                        </p:tav>
                                        <p:tav tm="100000">
                                          <p:val>
                                            <p:strVal val="#ppt_w"/>
                                          </p:val>
                                        </p:tav>
                                      </p:tavLst>
                                    </p:anim>
                                    <p:anim calcmode="lin" valueType="num">
                                      <p:cBhvr>
                                        <p:cTn id="8" dur="1000" fill="hold"/>
                                        <p:tgtEl>
                                          <p:spTgt spid="131081"/>
                                        </p:tgtEl>
                                        <p:attrNameLst>
                                          <p:attrName>ppt_h</p:attrName>
                                        </p:attrNameLst>
                                      </p:cBhvr>
                                      <p:tavLst>
                                        <p:tav tm="0">
                                          <p:val>
                                            <p:fltVal val="0"/>
                                          </p:val>
                                        </p:tav>
                                        <p:tav tm="100000">
                                          <p:val>
                                            <p:strVal val="#ppt_h"/>
                                          </p:val>
                                        </p:tav>
                                      </p:tavLst>
                                    </p:anim>
                                    <p:anim calcmode="lin" valueType="num">
                                      <p:cBhvr>
                                        <p:cTn id="9" dur="1000" fill="hold"/>
                                        <p:tgtEl>
                                          <p:spTgt spid="131081"/>
                                        </p:tgtEl>
                                        <p:attrNameLst>
                                          <p:attrName>style.rotation</p:attrName>
                                        </p:attrNameLst>
                                      </p:cBhvr>
                                      <p:tavLst>
                                        <p:tav tm="0">
                                          <p:val>
                                            <p:fltVal val="360"/>
                                          </p:val>
                                        </p:tav>
                                        <p:tav tm="100000">
                                          <p:val>
                                            <p:fltVal val="0"/>
                                          </p:val>
                                        </p:tav>
                                      </p:tavLst>
                                    </p:anim>
                                    <p:animEffect transition="in" filter="fade">
                                      <p:cBhvr>
                                        <p:cTn id="10" dur="1000"/>
                                        <p:tgtEl>
                                          <p:spTgt spid="131081"/>
                                        </p:tgtEl>
                                      </p:cBhvr>
                                    </p:animEffect>
                                  </p:childTnLst>
                                </p:cTn>
                              </p:par>
                            </p:childTnLst>
                          </p:cTn>
                        </p:par>
                        <p:par>
                          <p:cTn id="11" fill="hold" nodeType="afterGroup">
                            <p:stCondLst>
                              <p:cond delay="1000"/>
                            </p:stCondLst>
                            <p:childTnLst>
                              <p:par>
                                <p:cTn id="12" presetID="23" presetClass="entr" presetSubtype="32" fill="hold" nodeType="afterEffect">
                                  <p:stCondLst>
                                    <p:cond delay="0"/>
                                  </p:stCondLst>
                                  <p:childTnLst>
                                    <p:set>
                                      <p:cBhvr>
                                        <p:cTn id="13" dur="1" fill="hold">
                                          <p:stCondLst>
                                            <p:cond delay="0"/>
                                          </p:stCondLst>
                                        </p:cTn>
                                        <p:tgtEl>
                                          <p:spTgt spid="131085"/>
                                        </p:tgtEl>
                                        <p:attrNameLst>
                                          <p:attrName>style.visibility</p:attrName>
                                        </p:attrNameLst>
                                      </p:cBhvr>
                                      <p:to>
                                        <p:strVal val="visible"/>
                                      </p:to>
                                    </p:set>
                                    <p:anim calcmode="lin" valueType="num">
                                      <p:cBhvr>
                                        <p:cTn id="14" dur="500" fill="hold"/>
                                        <p:tgtEl>
                                          <p:spTgt spid="131085"/>
                                        </p:tgtEl>
                                        <p:attrNameLst>
                                          <p:attrName>ppt_w</p:attrName>
                                        </p:attrNameLst>
                                      </p:cBhvr>
                                      <p:tavLst>
                                        <p:tav tm="0">
                                          <p:val>
                                            <p:strVal val="4*#ppt_w"/>
                                          </p:val>
                                        </p:tav>
                                        <p:tav tm="100000">
                                          <p:val>
                                            <p:strVal val="#ppt_w"/>
                                          </p:val>
                                        </p:tav>
                                      </p:tavLst>
                                    </p:anim>
                                    <p:anim calcmode="lin" valueType="num">
                                      <p:cBhvr>
                                        <p:cTn id="15" dur="500" fill="hold"/>
                                        <p:tgtEl>
                                          <p:spTgt spid="131085"/>
                                        </p:tgtEl>
                                        <p:attrNameLst>
                                          <p:attrName>ppt_h</p:attrName>
                                        </p:attrNameLst>
                                      </p:cBhvr>
                                      <p:tavLst>
                                        <p:tav tm="0">
                                          <p:val>
                                            <p:strVal val="4*#ppt_h"/>
                                          </p:val>
                                        </p:tav>
                                        <p:tav tm="100000">
                                          <p:val>
                                            <p:strVal val="#ppt_h"/>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1082"/>
                                        </p:tgtEl>
                                        <p:attrNameLst>
                                          <p:attrName>style.visibility</p:attrName>
                                        </p:attrNameLst>
                                      </p:cBhvr>
                                      <p:to>
                                        <p:strVal val="visible"/>
                                      </p:to>
                                    </p:set>
                                    <p:anim calcmode="lin" valueType="num">
                                      <p:cBhvr additive="base">
                                        <p:cTn id="18" dur="500" fill="hold"/>
                                        <p:tgtEl>
                                          <p:spTgt spid="131082"/>
                                        </p:tgtEl>
                                        <p:attrNameLst>
                                          <p:attrName>ppt_x</p:attrName>
                                        </p:attrNameLst>
                                      </p:cBhvr>
                                      <p:tavLst>
                                        <p:tav tm="0">
                                          <p:val>
                                            <p:strVal val="#ppt_x"/>
                                          </p:val>
                                        </p:tav>
                                        <p:tav tm="100000">
                                          <p:val>
                                            <p:strVal val="#ppt_x"/>
                                          </p:val>
                                        </p:tav>
                                      </p:tavLst>
                                    </p:anim>
                                    <p:anim calcmode="lin" valueType="num">
                                      <p:cBhvr additive="base">
                                        <p:cTn id="19" dur="500" fill="hold"/>
                                        <p:tgtEl>
                                          <p:spTgt spid="131082"/>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131083"/>
                                        </p:tgtEl>
                                        <p:attrNameLst>
                                          <p:attrName>style.visibility</p:attrName>
                                        </p:attrNameLst>
                                      </p:cBhvr>
                                      <p:to>
                                        <p:strVal val="visible"/>
                                      </p:to>
                                    </p:set>
                                    <p:anim calcmode="lin" valueType="num">
                                      <p:cBhvr>
                                        <p:cTn id="23" dur="1000" fill="hold"/>
                                        <p:tgtEl>
                                          <p:spTgt spid="131083"/>
                                        </p:tgtEl>
                                        <p:attrNameLst>
                                          <p:attrName>ppt_w</p:attrName>
                                        </p:attrNameLst>
                                      </p:cBhvr>
                                      <p:tavLst>
                                        <p:tav tm="0">
                                          <p:val>
                                            <p:fltVal val="0"/>
                                          </p:val>
                                        </p:tav>
                                        <p:tav tm="100000">
                                          <p:val>
                                            <p:strVal val="#ppt_w"/>
                                          </p:val>
                                        </p:tav>
                                      </p:tavLst>
                                    </p:anim>
                                    <p:anim calcmode="lin" valueType="num">
                                      <p:cBhvr>
                                        <p:cTn id="24" dur="1000" fill="hold"/>
                                        <p:tgtEl>
                                          <p:spTgt spid="1310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1" grpId="0" animBg="1"/>
      <p:bldP spid="131083" grpId="0" animBg="1"/>
      <p:bldP spid="1310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AutoShape 3"/>
          <p:cNvSpPr>
            <a:spLocks noChangeArrowheads="1"/>
          </p:cNvSpPr>
          <p:nvPr/>
        </p:nvSpPr>
        <p:spPr bwMode="auto">
          <a:xfrm rot="14400000">
            <a:off x="3049588" y="2779713"/>
            <a:ext cx="4876800" cy="4219575"/>
          </a:xfrm>
          <a:prstGeom prst="triangle">
            <a:avLst>
              <a:gd name="adj" fmla="val 50000"/>
            </a:avLst>
          </a:prstGeom>
          <a:gradFill rotWithShape="1">
            <a:gsLst>
              <a:gs pos="0">
                <a:srgbClr val="CC0000"/>
              </a:gs>
              <a:gs pos="100000">
                <a:srgbClr val="FFFF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4" name="AutoShape 8"/>
          <p:cNvSpPr>
            <a:spLocks noChangeArrowheads="1"/>
          </p:cNvSpPr>
          <p:nvPr/>
        </p:nvSpPr>
        <p:spPr bwMode="auto">
          <a:xfrm>
            <a:off x="1066800" y="2954340"/>
            <a:ext cx="9906000" cy="2406650"/>
          </a:xfrm>
          <a:prstGeom prst="roundRect">
            <a:avLst>
              <a:gd name="adj" fmla="val 16667"/>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0"/>
              </a:spcBef>
              <a:buClrTx/>
              <a:buSzTx/>
              <a:buFontTx/>
              <a:buNone/>
            </a:pPr>
            <a:r>
              <a:rPr lang="en-US" altLang="en-US" sz="2400" b="1" dirty="0">
                <a:solidFill>
                  <a:schemeClr val="bg1"/>
                </a:solidFill>
              </a:rPr>
              <a:t>The </a:t>
            </a:r>
            <a:r>
              <a:rPr lang="en-US" altLang="en-US" sz="2400" b="1" dirty="0">
                <a:solidFill>
                  <a:srgbClr val="FFCC00"/>
                </a:solidFill>
              </a:rPr>
              <a:t>OAS Retirement and Pension Fund Committee</a:t>
            </a:r>
            <a:r>
              <a:rPr lang="en-US" altLang="en-US" sz="2400" b="1" dirty="0">
                <a:solidFill>
                  <a:schemeClr val="bg1"/>
                </a:solidFill>
              </a:rPr>
              <a:t> is composed of the Fund’s </a:t>
            </a:r>
            <a:r>
              <a:rPr lang="en-US" altLang="en-US" sz="2400" b="1" dirty="0">
                <a:solidFill>
                  <a:srgbClr val="FFFF00"/>
                </a:solidFill>
              </a:rPr>
              <a:t>trustees,</a:t>
            </a:r>
            <a:r>
              <a:rPr lang="en-US" altLang="en-US" sz="2400" b="1" dirty="0">
                <a:solidFill>
                  <a:schemeClr val="bg1"/>
                </a:solidFill>
              </a:rPr>
              <a:t> assisted by the Secretary-Treasurer and his/her Office, and the Legal Advisor. The Committee has the function of managing the Fund and enforce the Plan regulations.</a:t>
            </a:r>
          </a:p>
        </p:txBody>
      </p:sp>
      <p:sp>
        <p:nvSpPr>
          <p:cNvPr id="132100" name="AutoShape 4"/>
          <p:cNvSpPr>
            <a:spLocks noGrp="1" noChangeArrowheads="1"/>
          </p:cNvSpPr>
          <p:nvPr>
            <p:ph type="title"/>
          </p:nvPr>
        </p:nvSpPr>
        <p:spPr/>
        <p:txBody>
          <a:bodyPr/>
          <a:lstStyle/>
          <a:p>
            <a:r>
              <a:rPr lang="en-US" altLang="en-US" sz="3200" dirty="0"/>
              <a:t>The Retirement and Pension </a:t>
            </a:r>
            <a:r>
              <a:rPr lang="en-US" altLang="en-US" sz="3200" dirty="0">
                <a:latin typeface="Arial Black" panose="020B0A04020102020204" pitchFamily="34" charset="0"/>
              </a:rPr>
              <a:t>Committee</a:t>
            </a:r>
          </a:p>
        </p:txBody>
      </p:sp>
      <p:sp>
        <p:nvSpPr>
          <p:cNvPr id="132103" name="Text Box 7"/>
          <p:cNvSpPr txBox="1">
            <a:spLocks noChangeArrowheads="1"/>
          </p:cNvSpPr>
          <p:nvPr/>
        </p:nvSpPr>
        <p:spPr bwMode="auto">
          <a:xfrm>
            <a:off x="3292475" y="5858729"/>
            <a:ext cx="2193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US" altLang="en-US" sz="2400" b="1">
                <a:solidFill>
                  <a:srgbClr val="FF0000"/>
                </a:solidFill>
              </a:rPr>
              <a:t>The Committee</a:t>
            </a:r>
          </a:p>
        </p:txBody>
      </p:sp>
      <p:pic>
        <p:nvPicPr>
          <p:cNvPr id="132114" name="Picture 18" descr="BD199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274" y="5507039"/>
            <a:ext cx="25908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p:cTn id="7" dur="1000" fill="hold"/>
                                        <p:tgtEl>
                                          <p:spTgt spid="132099"/>
                                        </p:tgtEl>
                                        <p:attrNameLst>
                                          <p:attrName>ppt_w</p:attrName>
                                        </p:attrNameLst>
                                      </p:cBhvr>
                                      <p:tavLst>
                                        <p:tav tm="0">
                                          <p:val>
                                            <p:fltVal val="0"/>
                                          </p:val>
                                        </p:tav>
                                        <p:tav tm="100000">
                                          <p:val>
                                            <p:strVal val="#ppt_w"/>
                                          </p:val>
                                        </p:tav>
                                      </p:tavLst>
                                    </p:anim>
                                    <p:anim calcmode="lin" valueType="num">
                                      <p:cBhvr>
                                        <p:cTn id="8" dur="1000" fill="hold"/>
                                        <p:tgtEl>
                                          <p:spTgt spid="132099"/>
                                        </p:tgtEl>
                                        <p:attrNameLst>
                                          <p:attrName>ppt_h</p:attrName>
                                        </p:attrNameLst>
                                      </p:cBhvr>
                                      <p:tavLst>
                                        <p:tav tm="0">
                                          <p:val>
                                            <p:fltVal val="0"/>
                                          </p:val>
                                        </p:tav>
                                        <p:tav tm="100000">
                                          <p:val>
                                            <p:strVal val="#ppt_h"/>
                                          </p:val>
                                        </p:tav>
                                      </p:tavLst>
                                    </p:anim>
                                    <p:anim calcmode="lin" valueType="num">
                                      <p:cBhvr>
                                        <p:cTn id="9" dur="1000" fill="hold"/>
                                        <p:tgtEl>
                                          <p:spTgt spid="132099"/>
                                        </p:tgtEl>
                                        <p:attrNameLst>
                                          <p:attrName>style.rotation</p:attrName>
                                        </p:attrNameLst>
                                      </p:cBhvr>
                                      <p:tavLst>
                                        <p:tav tm="0">
                                          <p:val>
                                            <p:fltVal val="360"/>
                                          </p:val>
                                        </p:tav>
                                        <p:tav tm="100000">
                                          <p:val>
                                            <p:fltVal val="0"/>
                                          </p:val>
                                        </p:tav>
                                      </p:tavLst>
                                    </p:anim>
                                    <p:animEffect transition="in" filter="fade">
                                      <p:cBhvr>
                                        <p:cTn id="10" dur="1000"/>
                                        <p:tgtEl>
                                          <p:spTgt spid="132099"/>
                                        </p:tgtEl>
                                      </p:cBhvr>
                                    </p:animEffect>
                                  </p:childTnLst>
                                </p:cTn>
                              </p:par>
                            </p:childTnLst>
                          </p:cTn>
                        </p:par>
                        <p:par>
                          <p:cTn id="11" fill="hold" nodeType="afterGroup">
                            <p:stCondLst>
                              <p:cond delay="1000"/>
                            </p:stCondLst>
                            <p:childTnLst>
                              <p:par>
                                <p:cTn id="12" presetID="23" presetClass="entr" presetSubtype="32" fill="hold" nodeType="afterEffect">
                                  <p:stCondLst>
                                    <p:cond delay="0"/>
                                  </p:stCondLst>
                                  <p:childTnLst>
                                    <p:set>
                                      <p:cBhvr>
                                        <p:cTn id="13" dur="1" fill="hold">
                                          <p:stCondLst>
                                            <p:cond delay="0"/>
                                          </p:stCondLst>
                                        </p:cTn>
                                        <p:tgtEl>
                                          <p:spTgt spid="132114"/>
                                        </p:tgtEl>
                                        <p:attrNameLst>
                                          <p:attrName>style.visibility</p:attrName>
                                        </p:attrNameLst>
                                      </p:cBhvr>
                                      <p:to>
                                        <p:strVal val="visible"/>
                                      </p:to>
                                    </p:set>
                                    <p:anim calcmode="lin" valueType="num">
                                      <p:cBhvr>
                                        <p:cTn id="14" dur="500" fill="hold"/>
                                        <p:tgtEl>
                                          <p:spTgt spid="132114"/>
                                        </p:tgtEl>
                                        <p:attrNameLst>
                                          <p:attrName>ppt_w</p:attrName>
                                        </p:attrNameLst>
                                      </p:cBhvr>
                                      <p:tavLst>
                                        <p:tav tm="0">
                                          <p:val>
                                            <p:strVal val="4*#ppt_w"/>
                                          </p:val>
                                        </p:tav>
                                        <p:tav tm="100000">
                                          <p:val>
                                            <p:strVal val="#ppt_w"/>
                                          </p:val>
                                        </p:tav>
                                      </p:tavLst>
                                    </p:anim>
                                    <p:anim calcmode="lin" valueType="num">
                                      <p:cBhvr>
                                        <p:cTn id="15" dur="500" fill="hold"/>
                                        <p:tgtEl>
                                          <p:spTgt spid="132114"/>
                                        </p:tgtEl>
                                        <p:attrNameLst>
                                          <p:attrName>ppt_h</p:attrName>
                                        </p:attrNameLst>
                                      </p:cBhvr>
                                      <p:tavLst>
                                        <p:tav tm="0">
                                          <p:val>
                                            <p:strVal val="4*#ppt_h"/>
                                          </p:val>
                                        </p:tav>
                                        <p:tav tm="100000">
                                          <p:val>
                                            <p:strVal val="#ppt_h"/>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132103"/>
                                        </p:tgtEl>
                                        <p:attrNameLst>
                                          <p:attrName>style.visibility</p:attrName>
                                        </p:attrNameLst>
                                      </p:cBhvr>
                                      <p:to>
                                        <p:strVal val="visible"/>
                                      </p:to>
                                    </p:set>
                                    <p:anim calcmode="lin" valueType="num">
                                      <p:cBhvr additive="base">
                                        <p:cTn id="18" dur="500" fill="hold"/>
                                        <p:tgtEl>
                                          <p:spTgt spid="132103"/>
                                        </p:tgtEl>
                                        <p:attrNameLst>
                                          <p:attrName>ppt_x</p:attrName>
                                        </p:attrNameLst>
                                      </p:cBhvr>
                                      <p:tavLst>
                                        <p:tav tm="0">
                                          <p:val>
                                            <p:strVal val="#ppt_x"/>
                                          </p:val>
                                        </p:tav>
                                        <p:tav tm="100000">
                                          <p:val>
                                            <p:strVal val="#ppt_x"/>
                                          </p:val>
                                        </p:tav>
                                      </p:tavLst>
                                    </p:anim>
                                    <p:anim calcmode="lin" valueType="num">
                                      <p:cBhvr additive="base">
                                        <p:cTn id="19" dur="500" fill="hold"/>
                                        <p:tgtEl>
                                          <p:spTgt spid="13210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700"/>
                            </p:stCondLst>
                            <p:childTnLst>
                              <p:par>
                                <p:cTn id="21" presetID="23" presetClass="entr" presetSubtype="16" fill="hold" grpId="0" nodeType="afterEffect">
                                  <p:stCondLst>
                                    <p:cond delay="0"/>
                                  </p:stCondLst>
                                  <p:childTnLst>
                                    <p:set>
                                      <p:cBhvr>
                                        <p:cTn id="22" dur="1" fill="hold">
                                          <p:stCondLst>
                                            <p:cond delay="0"/>
                                          </p:stCondLst>
                                        </p:cTn>
                                        <p:tgtEl>
                                          <p:spTgt spid="132104"/>
                                        </p:tgtEl>
                                        <p:attrNameLst>
                                          <p:attrName>style.visibility</p:attrName>
                                        </p:attrNameLst>
                                      </p:cBhvr>
                                      <p:to>
                                        <p:strVal val="visible"/>
                                      </p:to>
                                    </p:set>
                                    <p:anim calcmode="lin" valueType="num">
                                      <p:cBhvr>
                                        <p:cTn id="23" dur="1000" fill="hold"/>
                                        <p:tgtEl>
                                          <p:spTgt spid="132104"/>
                                        </p:tgtEl>
                                        <p:attrNameLst>
                                          <p:attrName>ppt_w</p:attrName>
                                        </p:attrNameLst>
                                      </p:cBhvr>
                                      <p:tavLst>
                                        <p:tav tm="0">
                                          <p:val>
                                            <p:fltVal val="0"/>
                                          </p:val>
                                        </p:tav>
                                        <p:tav tm="100000">
                                          <p:val>
                                            <p:strVal val="#ppt_w"/>
                                          </p:val>
                                        </p:tav>
                                      </p:tavLst>
                                    </p:anim>
                                    <p:anim calcmode="lin" valueType="num">
                                      <p:cBhvr>
                                        <p:cTn id="24" dur="1000" fill="hold"/>
                                        <p:tgtEl>
                                          <p:spTgt spid="1321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P spid="132104" grpId="0" animBg="1"/>
      <p:bldP spid="132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12192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6000" b="1">
              <a:solidFill>
                <a:srgbClr val="000000"/>
              </a:solidFill>
            </a:endParaRPr>
          </a:p>
        </p:txBody>
      </p:sp>
      <p:sp>
        <p:nvSpPr>
          <p:cNvPr id="87043" name="AutoShape 3"/>
          <p:cNvSpPr>
            <a:spLocks noChangeArrowheads="1"/>
          </p:cNvSpPr>
          <p:nvPr/>
        </p:nvSpPr>
        <p:spPr bwMode="auto">
          <a:xfrm>
            <a:off x="1693864" y="2517775"/>
            <a:ext cx="8804275" cy="1822450"/>
          </a:xfrm>
          <a:prstGeom prst="roundRect">
            <a:avLst>
              <a:gd name="adj" fmla="val 16667"/>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4000" b="1">
                <a:solidFill>
                  <a:srgbClr val="FFFFFF"/>
                </a:solidFill>
                <a:latin typeface="Arial Black" pitchFamily="34" charset="0"/>
              </a:rPr>
              <a:t>The OAS Retirement and Pension Fund Committee</a:t>
            </a:r>
          </a:p>
        </p:txBody>
      </p:sp>
    </p:spTree>
  </p:cSld>
  <p:clrMapOvr>
    <a:masterClrMapping/>
  </p:clrMapOvr>
  <p:transition advClick="0" advTm="3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87043"/>
                                        </p:tgtEl>
                                        <p:attrNameLst>
                                          <p:attrName>style.visibility</p:attrName>
                                        </p:attrNameLst>
                                      </p:cBhvr>
                                      <p:to>
                                        <p:strVal val="visible"/>
                                      </p:to>
                                    </p:set>
                                    <p:animEffect transition="in" filter="fade">
                                      <p:cBhvr>
                                        <p:cTn id="9" dur="1000"/>
                                        <p:tgtEl>
                                          <p:spTgt spid="87043"/>
                                        </p:tgtEl>
                                      </p:cBhvr>
                                    </p:animEffect>
                                    <p:anim calcmode="lin" valueType="num">
                                      <p:cBhvr>
                                        <p:cTn id="10" dur="1000" fill="hold"/>
                                        <p:tgtEl>
                                          <p:spTgt spid="87043"/>
                                        </p:tgtEl>
                                        <p:attrNameLst>
                                          <p:attrName>ppt_x</p:attrName>
                                        </p:attrNameLst>
                                      </p:cBhvr>
                                      <p:tavLst>
                                        <p:tav tm="0">
                                          <p:val>
                                            <p:strVal val="#ppt_x"/>
                                          </p:val>
                                        </p:tav>
                                        <p:tav tm="100000">
                                          <p:val>
                                            <p:strVal val="#ppt_x"/>
                                          </p:val>
                                        </p:tav>
                                      </p:tavLst>
                                    </p:anim>
                                    <p:anim calcmode="lin" valueType="num">
                                      <p:cBhvr>
                                        <p:cTn id="11" dur="1000" fill="hold"/>
                                        <p:tgtEl>
                                          <p:spTgt spid="870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ounded Rectangle 114"/>
          <p:cNvSpPr/>
          <p:nvPr/>
        </p:nvSpPr>
        <p:spPr bwMode="auto">
          <a:xfrm>
            <a:off x="8934856" y="4356824"/>
            <a:ext cx="1413802" cy="1413802"/>
          </a:xfrm>
          <a:prstGeom prst="roundRect">
            <a:avLst/>
          </a:prstGeom>
          <a:solidFill>
            <a:srgbClr val="FFBDFF"/>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16" name="Rounded Rectangle 115"/>
          <p:cNvSpPr/>
          <p:nvPr/>
        </p:nvSpPr>
        <p:spPr bwMode="auto">
          <a:xfrm>
            <a:off x="8934856" y="4356824"/>
            <a:ext cx="1413802" cy="1413802"/>
          </a:xfrm>
          <a:prstGeom prst="roundRect">
            <a:avLst/>
          </a:prstGeom>
          <a:solidFill>
            <a:srgbClr val="FFEFFF"/>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17" name="Rounded Rectangle 116"/>
          <p:cNvSpPr/>
          <p:nvPr/>
        </p:nvSpPr>
        <p:spPr bwMode="auto">
          <a:xfrm>
            <a:off x="8934856" y="4356824"/>
            <a:ext cx="1413802" cy="1413802"/>
          </a:xfrm>
          <a:prstGeom prst="roundRect">
            <a:avLst/>
          </a:prstGeom>
          <a:solidFill>
            <a:srgbClr val="FFCCFF"/>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18" name="Oval 117"/>
          <p:cNvSpPr/>
          <p:nvPr/>
        </p:nvSpPr>
        <p:spPr bwMode="auto">
          <a:xfrm>
            <a:off x="8934856" y="4356824"/>
            <a:ext cx="1413802" cy="1413802"/>
          </a:xfrm>
          <a:prstGeom prst="ellipse">
            <a:avLst/>
          </a:prstGeom>
          <a:solidFill>
            <a:srgbClr val="800000"/>
          </a:solidFill>
          <a:ln>
            <a:noFill/>
          </a:ln>
          <a:effectLst/>
        </p:spPr>
        <p:txBody>
          <a:bodyPr vert="horz" wrap="none" lIns="91440" tIns="45720" rIns="91440" bIns="45720" numCol="1" rtlCol="0" anchor="ctr" anchorCtr="0" compatLnSpc="1">
            <a:prstTxWarp prst="textNoShape">
              <a:avLst/>
            </a:prstTxWarp>
          </a:bodyPr>
          <a:lstStyle/>
          <a:p>
            <a:pPr>
              <a:spcBef>
                <a:spcPts val="0"/>
              </a:spcBef>
            </a:pPr>
            <a:r>
              <a:rPr lang="es-UY" sz="2000" b="1" dirty="0" err="1">
                <a:solidFill>
                  <a:schemeClr val="bg1"/>
                </a:solidFill>
                <a:latin typeface="+mj-lt"/>
              </a:rPr>
              <a:t>Voice</a:t>
            </a:r>
            <a:endParaRPr lang="es-UY" sz="2000" b="1" dirty="0">
              <a:solidFill>
                <a:schemeClr val="bg1"/>
              </a:solidFill>
              <a:latin typeface="+mj-lt"/>
            </a:endParaRPr>
          </a:p>
          <a:p>
            <a:pPr>
              <a:spcBef>
                <a:spcPts val="0"/>
              </a:spcBef>
            </a:pPr>
            <a:r>
              <a:rPr lang="es-UY" sz="2000" b="1" dirty="0" err="1">
                <a:solidFill>
                  <a:schemeClr val="bg1"/>
                </a:solidFill>
                <a:latin typeface="+mj-lt"/>
              </a:rPr>
              <a:t>but</a:t>
            </a:r>
            <a:r>
              <a:rPr lang="es-UY" sz="2000" b="1" dirty="0">
                <a:solidFill>
                  <a:schemeClr val="bg1"/>
                </a:solidFill>
                <a:latin typeface="+mj-lt"/>
              </a:rPr>
              <a:t> NO</a:t>
            </a:r>
          </a:p>
          <a:p>
            <a:pPr>
              <a:spcBef>
                <a:spcPts val="0"/>
              </a:spcBef>
            </a:pPr>
            <a:r>
              <a:rPr lang="es-UY" sz="2000" b="1" dirty="0">
                <a:solidFill>
                  <a:schemeClr val="bg1"/>
                </a:solidFill>
                <a:latin typeface="+mj-lt"/>
              </a:rPr>
              <a:t>Vote</a:t>
            </a:r>
            <a:endParaRPr lang="en-US" sz="2000" b="1" dirty="0">
              <a:solidFill>
                <a:schemeClr val="bg1"/>
              </a:solidFill>
              <a:latin typeface="+mj-lt"/>
            </a:endParaRPr>
          </a:p>
        </p:txBody>
      </p:sp>
      <p:sp>
        <p:nvSpPr>
          <p:cNvPr id="102" name="Rounded Rectangle 101"/>
          <p:cNvSpPr/>
          <p:nvPr/>
        </p:nvSpPr>
        <p:spPr bwMode="auto">
          <a:xfrm>
            <a:off x="1828800" y="2216357"/>
            <a:ext cx="1413802" cy="1413802"/>
          </a:xfrm>
          <a:prstGeom prst="roundRect">
            <a:avLst/>
          </a:prstGeom>
          <a:solidFill>
            <a:srgbClr val="FFCC00"/>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01" name="Rounded Rectangle 100"/>
          <p:cNvSpPr/>
          <p:nvPr/>
        </p:nvSpPr>
        <p:spPr bwMode="auto">
          <a:xfrm>
            <a:off x="1828800" y="2216357"/>
            <a:ext cx="1413802" cy="1413802"/>
          </a:xfrm>
          <a:prstGeom prst="roundRect">
            <a:avLst/>
          </a:prstGeom>
          <a:solidFill>
            <a:srgbClr val="FFFF99"/>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71" name="Oval 15"/>
          <p:cNvSpPr>
            <a:spLocks noChangeArrowheads="1"/>
          </p:cNvSpPr>
          <p:nvPr/>
        </p:nvSpPr>
        <p:spPr bwMode="auto">
          <a:xfrm>
            <a:off x="5529999" y="1371600"/>
            <a:ext cx="3200400" cy="3200400"/>
          </a:xfrm>
          <a:prstGeom prst="ellipse">
            <a:avLst/>
          </a:prstGeom>
          <a:solidFill>
            <a:srgbClr val="FFFF00">
              <a:alpha val="49804"/>
            </a:srgbClr>
          </a:solidFill>
          <a:ln>
            <a:noFill/>
          </a:ln>
          <a:effectLst/>
        </p:spPr>
        <p:txBody>
          <a:bodyPr wrap="none" anchor="ctr"/>
          <a:lstStyle/>
          <a:p>
            <a:pPr>
              <a:spcBef>
                <a:spcPct val="0"/>
              </a:spcBef>
            </a:pPr>
            <a:endParaRPr lang="en-US" altLang="en-US"/>
          </a:p>
        </p:txBody>
      </p:sp>
      <p:sp>
        <p:nvSpPr>
          <p:cNvPr id="107529" name="AutoShape 9"/>
          <p:cNvSpPr>
            <a:spLocks noGrp="1" noChangeArrowheads="1"/>
          </p:cNvSpPr>
          <p:nvPr>
            <p:ph type="title" sz="quarter"/>
          </p:nvPr>
        </p:nvSpPr>
        <p:spPr/>
        <p:txBody>
          <a:bodyPr/>
          <a:lstStyle/>
          <a:p>
            <a:r>
              <a:rPr lang="es-UY" altLang="en-US" sz="3200"/>
              <a:t>Retirement &amp; Pension Committee</a:t>
            </a:r>
          </a:p>
        </p:txBody>
      </p:sp>
      <p:sp>
        <p:nvSpPr>
          <p:cNvPr id="107533" name="Oval 13"/>
          <p:cNvSpPr>
            <a:spLocks noChangeArrowheads="1"/>
          </p:cNvSpPr>
          <p:nvPr/>
        </p:nvSpPr>
        <p:spPr bwMode="auto">
          <a:xfrm>
            <a:off x="3467100" y="1371600"/>
            <a:ext cx="3200400" cy="3200400"/>
          </a:xfrm>
          <a:prstGeom prst="ellipse">
            <a:avLst/>
          </a:prstGeom>
          <a:solidFill>
            <a:srgbClr val="0000CC">
              <a:alpha val="49804"/>
            </a:srgbClr>
          </a:solidFill>
          <a:ln>
            <a:noFill/>
          </a:ln>
          <a:effectLst/>
        </p:spPr>
        <p:txBody>
          <a:bodyPr wrap="none" anchor="ctr"/>
          <a:lstStyle/>
          <a:p>
            <a:pPr>
              <a:spcBef>
                <a:spcPct val="0"/>
              </a:spcBef>
            </a:pPr>
            <a:endParaRPr lang="en-US" altLang="en-US"/>
          </a:p>
        </p:txBody>
      </p:sp>
      <p:sp>
        <p:nvSpPr>
          <p:cNvPr id="107534" name="Oval 14"/>
          <p:cNvSpPr>
            <a:spLocks noChangeArrowheads="1"/>
          </p:cNvSpPr>
          <p:nvPr/>
        </p:nvSpPr>
        <p:spPr bwMode="auto">
          <a:xfrm>
            <a:off x="3467100" y="3429000"/>
            <a:ext cx="3200400" cy="3200400"/>
          </a:xfrm>
          <a:prstGeom prst="ellipse">
            <a:avLst/>
          </a:prstGeom>
          <a:solidFill>
            <a:srgbClr val="FF0000">
              <a:alpha val="50000"/>
            </a:srgbClr>
          </a:solidFill>
          <a:ln>
            <a:noFill/>
          </a:ln>
          <a:effectLst/>
        </p:spPr>
        <p:txBody>
          <a:bodyPr wrap="none" anchor="ctr"/>
          <a:lstStyle/>
          <a:p>
            <a:pPr>
              <a:spcBef>
                <a:spcPct val="0"/>
              </a:spcBef>
            </a:pPr>
            <a:endParaRPr lang="en-US" altLang="en-US"/>
          </a:p>
        </p:txBody>
      </p:sp>
      <p:sp>
        <p:nvSpPr>
          <p:cNvPr id="107535" name="Oval 15"/>
          <p:cNvSpPr>
            <a:spLocks noChangeArrowheads="1"/>
          </p:cNvSpPr>
          <p:nvPr/>
        </p:nvSpPr>
        <p:spPr bwMode="auto">
          <a:xfrm>
            <a:off x="5529999" y="3429000"/>
            <a:ext cx="3200400" cy="3200400"/>
          </a:xfrm>
          <a:prstGeom prst="ellipse">
            <a:avLst/>
          </a:prstGeom>
          <a:solidFill>
            <a:srgbClr val="FF69FF">
              <a:alpha val="49804"/>
            </a:srgbClr>
          </a:solidFill>
          <a:ln>
            <a:noFill/>
          </a:ln>
          <a:effectLst/>
        </p:spPr>
        <p:txBody>
          <a:bodyPr wrap="none" anchor="ctr"/>
          <a:lstStyle/>
          <a:p>
            <a:pPr>
              <a:spcBef>
                <a:spcPct val="0"/>
              </a:spcBef>
            </a:pPr>
            <a:endParaRPr lang="en-US" altLang="en-US"/>
          </a:p>
        </p:txBody>
      </p:sp>
      <p:sp>
        <p:nvSpPr>
          <p:cNvPr id="107536" name="Text Box 16"/>
          <p:cNvSpPr txBox="1">
            <a:spLocks noChangeArrowheads="1"/>
          </p:cNvSpPr>
          <p:nvPr/>
        </p:nvSpPr>
        <p:spPr bwMode="auto">
          <a:xfrm>
            <a:off x="2807140" y="1920969"/>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0"/>
              </a:spcBef>
            </a:pPr>
            <a:r>
              <a:rPr lang="es-UY" altLang="en-US" sz="1800" b="1" dirty="0" err="1">
                <a:solidFill>
                  <a:srgbClr val="000000"/>
                </a:solidFill>
              </a:rPr>
              <a:t>Member</a:t>
            </a:r>
            <a:r>
              <a:rPr lang="es-UY" altLang="en-US" sz="1800" b="1" dirty="0">
                <a:solidFill>
                  <a:srgbClr val="000000"/>
                </a:solidFill>
              </a:rPr>
              <a:t> </a:t>
            </a:r>
            <a:r>
              <a:rPr lang="es-UY" altLang="en-US" sz="1800" b="1" dirty="0" err="1">
                <a:solidFill>
                  <a:srgbClr val="000000"/>
                </a:solidFill>
              </a:rPr>
              <a:t>States</a:t>
            </a:r>
            <a:endParaRPr lang="es-UY" altLang="en-US" sz="1800" b="1" dirty="0">
              <a:solidFill>
                <a:srgbClr val="000000"/>
              </a:solidFill>
            </a:endParaRPr>
          </a:p>
        </p:txBody>
      </p:sp>
      <p:sp>
        <p:nvSpPr>
          <p:cNvPr id="107537" name="Text Box 17"/>
          <p:cNvSpPr txBox="1">
            <a:spLocks noChangeArrowheads="1"/>
          </p:cNvSpPr>
          <p:nvPr/>
        </p:nvSpPr>
        <p:spPr bwMode="auto">
          <a:xfrm>
            <a:off x="5715000" y="5715000"/>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defPPr>
              <a:defRPr lang="en-US"/>
            </a:defPPr>
            <a:lvl1pPr>
              <a:spcBef>
                <a:spcPct val="0"/>
              </a:spcBef>
              <a:defRPr sz="1800" b="1">
                <a:solidFill>
                  <a:srgbClr val="000000"/>
                </a:solidFill>
              </a:defRPr>
            </a:lvl1pPr>
          </a:lstStyle>
          <a:p>
            <a:r>
              <a:rPr lang="es-UY" altLang="en-US" dirty="0" err="1"/>
              <a:t>Pensioners</a:t>
            </a:r>
            <a:endParaRPr lang="es-UY" altLang="en-US" dirty="0"/>
          </a:p>
        </p:txBody>
      </p:sp>
      <p:sp>
        <p:nvSpPr>
          <p:cNvPr id="107538" name="Text Box 18"/>
          <p:cNvSpPr txBox="1">
            <a:spLocks noChangeArrowheads="1"/>
          </p:cNvSpPr>
          <p:nvPr/>
        </p:nvSpPr>
        <p:spPr bwMode="auto">
          <a:xfrm>
            <a:off x="2770517" y="5715000"/>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defPPr>
              <a:defRPr lang="en-US"/>
            </a:defPPr>
            <a:lvl1pPr>
              <a:spcBef>
                <a:spcPct val="0"/>
              </a:spcBef>
              <a:defRPr sz="1800" b="1">
                <a:solidFill>
                  <a:srgbClr val="000000"/>
                </a:solidFill>
              </a:defRPr>
            </a:lvl1pPr>
          </a:lstStyle>
          <a:p>
            <a:r>
              <a:rPr lang="es-UY" altLang="en-US" dirty="0" err="1"/>
              <a:t>Participants</a:t>
            </a:r>
            <a:endParaRPr lang="es-UY" altLang="en-US" dirty="0"/>
          </a:p>
        </p:txBody>
      </p:sp>
      <p:grpSp>
        <p:nvGrpSpPr>
          <p:cNvPr id="107539" name="Group 19"/>
          <p:cNvGrpSpPr>
            <a:grpSpLocks/>
          </p:cNvGrpSpPr>
          <p:nvPr/>
        </p:nvGrpSpPr>
        <p:grpSpPr bwMode="auto">
          <a:xfrm>
            <a:off x="3581400" y="2345413"/>
            <a:ext cx="1409700" cy="868363"/>
            <a:chOff x="2168" y="1446"/>
            <a:chExt cx="888" cy="547"/>
          </a:xfrm>
        </p:grpSpPr>
        <p:grpSp>
          <p:nvGrpSpPr>
            <p:cNvPr id="107540" name="Group 20"/>
            <p:cNvGrpSpPr>
              <a:grpSpLocks/>
            </p:cNvGrpSpPr>
            <p:nvPr/>
          </p:nvGrpSpPr>
          <p:grpSpPr bwMode="auto">
            <a:xfrm>
              <a:off x="2441" y="1446"/>
              <a:ext cx="342" cy="547"/>
              <a:chOff x="4440" y="1008"/>
              <a:chExt cx="768" cy="1227"/>
            </a:xfrm>
          </p:grpSpPr>
          <p:sp>
            <p:nvSpPr>
              <p:cNvPr id="107541" name="AutoShape 21"/>
              <p:cNvSpPr>
                <a:spLocks noChangeArrowheads="1"/>
              </p:cNvSpPr>
              <p:nvPr/>
            </p:nvSpPr>
            <p:spPr bwMode="auto">
              <a:xfrm rot="16200000">
                <a:off x="4412" y="1440"/>
                <a:ext cx="823" cy="768"/>
              </a:xfrm>
              <a:prstGeom prst="flowChartDelay">
                <a:avLst/>
              </a:prstGeom>
              <a:solidFill>
                <a:srgbClr val="333399"/>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07542" name="Oval 22"/>
              <p:cNvSpPr>
                <a:spLocks noChangeArrowheads="1"/>
              </p:cNvSpPr>
              <p:nvPr/>
            </p:nvSpPr>
            <p:spPr bwMode="auto">
              <a:xfrm>
                <a:off x="4608" y="1008"/>
                <a:ext cx="432" cy="432"/>
              </a:xfrm>
              <a:prstGeom prst="ellipse">
                <a:avLst/>
              </a:prstGeom>
              <a:solidFill>
                <a:srgbClr val="333399"/>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107543" name="Text Box 23"/>
            <p:cNvSpPr txBox="1">
              <a:spLocks noChangeArrowheads="1"/>
            </p:cNvSpPr>
            <p:nvPr/>
          </p:nvSpPr>
          <p:spPr bwMode="auto">
            <a:xfrm>
              <a:off x="2168" y="1820"/>
              <a:ext cx="888" cy="1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s-UY" altLang="en-US" sz="1200" b="1" dirty="0" err="1">
                  <a:solidFill>
                    <a:srgbClr val="FFFFFF"/>
                  </a:solidFill>
                </a:rPr>
                <a:t>Chair</a:t>
              </a:r>
              <a:endParaRPr lang="es-UY" altLang="en-US" sz="1200" b="1" dirty="0">
                <a:solidFill>
                  <a:srgbClr val="FFFFFF"/>
                </a:solidFill>
              </a:endParaRPr>
            </a:p>
          </p:txBody>
        </p:sp>
      </p:grpSp>
      <p:grpSp>
        <p:nvGrpSpPr>
          <p:cNvPr id="107544" name="Group 24"/>
          <p:cNvGrpSpPr>
            <a:grpSpLocks/>
          </p:cNvGrpSpPr>
          <p:nvPr/>
        </p:nvGrpSpPr>
        <p:grpSpPr bwMode="auto">
          <a:xfrm>
            <a:off x="4599317" y="2345413"/>
            <a:ext cx="858838" cy="868363"/>
            <a:chOff x="2886" y="1446"/>
            <a:chExt cx="541" cy="547"/>
          </a:xfrm>
        </p:grpSpPr>
        <p:grpSp>
          <p:nvGrpSpPr>
            <p:cNvPr id="107545" name="Group 25"/>
            <p:cNvGrpSpPr>
              <a:grpSpLocks/>
            </p:cNvGrpSpPr>
            <p:nvPr/>
          </p:nvGrpSpPr>
          <p:grpSpPr bwMode="auto">
            <a:xfrm>
              <a:off x="2981" y="1446"/>
              <a:ext cx="342" cy="547"/>
              <a:chOff x="4440" y="1008"/>
              <a:chExt cx="768" cy="1227"/>
            </a:xfrm>
          </p:grpSpPr>
          <p:sp>
            <p:nvSpPr>
              <p:cNvPr id="107546" name="AutoShape 26"/>
              <p:cNvSpPr>
                <a:spLocks noChangeArrowheads="1"/>
              </p:cNvSpPr>
              <p:nvPr/>
            </p:nvSpPr>
            <p:spPr bwMode="auto">
              <a:xfrm rot="16200000">
                <a:off x="4412" y="1440"/>
                <a:ext cx="823" cy="768"/>
              </a:xfrm>
              <a:prstGeom prst="flowChartDelay">
                <a:avLst/>
              </a:prstGeom>
              <a:solidFill>
                <a:srgbClr val="3333FF"/>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07547" name="Oval 27"/>
              <p:cNvSpPr>
                <a:spLocks noChangeArrowheads="1"/>
              </p:cNvSpPr>
              <p:nvPr/>
            </p:nvSpPr>
            <p:spPr bwMode="auto">
              <a:xfrm>
                <a:off x="4608" y="1008"/>
                <a:ext cx="432" cy="432"/>
              </a:xfrm>
              <a:prstGeom prst="ellipse">
                <a:avLst/>
              </a:prstGeom>
              <a:solidFill>
                <a:srgbClr val="3333FF"/>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107548" name="Text Box 28"/>
            <p:cNvSpPr txBox="1">
              <a:spLocks noChangeArrowheads="1"/>
            </p:cNvSpPr>
            <p:nvPr/>
          </p:nvSpPr>
          <p:spPr bwMode="auto">
            <a:xfrm>
              <a:off x="2886" y="1705"/>
              <a:ext cx="541" cy="2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s-UY" altLang="en-US" sz="1200" b="1" dirty="0">
                  <a:solidFill>
                    <a:srgbClr val="FFFFFF"/>
                  </a:solidFill>
                </a:rPr>
                <a:t>Vice-</a:t>
              </a:r>
              <a:r>
                <a:rPr lang="es-UY" altLang="en-US" sz="1200" b="1" dirty="0" err="1">
                  <a:solidFill>
                    <a:srgbClr val="FFFFFF"/>
                  </a:solidFill>
                </a:rPr>
                <a:t>Chair</a:t>
              </a:r>
              <a:endParaRPr lang="es-UY" altLang="en-US" sz="1200" b="1" dirty="0">
                <a:solidFill>
                  <a:srgbClr val="FFFFFF"/>
                </a:solidFill>
              </a:endParaRPr>
            </a:p>
          </p:txBody>
        </p:sp>
      </p:grpSp>
      <p:grpSp>
        <p:nvGrpSpPr>
          <p:cNvPr id="107549" name="Group 29"/>
          <p:cNvGrpSpPr>
            <a:grpSpLocks/>
          </p:cNvGrpSpPr>
          <p:nvPr/>
        </p:nvGrpSpPr>
        <p:grpSpPr bwMode="auto">
          <a:xfrm>
            <a:off x="3581400" y="4754740"/>
            <a:ext cx="1409700" cy="868363"/>
            <a:chOff x="1280" y="2894"/>
            <a:chExt cx="888" cy="547"/>
          </a:xfrm>
        </p:grpSpPr>
        <p:grpSp>
          <p:nvGrpSpPr>
            <p:cNvPr id="107550" name="Group 30"/>
            <p:cNvGrpSpPr>
              <a:grpSpLocks/>
            </p:cNvGrpSpPr>
            <p:nvPr/>
          </p:nvGrpSpPr>
          <p:grpSpPr bwMode="auto">
            <a:xfrm>
              <a:off x="1553" y="2894"/>
              <a:ext cx="342" cy="547"/>
              <a:chOff x="4440" y="1008"/>
              <a:chExt cx="768" cy="1227"/>
            </a:xfrm>
          </p:grpSpPr>
          <p:sp>
            <p:nvSpPr>
              <p:cNvPr id="107551" name="AutoShape 31"/>
              <p:cNvSpPr>
                <a:spLocks noChangeArrowheads="1"/>
              </p:cNvSpPr>
              <p:nvPr/>
            </p:nvSpPr>
            <p:spPr bwMode="auto">
              <a:xfrm rot="16200000">
                <a:off x="4412" y="1440"/>
                <a:ext cx="823" cy="768"/>
              </a:xfrm>
              <a:prstGeom prst="flowChartDelay">
                <a:avLst/>
              </a:prstGeom>
              <a:solidFill>
                <a:srgbClr val="CC00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07552" name="Oval 32"/>
              <p:cNvSpPr>
                <a:spLocks noChangeArrowheads="1"/>
              </p:cNvSpPr>
              <p:nvPr/>
            </p:nvSpPr>
            <p:spPr bwMode="auto">
              <a:xfrm>
                <a:off x="4608" y="1008"/>
                <a:ext cx="432" cy="432"/>
              </a:xfrm>
              <a:prstGeom prst="ellipse">
                <a:avLst/>
              </a:prstGeom>
              <a:solidFill>
                <a:srgbClr val="CC00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107553" name="Text Box 33"/>
            <p:cNvSpPr txBox="1">
              <a:spLocks noChangeArrowheads="1"/>
            </p:cNvSpPr>
            <p:nvPr/>
          </p:nvSpPr>
          <p:spPr bwMode="auto">
            <a:xfrm>
              <a:off x="1280" y="3268"/>
              <a:ext cx="888" cy="1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n-US" altLang="en-US" sz="1200" b="1">
                  <a:solidFill>
                    <a:srgbClr val="FFFFFF"/>
                  </a:solidFill>
                </a:rPr>
                <a:t>Titular</a:t>
              </a:r>
            </a:p>
          </p:txBody>
        </p:sp>
      </p:grpSp>
      <p:grpSp>
        <p:nvGrpSpPr>
          <p:cNvPr id="107554" name="Group 34"/>
          <p:cNvGrpSpPr>
            <a:grpSpLocks/>
          </p:cNvGrpSpPr>
          <p:nvPr/>
        </p:nvGrpSpPr>
        <p:grpSpPr bwMode="auto">
          <a:xfrm>
            <a:off x="4323886" y="4754740"/>
            <a:ext cx="1409700" cy="868363"/>
            <a:chOff x="1814" y="2894"/>
            <a:chExt cx="888" cy="547"/>
          </a:xfrm>
        </p:grpSpPr>
        <p:grpSp>
          <p:nvGrpSpPr>
            <p:cNvPr id="107555" name="Group 35"/>
            <p:cNvGrpSpPr>
              <a:grpSpLocks/>
            </p:cNvGrpSpPr>
            <p:nvPr/>
          </p:nvGrpSpPr>
          <p:grpSpPr bwMode="auto">
            <a:xfrm>
              <a:off x="2093" y="2894"/>
              <a:ext cx="342" cy="547"/>
              <a:chOff x="4440" y="1008"/>
              <a:chExt cx="768" cy="1227"/>
            </a:xfrm>
          </p:grpSpPr>
          <p:sp>
            <p:nvSpPr>
              <p:cNvPr id="107556" name="AutoShape 36"/>
              <p:cNvSpPr>
                <a:spLocks noChangeArrowheads="1"/>
              </p:cNvSpPr>
              <p:nvPr/>
            </p:nvSpPr>
            <p:spPr bwMode="auto">
              <a:xfrm rot="16200000">
                <a:off x="4412" y="1440"/>
                <a:ext cx="823" cy="768"/>
              </a:xfrm>
              <a:prstGeom prst="flowChartDelay">
                <a:avLst/>
              </a:prstGeom>
              <a:solidFill>
                <a:srgbClr val="FF00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07557" name="Oval 37"/>
              <p:cNvSpPr>
                <a:spLocks noChangeArrowheads="1"/>
              </p:cNvSpPr>
              <p:nvPr/>
            </p:nvSpPr>
            <p:spPr bwMode="auto">
              <a:xfrm>
                <a:off x="4608" y="1008"/>
                <a:ext cx="432" cy="432"/>
              </a:xfrm>
              <a:prstGeom prst="ellipse">
                <a:avLst/>
              </a:prstGeom>
              <a:solidFill>
                <a:srgbClr val="FF00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107558" name="Text Box 38"/>
            <p:cNvSpPr txBox="1">
              <a:spLocks noChangeArrowheads="1"/>
            </p:cNvSpPr>
            <p:nvPr/>
          </p:nvSpPr>
          <p:spPr bwMode="auto">
            <a:xfrm>
              <a:off x="1814" y="3268"/>
              <a:ext cx="888" cy="1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s-UY" altLang="en-US" sz="1200" b="1">
                  <a:solidFill>
                    <a:srgbClr val="FFFFFF"/>
                  </a:solidFill>
                </a:rPr>
                <a:t>Alternate</a:t>
              </a:r>
            </a:p>
          </p:txBody>
        </p:sp>
      </p:grpSp>
      <p:grpSp>
        <p:nvGrpSpPr>
          <p:cNvPr id="107559" name="Group 39"/>
          <p:cNvGrpSpPr>
            <a:grpSpLocks/>
          </p:cNvGrpSpPr>
          <p:nvPr/>
        </p:nvGrpSpPr>
        <p:grpSpPr bwMode="auto">
          <a:xfrm>
            <a:off x="6464740" y="4758073"/>
            <a:ext cx="1409700" cy="868363"/>
            <a:chOff x="3054" y="2894"/>
            <a:chExt cx="888" cy="547"/>
          </a:xfrm>
        </p:grpSpPr>
        <p:grpSp>
          <p:nvGrpSpPr>
            <p:cNvPr id="107560" name="Group 40"/>
            <p:cNvGrpSpPr>
              <a:grpSpLocks/>
            </p:cNvGrpSpPr>
            <p:nvPr/>
          </p:nvGrpSpPr>
          <p:grpSpPr bwMode="auto">
            <a:xfrm>
              <a:off x="3321" y="2894"/>
              <a:ext cx="342" cy="547"/>
              <a:chOff x="4440" y="1008"/>
              <a:chExt cx="768" cy="1227"/>
            </a:xfrm>
          </p:grpSpPr>
          <p:sp>
            <p:nvSpPr>
              <p:cNvPr id="107561" name="AutoShape 41"/>
              <p:cNvSpPr>
                <a:spLocks noChangeArrowheads="1"/>
              </p:cNvSpPr>
              <p:nvPr/>
            </p:nvSpPr>
            <p:spPr bwMode="auto">
              <a:xfrm rot="16200000">
                <a:off x="4412" y="1440"/>
                <a:ext cx="823" cy="768"/>
              </a:xfrm>
              <a:prstGeom prst="flowChartDelay">
                <a:avLst/>
              </a:prstGeom>
              <a:solidFill>
                <a:srgbClr val="B400B4"/>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07562" name="Oval 42"/>
              <p:cNvSpPr>
                <a:spLocks noChangeArrowheads="1"/>
              </p:cNvSpPr>
              <p:nvPr/>
            </p:nvSpPr>
            <p:spPr bwMode="auto">
              <a:xfrm>
                <a:off x="4608" y="1008"/>
                <a:ext cx="432" cy="432"/>
              </a:xfrm>
              <a:prstGeom prst="ellipse">
                <a:avLst/>
              </a:prstGeom>
              <a:solidFill>
                <a:srgbClr val="B400B4"/>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107563" name="Text Box 43"/>
            <p:cNvSpPr txBox="1">
              <a:spLocks noChangeArrowheads="1"/>
            </p:cNvSpPr>
            <p:nvPr/>
          </p:nvSpPr>
          <p:spPr bwMode="auto">
            <a:xfrm>
              <a:off x="3054" y="3268"/>
              <a:ext cx="888" cy="1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n-US" altLang="en-US" sz="1200" b="1">
                  <a:solidFill>
                    <a:srgbClr val="FFFFFF"/>
                  </a:solidFill>
                </a:rPr>
                <a:t>Titular</a:t>
              </a:r>
            </a:p>
          </p:txBody>
        </p:sp>
      </p:grpSp>
      <p:grpSp>
        <p:nvGrpSpPr>
          <p:cNvPr id="107564" name="Group 44"/>
          <p:cNvGrpSpPr>
            <a:grpSpLocks/>
          </p:cNvGrpSpPr>
          <p:nvPr/>
        </p:nvGrpSpPr>
        <p:grpSpPr bwMode="auto">
          <a:xfrm>
            <a:off x="7207226" y="4758073"/>
            <a:ext cx="1409700" cy="868363"/>
            <a:chOff x="3588" y="2894"/>
            <a:chExt cx="888" cy="547"/>
          </a:xfrm>
        </p:grpSpPr>
        <p:grpSp>
          <p:nvGrpSpPr>
            <p:cNvPr id="107565" name="Group 45"/>
            <p:cNvGrpSpPr>
              <a:grpSpLocks/>
            </p:cNvGrpSpPr>
            <p:nvPr/>
          </p:nvGrpSpPr>
          <p:grpSpPr bwMode="auto">
            <a:xfrm>
              <a:off x="3861" y="2894"/>
              <a:ext cx="342" cy="547"/>
              <a:chOff x="4440" y="1008"/>
              <a:chExt cx="768" cy="1227"/>
            </a:xfrm>
          </p:grpSpPr>
          <p:sp>
            <p:nvSpPr>
              <p:cNvPr id="107566" name="AutoShape 46"/>
              <p:cNvSpPr>
                <a:spLocks noChangeArrowheads="1"/>
              </p:cNvSpPr>
              <p:nvPr/>
            </p:nvSpPr>
            <p:spPr bwMode="auto">
              <a:xfrm rot="16200000">
                <a:off x="4412" y="1440"/>
                <a:ext cx="823" cy="768"/>
              </a:xfrm>
              <a:prstGeom prst="flowChartDelay">
                <a:avLst/>
              </a:prstGeom>
              <a:solidFill>
                <a:srgbClr val="FF00FF"/>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107567" name="Oval 47"/>
              <p:cNvSpPr>
                <a:spLocks noChangeArrowheads="1"/>
              </p:cNvSpPr>
              <p:nvPr/>
            </p:nvSpPr>
            <p:spPr bwMode="auto">
              <a:xfrm>
                <a:off x="4608" y="1008"/>
                <a:ext cx="432" cy="432"/>
              </a:xfrm>
              <a:prstGeom prst="ellipse">
                <a:avLst/>
              </a:prstGeom>
              <a:solidFill>
                <a:srgbClr val="FF00FF"/>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107568" name="Text Box 48"/>
            <p:cNvSpPr txBox="1">
              <a:spLocks noChangeArrowheads="1"/>
            </p:cNvSpPr>
            <p:nvPr/>
          </p:nvSpPr>
          <p:spPr bwMode="auto">
            <a:xfrm>
              <a:off x="3588" y="3268"/>
              <a:ext cx="888" cy="1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s-UY" altLang="en-US" sz="1200" b="1" dirty="0" err="1">
                  <a:solidFill>
                    <a:srgbClr val="FFFFFF"/>
                  </a:solidFill>
                </a:rPr>
                <a:t>Alternate</a:t>
              </a:r>
              <a:endParaRPr lang="es-UY" altLang="en-US" sz="1200" b="1" dirty="0">
                <a:solidFill>
                  <a:srgbClr val="FFFFFF"/>
                </a:solidFill>
              </a:endParaRPr>
            </a:p>
          </p:txBody>
        </p:sp>
      </p:grpSp>
      <p:pic>
        <p:nvPicPr>
          <p:cNvPr id="107585" name="Picture 65" descr="BD1992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0" y="14288"/>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39"/>
          <p:cNvGrpSpPr>
            <a:grpSpLocks/>
          </p:cNvGrpSpPr>
          <p:nvPr/>
        </p:nvGrpSpPr>
        <p:grpSpPr bwMode="auto">
          <a:xfrm>
            <a:off x="6464740" y="2345767"/>
            <a:ext cx="1409700" cy="868363"/>
            <a:chOff x="3054" y="2894"/>
            <a:chExt cx="888" cy="547"/>
          </a:xfrm>
        </p:grpSpPr>
        <p:grpSp>
          <p:nvGrpSpPr>
            <p:cNvPr id="74" name="Group 40"/>
            <p:cNvGrpSpPr>
              <a:grpSpLocks/>
            </p:cNvGrpSpPr>
            <p:nvPr/>
          </p:nvGrpSpPr>
          <p:grpSpPr bwMode="auto">
            <a:xfrm>
              <a:off x="3321" y="2894"/>
              <a:ext cx="342" cy="547"/>
              <a:chOff x="4440" y="1008"/>
              <a:chExt cx="768" cy="1227"/>
            </a:xfrm>
          </p:grpSpPr>
          <p:sp>
            <p:nvSpPr>
              <p:cNvPr id="76" name="AutoShape 41"/>
              <p:cNvSpPr>
                <a:spLocks noChangeArrowheads="1"/>
              </p:cNvSpPr>
              <p:nvPr/>
            </p:nvSpPr>
            <p:spPr bwMode="auto">
              <a:xfrm rot="16200000">
                <a:off x="4412" y="1440"/>
                <a:ext cx="823" cy="768"/>
              </a:xfrm>
              <a:prstGeom prst="flowChartDelay">
                <a:avLst/>
              </a:prstGeom>
              <a:solidFill>
                <a:srgbClr val="CC99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77" name="Oval 42"/>
              <p:cNvSpPr>
                <a:spLocks noChangeArrowheads="1"/>
              </p:cNvSpPr>
              <p:nvPr/>
            </p:nvSpPr>
            <p:spPr bwMode="auto">
              <a:xfrm>
                <a:off x="4608" y="1008"/>
                <a:ext cx="432" cy="432"/>
              </a:xfrm>
              <a:prstGeom prst="ellipse">
                <a:avLst/>
              </a:prstGeom>
              <a:solidFill>
                <a:srgbClr val="CC99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75" name="Text Box 43"/>
            <p:cNvSpPr txBox="1">
              <a:spLocks noChangeArrowheads="1"/>
            </p:cNvSpPr>
            <p:nvPr/>
          </p:nvSpPr>
          <p:spPr bwMode="auto">
            <a:xfrm>
              <a:off x="3054" y="3268"/>
              <a:ext cx="888" cy="1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n-US" altLang="en-US" sz="1200" b="1">
                  <a:solidFill>
                    <a:srgbClr val="FFFFFF"/>
                  </a:solidFill>
                </a:rPr>
                <a:t>Titular</a:t>
              </a:r>
            </a:p>
          </p:txBody>
        </p:sp>
      </p:grpSp>
      <p:grpSp>
        <p:nvGrpSpPr>
          <p:cNvPr id="78" name="Group 44"/>
          <p:cNvGrpSpPr>
            <a:grpSpLocks/>
          </p:cNvGrpSpPr>
          <p:nvPr/>
        </p:nvGrpSpPr>
        <p:grpSpPr bwMode="auto">
          <a:xfrm>
            <a:off x="7207226" y="2345767"/>
            <a:ext cx="1409700" cy="868363"/>
            <a:chOff x="3588" y="2894"/>
            <a:chExt cx="888" cy="547"/>
          </a:xfrm>
        </p:grpSpPr>
        <p:grpSp>
          <p:nvGrpSpPr>
            <p:cNvPr id="79" name="Group 45"/>
            <p:cNvGrpSpPr>
              <a:grpSpLocks/>
            </p:cNvGrpSpPr>
            <p:nvPr/>
          </p:nvGrpSpPr>
          <p:grpSpPr bwMode="auto">
            <a:xfrm>
              <a:off x="3861" y="2894"/>
              <a:ext cx="342" cy="547"/>
              <a:chOff x="4440" y="1008"/>
              <a:chExt cx="768" cy="1227"/>
            </a:xfrm>
          </p:grpSpPr>
          <p:sp>
            <p:nvSpPr>
              <p:cNvPr id="81" name="AutoShape 46"/>
              <p:cNvSpPr>
                <a:spLocks noChangeArrowheads="1"/>
              </p:cNvSpPr>
              <p:nvPr/>
            </p:nvSpPr>
            <p:spPr bwMode="auto">
              <a:xfrm rot="16200000">
                <a:off x="4412" y="1440"/>
                <a:ext cx="823" cy="768"/>
              </a:xfrm>
              <a:prstGeom prst="flowChartDelay">
                <a:avLst/>
              </a:prstGeom>
              <a:solidFill>
                <a:srgbClr val="FFCC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82" name="Oval 47"/>
              <p:cNvSpPr>
                <a:spLocks noChangeArrowheads="1"/>
              </p:cNvSpPr>
              <p:nvPr/>
            </p:nvSpPr>
            <p:spPr bwMode="auto">
              <a:xfrm>
                <a:off x="4608" y="1008"/>
                <a:ext cx="432" cy="432"/>
              </a:xfrm>
              <a:prstGeom prst="ellipse">
                <a:avLst/>
              </a:prstGeom>
              <a:solidFill>
                <a:srgbClr val="FFCC00"/>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80" name="Text Box 48"/>
            <p:cNvSpPr txBox="1">
              <a:spLocks noChangeArrowheads="1"/>
            </p:cNvSpPr>
            <p:nvPr/>
          </p:nvSpPr>
          <p:spPr bwMode="auto">
            <a:xfrm>
              <a:off x="3588" y="3268"/>
              <a:ext cx="888" cy="17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50000"/>
                </a:spcBef>
              </a:pPr>
              <a:r>
                <a:rPr lang="es-UY" altLang="en-US" sz="1200" b="1" dirty="0" err="1">
                  <a:solidFill>
                    <a:srgbClr val="FFFFFF"/>
                  </a:solidFill>
                </a:rPr>
                <a:t>Alternate</a:t>
              </a:r>
              <a:endParaRPr lang="es-UY" altLang="en-US" sz="1200" b="1" dirty="0">
                <a:solidFill>
                  <a:srgbClr val="FFFFFF"/>
                </a:solidFill>
              </a:endParaRPr>
            </a:p>
          </p:txBody>
        </p:sp>
      </p:grpSp>
      <p:sp>
        <p:nvSpPr>
          <p:cNvPr id="83" name="Text Box 17"/>
          <p:cNvSpPr txBox="1">
            <a:spLocks noChangeArrowheads="1"/>
          </p:cNvSpPr>
          <p:nvPr/>
        </p:nvSpPr>
        <p:spPr bwMode="auto">
          <a:xfrm>
            <a:off x="5638800" y="1920969"/>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defPPr>
              <a:defRPr lang="en-US"/>
            </a:defPPr>
            <a:lvl1pPr>
              <a:spcBef>
                <a:spcPct val="0"/>
              </a:spcBef>
              <a:defRPr sz="1800" b="1">
                <a:solidFill>
                  <a:srgbClr val="000000"/>
                </a:solidFill>
              </a:defRPr>
            </a:lvl1pPr>
          </a:lstStyle>
          <a:p>
            <a:r>
              <a:rPr lang="es-UY" altLang="en-US" dirty="0" err="1"/>
              <a:t>Secretary</a:t>
            </a:r>
            <a:r>
              <a:rPr lang="es-UY" altLang="en-US" dirty="0"/>
              <a:t> General</a:t>
            </a:r>
          </a:p>
        </p:txBody>
      </p:sp>
      <p:grpSp>
        <p:nvGrpSpPr>
          <p:cNvPr id="86" name="Group 39"/>
          <p:cNvGrpSpPr>
            <a:grpSpLocks/>
          </p:cNvGrpSpPr>
          <p:nvPr/>
        </p:nvGrpSpPr>
        <p:grpSpPr bwMode="auto">
          <a:xfrm>
            <a:off x="5029200" y="3551238"/>
            <a:ext cx="1409700" cy="868363"/>
            <a:chOff x="3054" y="2894"/>
            <a:chExt cx="888" cy="547"/>
          </a:xfrm>
        </p:grpSpPr>
        <p:grpSp>
          <p:nvGrpSpPr>
            <p:cNvPr id="87" name="Group 40"/>
            <p:cNvGrpSpPr>
              <a:grpSpLocks/>
            </p:cNvGrpSpPr>
            <p:nvPr/>
          </p:nvGrpSpPr>
          <p:grpSpPr bwMode="auto">
            <a:xfrm>
              <a:off x="3321" y="2894"/>
              <a:ext cx="342" cy="547"/>
              <a:chOff x="4440" y="1008"/>
              <a:chExt cx="768" cy="1227"/>
            </a:xfrm>
          </p:grpSpPr>
          <p:sp>
            <p:nvSpPr>
              <p:cNvPr id="89" name="AutoShape 41"/>
              <p:cNvSpPr>
                <a:spLocks noChangeArrowheads="1"/>
              </p:cNvSpPr>
              <p:nvPr/>
            </p:nvSpPr>
            <p:spPr bwMode="auto">
              <a:xfrm rot="16200000">
                <a:off x="4412" y="1440"/>
                <a:ext cx="823" cy="768"/>
              </a:xfrm>
              <a:prstGeom prst="flowChartDelay">
                <a:avLst/>
              </a:prstGeom>
              <a:solidFill>
                <a:srgbClr val="004386"/>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90" name="Oval 42"/>
              <p:cNvSpPr>
                <a:spLocks noChangeArrowheads="1"/>
              </p:cNvSpPr>
              <p:nvPr/>
            </p:nvSpPr>
            <p:spPr bwMode="auto">
              <a:xfrm>
                <a:off x="4608" y="1008"/>
                <a:ext cx="432" cy="432"/>
              </a:xfrm>
              <a:prstGeom prst="ellipse">
                <a:avLst/>
              </a:prstGeom>
              <a:solidFill>
                <a:srgbClr val="004386"/>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88" name="Text Box 43"/>
            <p:cNvSpPr txBox="1">
              <a:spLocks noChangeArrowheads="1"/>
            </p:cNvSpPr>
            <p:nvPr/>
          </p:nvSpPr>
          <p:spPr bwMode="auto">
            <a:xfrm>
              <a:off x="3054" y="3150"/>
              <a:ext cx="888" cy="29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ts val="0"/>
                </a:spcBef>
              </a:pPr>
              <a:r>
                <a:rPr lang="en-US" altLang="en-US" sz="1200" b="1" dirty="0">
                  <a:solidFill>
                    <a:srgbClr val="FFFFFF"/>
                  </a:solidFill>
                </a:rPr>
                <a:t>Secretary</a:t>
              </a:r>
            </a:p>
            <a:p>
              <a:pPr>
                <a:spcBef>
                  <a:spcPts val="0"/>
                </a:spcBef>
              </a:pPr>
              <a:r>
                <a:rPr lang="es-UY" altLang="en-US" sz="1200" b="1" dirty="0" err="1">
                  <a:solidFill>
                    <a:srgbClr val="FFFFFF"/>
                  </a:solidFill>
                </a:rPr>
                <a:t>Treasurer</a:t>
              </a:r>
              <a:endParaRPr lang="en-US" altLang="en-US" sz="1200" b="1" dirty="0">
                <a:solidFill>
                  <a:srgbClr val="FFFFFF"/>
                </a:solidFill>
              </a:endParaRPr>
            </a:p>
          </p:txBody>
        </p:sp>
      </p:grpSp>
      <p:grpSp>
        <p:nvGrpSpPr>
          <p:cNvPr id="91" name="Group 39"/>
          <p:cNvGrpSpPr>
            <a:grpSpLocks/>
          </p:cNvGrpSpPr>
          <p:nvPr/>
        </p:nvGrpSpPr>
        <p:grpSpPr bwMode="auto">
          <a:xfrm>
            <a:off x="5781211" y="3551238"/>
            <a:ext cx="1409700" cy="868363"/>
            <a:chOff x="3054" y="2894"/>
            <a:chExt cx="888" cy="547"/>
          </a:xfrm>
        </p:grpSpPr>
        <p:grpSp>
          <p:nvGrpSpPr>
            <p:cNvPr id="92" name="Group 40"/>
            <p:cNvGrpSpPr>
              <a:grpSpLocks/>
            </p:cNvGrpSpPr>
            <p:nvPr/>
          </p:nvGrpSpPr>
          <p:grpSpPr bwMode="auto">
            <a:xfrm>
              <a:off x="3321" y="2894"/>
              <a:ext cx="342" cy="547"/>
              <a:chOff x="4440" y="1008"/>
              <a:chExt cx="768" cy="1227"/>
            </a:xfrm>
          </p:grpSpPr>
          <p:sp>
            <p:nvSpPr>
              <p:cNvPr id="94" name="AutoShape 41"/>
              <p:cNvSpPr>
                <a:spLocks noChangeArrowheads="1"/>
              </p:cNvSpPr>
              <p:nvPr/>
            </p:nvSpPr>
            <p:spPr bwMode="auto">
              <a:xfrm rot="16200000">
                <a:off x="4412" y="1440"/>
                <a:ext cx="823" cy="768"/>
              </a:xfrm>
              <a:prstGeom prst="flowChartDelay">
                <a:avLst/>
              </a:prstGeom>
              <a:solidFill>
                <a:srgbClr val="336699"/>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95" name="Oval 42"/>
              <p:cNvSpPr>
                <a:spLocks noChangeArrowheads="1"/>
              </p:cNvSpPr>
              <p:nvPr/>
            </p:nvSpPr>
            <p:spPr bwMode="auto">
              <a:xfrm>
                <a:off x="4608" y="1008"/>
                <a:ext cx="432" cy="432"/>
              </a:xfrm>
              <a:prstGeom prst="ellipse">
                <a:avLst/>
              </a:prstGeom>
              <a:solidFill>
                <a:srgbClr val="336699"/>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93" name="Text Box 43"/>
            <p:cNvSpPr txBox="1">
              <a:spLocks noChangeArrowheads="1"/>
            </p:cNvSpPr>
            <p:nvPr/>
          </p:nvSpPr>
          <p:spPr bwMode="auto">
            <a:xfrm>
              <a:off x="3054" y="3150"/>
              <a:ext cx="888" cy="29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ts val="0"/>
                </a:spcBef>
              </a:pPr>
              <a:r>
                <a:rPr lang="en-US" altLang="en-US" sz="1200" b="1" dirty="0">
                  <a:solidFill>
                    <a:srgbClr val="FFFFFF"/>
                  </a:solidFill>
                </a:rPr>
                <a:t>Legal</a:t>
              </a:r>
            </a:p>
            <a:p>
              <a:pPr>
                <a:spcBef>
                  <a:spcPts val="0"/>
                </a:spcBef>
              </a:pPr>
              <a:r>
                <a:rPr lang="es-UY" altLang="en-US" sz="1200" b="1" dirty="0" err="1">
                  <a:solidFill>
                    <a:srgbClr val="FFFFFF"/>
                  </a:solidFill>
                </a:rPr>
                <a:t>Advisor</a:t>
              </a:r>
              <a:endParaRPr lang="en-US" altLang="en-US" sz="1200" b="1" dirty="0">
                <a:solidFill>
                  <a:srgbClr val="FFFFFF"/>
                </a:solidFill>
              </a:endParaRPr>
            </a:p>
          </p:txBody>
        </p:sp>
      </p:grpSp>
      <p:sp>
        <p:nvSpPr>
          <p:cNvPr id="10" name="Rounded Rectangle 9"/>
          <p:cNvSpPr/>
          <p:nvPr/>
        </p:nvSpPr>
        <p:spPr bwMode="auto">
          <a:xfrm>
            <a:off x="1828800" y="2216357"/>
            <a:ext cx="1413802" cy="1413802"/>
          </a:xfrm>
          <a:prstGeom prst="roundRect">
            <a:avLst/>
          </a:prstGeom>
          <a:solidFill>
            <a:srgbClr val="FFFF00"/>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p:nvPr/>
        </p:nvSpPr>
        <p:spPr bwMode="auto">
          <a:xfrm>
            <a:off x="1828800" y="2216357"/>
            <a:ext cx="1413802" cy="1413802"/>
          </a:xfrm>
          <a:prstGeom prst="ellipse">
            <a:avLst/>
          </a:prstGeom>
          <a:solidFill>
            <a:schemeClr val="tx1"/>
          </a:solidFill>
          <a:ln>
            <a:noFill/>
          </a:ln>
          <a:effectLst/>
        </p:spPr>
        <p:txBody>
          <a:bodyPr vert="horz" wrap="none" lIns="91440" tIns="45720" rIns="91440" bIns="45720" numCol="1" rtlCol="0" anchor="ctr" anchorCtr="0" compatLnSpc="1">
            <a:prstTxWarp prst="textNoShape">
              <a:avLst/>
            </a:prstTxWarp>
          </a:bodyPr>
          <a:lstStyle/>
          <a:p>
            <a:pPr>
              <a:spcBef>
                <a:spcPts val="0"/>
              </a:spcBef>
            </a:pPr>
            <a:r>
              <a:rPr lang="es-UY" sz="2000" b="1" dirty="0" err="1">
                <a:solidFill>
                  <a:schemeClr val="bg1"/>
                </a:solidFill>
                <a:latin typeface="+mj-lt"/>
              </a:rPr>
              <a:t>Voice</a:t>
            </a:r>
            <a:endParaRPr lang="es-UY" sz="2000" b="1" dirty="0">
              <a:solidFill>
                <a:schemeClr val="bg1"/>
              </a:solidFill>
              <a:latin typeface="+mj-lt"/>
            </a:endParaRPr>
          </a:p>
          <a:p>
            <a:pPr>
              <a:spcBef>
                <a:spcPts val="0"/>
              </a:spcBef>
            </a:pPr>
            <a:r>
              <a:rPr lang="es-UY" sz="2000" b="1" dirty="0">
                <a:solidFill>
                  <a:schemeClr val="bg1"/>
                </a:solidFill>
                <a:latin typeface="+mj-lt"/>
              </a:rPr>
              <a:t>&amp;</a:t>
            </a:r>
          </a:p>
          <a:p>
            <a:pPr>
              <a:spcBef>
                <a:spcPts val="0"/>
              </a:spcBef>
            </a:pPr>
            <a:r>
              <a:rPr lang="es-UY" sz="2000" b="1" dirty="0">
                <a:solidFill>
                  <a:schemeClr val="bg1"/>
                </a:solidFill>
                <a:latin typeface="+mj-lt"/>
              </a:rPr>
              <a:t>Vote</a:t>
            </a:r>
            <a:endParaRPr lang="en-US" sz="2000" b="1" dirty="0">
              <a:solidFill>
                <a:schemeClr val="bg1"/>
              </a:solidFill>
              <a:latin typeface="+mj-lt"/>
            </a:endParaRPr>
          </a:p>
        </p:txBody>
      </p:sp>
      <p:sp>
        <p:nvSpPr>
          <p:cNvPr id="103" name="Rounded Rectangle 102"/>
          <p:cNvSpPr/>
          <p:nvPr/>
        </p:nvSpPr>
        <p:spPr bwMode="auto">
          <a:xfrm>
            <a:off x="8934856" y="2216357"/>
            <a:ext cx="1413802" cy="1413802"/>
          </a:xfrm>
          <a:prstGeom prst="roundRect">
            <a:avLst/>
          </a:prstGeom>
          <a:solidFill>
            <a:srgbClr val="FFCC00"/>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04" name="Rounded Rectangle 103"/>
          <p:cNvSpPr/>
          <p:nvPr/>
        </p:nvSpPr>
        <p:spPr bwMode="auto">
          <a:xfrm>
            <a:off x="8934856" y="2216357"/>
            <a:ext cx="1413802" cy="1413802"/>
          </a:xfrm>
          <a:prstGeom prst="roundRect">
            <a:avLst/>
          </a:prstGeom>
          <a:solidFill>
            <a:srgbClr val="FFFF99"/>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05" name="Rounded Rectangle 104"/>
          <p:cNvSpPr/>
          <p:nvPr/>
        </p:nvSpPr>
        <p:spPr bwMode="auto">
          <a:xfrm>
            <a:off x="8934856" y="2216357"/>
            <a:ext cx="1413802" cy="1413802"/>
          </a:xfrm>
          <a:prstGeom prst="roundRect">
            <a:avLst/>
          </a:prstGeom>
          <a:solidFill>
            <a:srgbClr val="FFFF00"/>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06" name="Oval 105"/>
          <p:cNvSpPr/>
          <p:nvPr/>
        </p:nvSpPr>
        <p:spPr bwMode="auto">
          <a:xfrm>
            <a:off x="8934856" y="2216357"/>
            <a:ext cx="1413802" cy="1413802"/>
          </a:xfrm>
          <a:prstGeom prst="ellipse">
            <a:avLst/>
          </a:prstGeom>
          <a:solidFill>
            <a:schemeClr val="tx1"/>
          </a:solidFill>
          <a:ln>
            <a:noFill/>
          </a:ln>
          <a:effectLst/>
        </p:spPr>
        <p:txBody>
          <a:bodyPr vert="horz" wrap="none" lIns="91440" tIns="45720" rIns="91440" bIns="45720" numCol="1" rtlCol="0" anchor="ctr" anchorCtr="0" compatLnSpc="1">
            <a:prstTxWarp prst="textNoShape">
              <a:avLst/>
            </a:prstTxWarp>
          </a:bodyPr>
          <a:lstStyle/>
          <a:p>
            <a:pPr>
              <a:spcBef>
                <a:spcPts val="0"/>
              </a:spcBef>
            </a:pPr>
            <a:r>
              <a:rPr lang="es-UY" sz="2000" b="1" dirty="0" err="1">
                <a:solidFill>
                  <a:schemeClr val="bg1"/>
                </a:solidFill>
                <a:latin typeface="+mj-lt"/>
              </a:rPr>
              <a:t>Voice</a:t>
            </a:r>
            <a:endParaRPr lang="es-UY" sz="2000" b="1" dirty="0">
              <a:solidFill>
                <a:schemeClr val="bg1"/>
              </a:solidFill>
              <a:latin typeface="+mj-lt"/>
            </a:endParaRPr>
          </a:p>
          <a:p>
            <a:pPr>
              <a:spcBef>
                <a:spcPts val="0"/>
              </a:spcBef>
            </a:pPr>
            <a:r>
              <a:rPr lang="es-UY" sz="2000" b="1" dirty="0">
                <a:solidFill>
                  <a:schemeClr val="bg1"/>
                </a:solidFill>
                <a:latin typeface="+mj-lt"/>
              </a:rPr>
              <a:t>&amp;</a:t>
            </a:r>
          </a:p>
          <a:p>
            <a:pPr>
              <a:spcBef>
                <a:spcPts val="0"/>
              </a:spcBef>
            </a:pPr>
            <a:r>
              <a:rPr lang="es-UY" sz="2000" b="1" dirty="0">
                <a:solidFill>
                  <a:schemeClr val="bg1"/>
                </a:solidFill>
                <a:latin typeface="+mj-lt"/>
              </a:rPr>
              <a:t>Vote</a:t>
            </a:r>
            <a:endParaRPr lang="en-US" sz="2000" b="1" dirty="0">
              <a:solidFill>
                <a:schemeClr val="bg1"/>
              </a:solidFill>
              <a:latin typeface="+mj-lt"/>
            </a:endParaRPr>
          </a:p>
        </p:txBody>
      </p:sp>
      <p:sp>
        <p:nvSpPr>
          <p:cNvPr id="111" name="Rounded Rectangle 110"/>
          <p:cNvSpPr/>
          <p:nvPr/>
        </p:nvSpPr>
        <p:spPr bwMode="auto">
          <a:xfrm>
            <a:off x="1828800" y="4356824"/>
            <a:ext cx="1413802" cy="1413802"/>
          </a:xfrm>
          <a:prstGeom prst="roundRect">
            <a:avLst/>
          </a:prstGeom>
          <a:solidFill>
            <a:srgbClr val="FFCC00"/>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12" name="Rounded Rectangle 111"/>
          <p:cNvSpPr/>
          <p:nvPr/>
        </p:nvSpPr>
        <p:spPr bwMode="auto">
          <a:xfrm>
            <a:off x="1828800" y="4356824"/>
            <a:ext cx="1413802" cy="1413802"/>
          </a:xfrm>
          <a:prstGeom prst="roundRect">
            <a:avLst/>
          </a:prstGeom>
          <a:solidFill>
            <a:srgbClr val="FFFF99"/>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13" name="Rounded Rectangle 112"/>
          <p:cNvSpPr/>
          <p:nvPr/>
        </p:nvSpPr>
        <p:spPr bwMode="auto">
          <a:xfrm>
            <a:off x="1828800" y="4356824"/>
            <a:ext cx="1413802" cy="1413802"/>
          </a:xfrm>
          <a:prstGeom prst="roundRect">
            <a:avLst/>
          </a:prstGeom>
          <a:solidFill>
            <a:srgbClr val="FFFF00"/>
          </a:solidFill>
          <a:ln>
            <a:noFill/>
          </a:ln>
          <a:effectLst/>
        </p:spPr>
        <p:txBody>
          <a:bodyPr vert="horz" wrap="none" lIns="91440" tIns="45720" rIns="91440" bIns="45720" numCol="1" rtlCol="0" anchor="ctr" anchorCtr="0" compatLnSpc="1">
            <a:prstTxWarp prst="textNoShape">
              <a:avLst/>
            </a:prstTxWarp>
          </a:bodyPr>
          <a:lstStyle/>
          <a:p>
            <a:endParaRPr lang="en-US"/>
          </a:p>
        </p:txBody>
      </p:sp>
      <p:sp>
        <p:nvSpPr>
          <p:cNvPr id="114" name="Oval 113"/>
          <p:cNvSpPr/>
          <p:nvPr/>
        </p:nvSpPr>
        <p:spPr bwMode="auto">
          <a:xfrm>
            <a:off x="1828800" y="4356824"/>
            <a:ext cx="1413802" cy="1413802"/>
          </a:xfrm>
          <a:prstGeom prst="ellipse">
            <a:avLst/>
          </a:prstGeom>
          <a:solidFill>
            <a:schemeClr val="tx1"/>
          </a:solidFill>
          <a:ln>
            <a:noFill/>
          </a:ln>
          <a:effectLst/>
        </p:spPr>
        <p:txBody>
          <a:bodyPr vert="horz" wrap="none" lIns="91440" tIns="45720" rIns="91440" bIns="45720" numCol="1" rtlCol="0" anchor="ctr" anchorCtr="0" compatLnSpc="1">
            <a:prstTxWarp prst="textNoShape">
              <a:avLst/>
            </a:prstTxWarp>
          </a:bodyPr>
          <a:lstStyle/>
          <a:p>
            <a:pPr>
              <a:spcBef>
                <a:spcPts val="0"/>
              </a:spcBef>
            </a:pPr>
            <a:r>
              <a:rPr lang="es-UY" sz="2000" b="1" dirty="0" err="1">
                <a:solidFill>
                  <a:schemeClr val="bg1"/>
                </a:solidFill>
                <a:latin typeface="+mj-lt"/>
              </a:rPr>
              <a:t>Voice</a:t>
            </a:r>
            <a:endParaRPr lang="es-UY" sz="2000" b="1" dirty="0">
              <a:solidFill>
                <a:schemeClr val="bg1"/>
              </a:solidFill>
              <a:latin typeface="+mj-lt"/>
            </a:endParaRPr>
          </a:p>
          <a:p>
            <a:pPr>
              <a:spcBef>
                <a:spcPts val="0"/>
              </a:spcBef>
            </a:pPr>
            <a:r>
              <a:rPr lang="es-UY" sz="2000" b="1" dirty="0">
                <a:solidFill>
                  <a:schemeClr val="bg1"/>
                </a:solidFill>
                <a:latin typeface="+mj-lt"/>
              </a:rPr>
              <a:t>&amp;</a:t>
            </a:r>
          </a:p>
          <a:p>
            <a:pPr>
              <a:spcBef>
                <a:spcPts val="0"/>
              </a:spcBef>
            </a:pPr>
            <a:r>
              <a:rPr lang="es-UY" sz="2000" b="1" dirty="0">
                <a:solidFill>
                  <a:schemeClr val="bg1"/>
                </a:solidFill>
                <a:latin typeface="+mj-lt"/>
              </a:rPr>
              <a:t>Vote</a:t>
            </a:r>
            <a:endParaRPr lang="en-US" sz="20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
                                  </p:stCondLst>
                                  <p:childTnLst>
                                    <p:set>
                                      <p:cBhvr>
                                        <p:cTn id="6" dur="1" fill="hold">
                                          <p:stCondLst>
                                            <p:cond delay="0"/>
                                          </p:stCondLst>
                                        </p:cTn>
                                        <p:tgtEl>
                                          <p:spTgt spid="107585"/>
                                        </p:tgtEl>
                                        <p:attrNameLst>
                                          <p:attrName>style.visibility</p:attrName>
                                        </p:attrNameLst>
                                      </p:cBhvr>
                                      <p:to>
                                        <p:strVal val="visible"/>
                                      </p:to>
                                    </p:set>
                                    <p:anim calcmode="lin" valueType="num">
                                      <p:cBhvr>
                                        <p:cTn id="7" dur="1000" fill="hold"/>
                                        <p:tgtEl>
                                          <p:spTgt spid="107585"/>
                                        </p:tgtEl>
                                        <p:attrNameLst>
                                          <p:attrName>ppt_w</p:attrName>
                                        </p:attrNameLst>
                                      </p:cBhvr>
                                      <p:tavLst>
                                        <p:tav tm="0">
                                          <p:val>
                                            <p:fltVal val="0"/>
                                          </p:val>
                                        </p:tav>
                                        <p:tav tm="100000">
                                          <p:val>
                                            <p:strVal val="#ppt_w"/>
                                          </p:val>
                                        </p:tav>
                                      </p:tavLst>
                                    </p:anim>
                                    <p:anim calcmode="lin" valueType="num">
                                      <p:cBhvr>
                                        <p:cTn id="8" dur="1000" fill="hold"/>
                                        <p:tgtEl>
                                          <p:spTgt spid="107585"/>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3" presetClass="entr" presetSubtype="16" fill="hold" grpId="0" nodeType="afterEffect">
                                  <p:stCondLst>
                                    <p:cond delay="0"/>
                                  </p:stCondLst>
                                  <p:childTnLst>
                                    <p:set>
                                      <p:cBhvr>
                                        <p:cTn id="11" dur="1" fill="hold">
                                          <p:stCondLst>
                                            <p:cond delay="0"/>
                                          </p:stCondLst>
                                        </p:cTn>
                                        <p:tgtEl>
                                          <p:spTgt spid="107533"/>
                                        </p:tgtEl>
                                        <p:attrNameLst>
                                          <p:attrName>style.visibility</p:attrName>
                                        </p:attrNameLst>
                                      </p:cBhvr>
                                      <p:to>
                                        <p:strVal val="visible"/>
                                      </p:to>
                                    </p:set>
                                    <p:anim calcmode="lin" valueType="num">
                                      <p:cBhvr>
                                        <p:cTn id="12" dur="500" fill="hold"/>
                                        <p:tgtEl>
                                          <p:spTgt spid="107533"/>
                                        </p:tgtEl>
                                        <p:attrNameLst>
                                          <p:attrName>ppt_w</p:attrName>
                                        </p:attrNameLst>
                                      </p:cBhvr>
                                      <p:tavLst>
                                        <p:tav tm="0">
                                          <p:val>
                                            <p:fltVal val="0"/>
                                          </p:val>
                                        </p:tav>
                                        <p:tav tm="100000">
                                          <p:val>
                                            <p:strVal val="#ppt_w"/>
                                          </p:val>
                                        </p:tav>
                                      </p:tavLst>
                                    </p:anim>
                                    <p:anim calcmode="lin" valueType="num">
                                      <p:cBhvr>
                                        <p:cTn id="13" dur="500" fill="hold"/>
                                        <p:tgtEl>
                                          <p:spTgt spid="10753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700"/>
                            </p:stCondLst>
                            <p:childTnLst>
                              <p:par>
                                <p:cTn id="15" presetID="23" presetClass="entr" presetSubtype="16" fill="hold" grpId="0" nodeType="afterEffect">
                                  <p:stCondLst>
                                    <p:cond delay="0"/>
                                  </p:stCondLst>
                                  <p:childTnLst>
                                    <p:set>
                                      <p:cBhvr>
                                        <p:cTn id="16" dur="1" fill="hold">
                                          <p:stCondLst>
                                            <p:cond delay="0"/>
                                          </p:stCondLst>
                                        </p:cTn>
                                        <p:tgtEl>
                                          <p:spTgt spid="107536"/>
                                        </p:tgtEl>
                                        <p:attrNameLst>
                                          <p:attrName>style.visibility</p:attrName>
                                        </p:attrNameLst>
                                      </p:cBhvr>
                                      <p:to>
                                        <p:strVal val="visible"/>
                                      </p:to>
                                    </p:set>
                                    <p:anim calcmode="lin" valueType="num">
                                      <p:cBhvr>
                                        <p:cTn id="17" dur="500" fill="hold"/>
                                        <p:tgtEl>
                                          <p:spTgt spid="107536"/>
                                        </p:tgtEl>
                                        <p:attrNameLst>
                                          <p:attrName>ppt_w</p:attrName>
                                        </p:attrNameLst>
                                      </p:cBhvr>
                                      <p:tavLst>
                                        <p:tav tm="0">
                                          <p:val>
                                            <p:fltVal val="0"/>
                                          </p:val>
                                        </p:tav>
                                        <p:tav tm="100000">
                                          <p:val>
                                            <p:strVal val="#ppt_w"/>
                                          </p:val>
                                        </p:tav>
                                      </p:tavLst>
                                    </p:anim>
                                    <p:anim calcmode="lin" valueType="num">
                                      <p:cBhvr>
                                        <p:cTn id="18" dur="500" fill="hold"/>
                                        <p:tgtEl>
                                          <p:spTgt spid="107536"/>
                                        </p:tgtEl>
                                        <p:attrNameLst>
                                          <p:attrName>ppt_h</p:attrName>
                                        </p:attrNameLst>
                                      </p:cBhvr>
                                      <p:tavLst>
                                        <p:tav tm="0">
                                          <p:val>
                                            <p:fltVal val="0"/>
                                          </p:val>
                                        </p:tav>
                                        <p:tav tm="100000">
                                          <p:val>
                                            <p:strVal val="#ppt_h"/>
                                          </p:val>
                                        </p:tav>
                                      </p:tavLst>
                                    </p:anim>
                                  </p:childTnLst>
                                </p:cTn>
                              </p:par>
                              <p:par>
                                <p:cTn id="19" presetID="2" presetClass="entr" presetSubtype="9" fill="hold" nodeType="withEffect">
                                  <p:stCondLst>
                                    <p:cond delay="0"/>
                                  </p:stCondLst>
                                  <p:childTnLst>
                                    <p:set>
                                      <p:cBhvr>
                                        <p:cTn id="20" dur="1" fill="hold">
                                          <p:stCondLst>
                                            <p:cond delay="0"/>
                                          </p:stCondLst>
                                        </p:cTn>
                                        <p:tgtEl>
                                          <p:spTgt spid="107539"/>
                                        </p:tgtEl>
                                        <p:attrNameLst>
                                          <p:attrName>style.visibility</p:attrName>
                                        </p:attrNameLst>
                                      </p:cBhvr>
                                      <p:to>
                                        <p:strVal val="visible"/>
                                      </p:to>
                                    </p:set>
                                    <p:anim calcmode="lin" valueType="num">
                                      <p:cBhvr additive="base">
                                        <p:cTn id="21" dur="1000" fill="hold"/>
                                        <p:tgtEl>
                                          <p:spTgt spid="107539"/>
                                        </p:tgtEl>
                                        <p:attrNameLst>
                                          <p:attrName>ppt_x</p:attrName>
                                        </p:attrNameLst>
                                      </p:cBhvr>
                                      <p:tavLst>
                                        <p:tav tm="0">
                                          <p:val>
                                            <p:strVal val="0-#ppt_w/2"/>
                                          </p:val>
                                        </p:tav>
                                        <p:tav tm="100000">
                                          <p:val>
                                            <p:strVal val="#ppt_x"/>
                                          </p:val>
                                        </p:tav>
                                      </p:tavLst>
                                    </p:anim>
                                    <p:anim calcmode="lin" valueType="num">
                                      <p:cBhvr additive="base">
                                        <p:cTn id="22" dur="1000" fill="hold"/>
                                        <p:tgtEl>
                                          <p:spTgt spid="107539"/>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07544"/>
                                        </p:tgtEl>
                                        <p:attrNameLst>
                                          <p:attrName>style.visibility</p:attrName>
                                        </p:attrNameLst>
                                      </p:cBhvr>
                                      <p:to>
                                        <p:strVal val="visible"/>
                                      </p:to>
                                    </p:set>
                                    <p:anim calcmode="lin" valueType="num">
                                      <p:cBhvr additive="base">
                                        <p:cTn id="25" dur="1000" fill="hold"/>
                                        <p:tgtEl>
                                          <p:spTgt spid="107544"/>
                                        </p:tgtEl>
                                        <p:attrNameLst>
                                          <p:attrName>ppt_x</p:attrName>
                                        </p:attrNameLst>
                                      </p:cBhvr>
                                      <p:tavLst>
                                        <p:tav tm="0">
                                          <p:val>
                                            <p:strVal val="#ppt_x"/>
                                          </p:val>
                                        </p:tav>
                                        <p:tav tm="100000">
                                          <p:val>
                                            <p:strVal val="#ppt_x"/>
                                          </p:val>
                                        </p:tav>
                                      </p:tavLst>
                                    </p:anim>
                                    <p:anim calcmode="lin" valueType="num">
                                      <p:cBhvr additive="base">
                                        <p:cTn id="26" dur="1000" fill="hold"/>
                                        <p:tgtEl>
                                          <p:spTgt spid="107544"/>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700"/>
                            </p:stCondLst>
                            <p:childTnLst>
                              <p:par>
                                <p:cTn id="28" presetID="23" presetClass="entr" presetSubtype="16" fill="hold" grpId="0" nodeType="afterEffect">
                                  <p:stCondLst>
                                    <p:cond delay="0"/>
                                  </p:stCondLst>
                                  <p:childTnLst>
                                    <p:set>
                                      <p:cBhvr>
                                        <p:cTn id="29" dur="1" fill="hold">
                                          <p:stCondLst>
                                            <p:cond delay="0"/>
                                          </p:stCondLst>
                                        </p:cTn>
                                        <p:tgtEl>
                                          <p:spTgt spid="107534"/>
                                        </p:tgtEl>
                                        <p:attrNameLst>
                                          <p:attrName>style.visibility</p:attrName>
                                        </p:attrNameLst>
                                      </p:cBhvr>
                                      <p:to>
                                        <p:strVal val="visible"/>
                                      </p:to>
                                    </p:set>
                                    <p:anim calcmode="lin" valueType="num">
                                      <p:cBhvr>
                                        <p:cTn id="30" dur="500" fill="hold"/>
                                        <p:tgtEl>
                                          <p:spTgt spid="107534"/>
                                        </p:tgtEl>
                                        <p:attrNameLst>
                                          <p:attrName>ppt_w</p:attrName>
                                        </p:attrNameLst>
                                      </p:cBhvr>
                                      <p:tavLst>
                                        <p:tav tm="0">
                                          <p:val>
                                            <p:fltVal val="0"/>
                                          </p:val>
                                        </p:tav>
                                        <p:tav tm="100000">
                                          <p:val>
                                            <p:strVal val="#ppt_w"/>
                                          </p:val>
                                        </p:tav>
                                      </p:tavLst>
                                    </p:anim>
                                    <p:anim calcmode="lin" valueType="num">
                                      <p:cBhvr>
                                        <p:cTn id="31" dur="500" fill="hold"/>
                                        <p:tgtEl>
                                          <p:spTgt spid="107534"/>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200"/>
                            </p:stCondLst>
                            <p:childTnLst>
                              <p:par>
                                <p:cTn id="33" presetID="2" presetClass="entr" presetSubtype="12" fill="hold" nodeType="afterEffect">
                                  <p:stCondLst>
                                    <p:cond delay="0"/>
                                  </p:stCondLst>
                                  <p:childTnLst>
                                    <p:set>
                                      <p:cBhvr>
                                        <p:cTn id="34" dur="1" fill="hold">
                                          <p:stCondLst>
                                            <p:cond delay="0"/>
                                          </p:stCondLst>
                                        </p:cTn>
                                        <p:tgtEl>
                                          <p:spTgt spid="107549"/>
                                        </p:tgtEl>
                                        <p:attrNameLst>
                                          <p:attrName>style.visibility</p:attrName>
                                        </p:attrNameLst>
                                      </p:cBhvr>
                                      <p:to>
                                        <p:strVal val="visible"/>
                                      </p:to>
                                    </p:set>
                                    <p:anim calcmode="lin" valueType="num">
                                      <p:cBhvr additive="base">
                                        <p:cTn id="35" dur="1000" fill="hold"/>
                                        <p:tgtEl>
                                          <p:spTgt spid="107549"/>
                                        </p:tgtEl>
                                        <p:attrNameLst>
                                          <p:attrName>ppt_x</p:attrName>
                                        </p:attrNameLst>
                                      </p:cBhvr>
                                      <p:tavLst>
                                        <p:tav tm="0">
                                          <p:val>
                                            <p:strVal val="0-#ppt_w/2"/>
                                          </p:val>
                                        </p:tav>
                                        <p:tav tm="100000">
                                          <p:val>
                                            <p:strVal val="#ppt_x"/>
                                          </p:val>
                                        </p:tav>
                                      </p:tavLst>
                                    </p:anim>
                                    <p:anim calcmode="lin" valueType="num">
                                      <p:cBhvr additive="base">
                                        <p:cTn id="36" dur="1000" fill="hold"/>
                                        <p:tgtEl>
                                          <p:spTgt spid="10754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7554"/>
                                        </p:tgtEl>
                                        <p:attrNameLst>
                                          <p:attrName>style.visibility</p:attrName>
                                        </p:attrNameLst>
                                      </p:cBhvr>
                                      <p:to>
                                        <p:strVal val="visible"/>
                                      </p:to>
                                    </p:set>
                                    <p:anim calcmode="lin" valueType="num">
                                      <p:cBhvr additive="base">
                                        <p:cTn id="39" dur="1000" fill="hold"/>
                                        <p:tgtEl>
                                          <p:spTgt spid="107554"/>
                                        </p:tgtEl>
                                        <p:attrNameLst>
                                          <p:attrName>ppt_x</p:attrName>
                                        </p:attrNameLst>
                                      </p:cBhvr>
                                      <p:tavLst>
                                        <p:tav tm="0">
                                          <p:val>
                                            <p:strVal val="#ppt_x"/>
                                          </p:val>
                                        </p:tav>
                                        <p:tav tm="100000">
                                          <p:val>
                                            <p:strVal val="#ppt_x"/>
                                          </p:val>
                                        </p:tav>
                                      </p:tavLst>
                                    </p:anim>
                                    <p:anim calcmode="lin" valueType="num">
                                      <p:cBhvr additive="base">
                                        <p:cTn id="40" dur="1000" fill="hold"/>
                                        <p:tgtEl>
                                          <p:spTgt spid="107554"/>
                                        </p:tgtEl>
                                        <p:attrNameLst>
                                          <p:attrName>ppt_y</p:attrName>
                                        </p:attrNameLst>
                                      </p:cBhvr>
                                      <p:tavLst>
                                        <p:tav tm="0">
                                          <p:val>
                                            <p:strVal val="1+#ppt_h/2"/>
                                          </p:val>
                                        </p:tav>
                                        <p:tav tm="100000">
                                          <p:val>
                                            <p:strVal val="#ppt_y"/>
                                          </p:val>
                                        </p:tav>
                                      </p:tavLst>
                                    </p:anim>
                                  </p:childTnLst>
                                </p:cTn>
                              </p:par>
                              <p:par>
                                <p:cTn id="41" presetID="23" presetClass="entr" presetSubtype="16" fill="hold" grpId="0" nodeType="withEffect">
                                  <p:stCondLst>
                                    <p:cond delay="600"/>
                                  </p:stCondLst>
                                  <p:childTnLst>
                                    <p:set>
                                      <p:cBhvr>
                                        <p:cTn id="42" dur="1" fill="hold">
                                          <p:stCondLst>
                                            <p:cond delay="0"/>
                                          </p:stCondLst>
                                        </p:cTn>
                                        <p:tgtEl>
                                          <p:spTgt spid="107538"/>
                                        </p:tgtEl>
                                        <p:attrNameLst>
                                          <p:attrName>style.visibility</p:attrName>
                                        </p:attrNameLst>
                                      </p:cBhvr>
                                      <p:to>
                                        <p:strVal val="visible"/>
                                      </p:to>
                                    </p:set>
                                    <p:anim calcmode="lin" valueType="num">
                                      <p:cBhvr>
                                        <p:cTn id="43" dur="500" fill="hold"/>
                                        <p:tgtEl>
                                          <p:spTgt spid="107538"/>
                                        </p:tgtEl>
                                        <p:attrNameLst>
                                          <p:attrName>ppt_w</p:attrName>
                                        </p:attrNameLst>
                                      </p:cBhvr>
                                      <p:tavLst>
                                        <p:tav tm="0">
                                          <p:val>
                                            <p:fltVal val="0"/>
                                          </p:val>
                                        </p:tav>
                                        <p:tav tm="100000">
                                          <p:val>
                                            <p:strVal val="#ppt_w"/>
                                          </p:val>
                                        </p:tav>
                                      </p:tavLst>
                                    </p:anim>
                                    <p:anim calcmode="lin" valueType="num">
                                      <p:cBhvr>
                                        <p:cTn id="44" dur="500" fill="hold"/>
                                        <p:tgtEl>
                                          <p:spTgt spid="10753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300"/>
                            </p:stCondLst>
                            <p:childTnLst>
                              <p:par>
                                <p:cTn id="46" presetID="23" presetClass="entr" presetSubtype="16" fill="hold" grpId="0" nodeType="afterEffect">
                                  <p:stCondLst>
                                    <p:cond delay="0"/>
                                  </p:stCondLst>
                                  <p:childTnLst>
                                    <p:set>
                                      <p:cBhvr>
                                        <p:cTn id="47" dur="1" fill="hold">
                                          <p:stCondLst>
                                            <p:cond delay="0"/>
                                          </p:stCondLst>
                                        </p:cTn>
                                        <p:tgtEl>
                                          <p:spTgt spid="107535"/>
                                        </p:tgtEl>
                                        <p:attrNameLst>
                                          <p:attrName>style.visibility</p:attrName>
                                        </p:attrNameLst>
                                      </p:cBhvr>
                                      <p:to>
                                        <p:strVal val="visible"/>
                                      </p:to>
                                    </p:set>
                                    <p:anim calcmode="lin" valueType="num">
                                      <p:cBhvr>
                                        <p:cTn id="48" dur="500" fill="hold"/>
                                        <p:tgtEl>
                                          <p:spTgt spid="107535"/>
                                        </p:tgtEl>
                                        <p:attrNameLst>
                                          <p:attrName>ppt_w</p:attrName>
                                        </p:attrNameLst>
                                      </p:cBhvr>
                                      <p:tavLst>
                                        <p:tav tm="0">
                                          <p:val>
                                            <p:fltVal val="0"/>
                                          </p:val>
                                        </p:tav>
                                        <p:tav tm="100000">
                                          <p:val>
                                            <p:strVal val="#ppt_w"/>
                                          </p:val>
                                        </p:tav>
                                      </p:tavLst>
                                    </p:anim>
                                    <p:anim calcmode="lin" valueType="num">
                                      <p:cBhvr>
                                        <p:cTn id="49" dur="500" fill="hold"/>
                                        <p:tgtEl>
                                          <p:spTgt spid="107535"/>
                                        </p:tgtEl>
                                        <p:attrNameLst>
                                          <p:attrName>ppt_h</p:attrName>
                                        </p:attrNameLst>
                                      </p:cBhvr>
                                      <p:tavLst>
                                        <p:tav tm="0">
                                          <p:val>
                                            <p:fltVal val="0"/>
                                          </p:val>
                                        </p:tav>
                                        <p:tav tm="100000">
                                          <p:val>
                                            <p:strVal val="#ppt_h"/>
                                          </p:val>
                                        </p:tav>
                                      </p:tavLst>
                                    </p:anim>
                                  </p:childTnLst>
                                </p:cTn>
                              </p:par>
                            </p:childTnLst>
                          </p:cTn>
                        </p:par>
                        <p:par>
                          <p:cTn id="50" fill="hold" nodeType="afterGroup">
                            <p:stCondLst>
                              <p:cond delay="4800"/>
                            </p:stCondLst>
                            <p:childTnLst>
                              <p:par>
                                <p:cTn id="51" presetID="2" presetClass="entr" presetSubtype="4" fill="hold" nodeType="afterEffect">
                                  <p:stCondLst>
                                    <p:cond delay="0"/>
                                  </p:stCondLst>
                                  <p:childTnLst>
                                    <p:set>
                                      <p:cBhvr>
                                        <p:cTn id="52" dur="1" fill="hold">
                                          <p:stCondLst>
                                            <p:cond delay="0"/>
                                          </p:stCondLst>
                                        </p:cTn>
                                        <p:tgtEl>
                                          <p:spTgt spid="107559"/>
                                        </p:tgtEl>
                                        <p:attrNameLst>
                                          <p:attrName>style.visibility</p:attrName>
                                        </p:attrNameLst>
                                      </p:cBhvr>
                                      <p:to>
                                        <p:strVal val="visible"/>
                                      </p:to>
                                    </p:set>
                                    <p:anim calcmode="lin" valueType="num">
                                      <p:cBhvr additive="base">
                                        <p:cTn id="53" dur="1000" fill="hold"/>
                                        <p:tgtEl>
                                          <p:spTgt spid="107559"/>
                                        </p:tgtEl>
                                        <p:attrNameLst>
                                          <p:attrName>ppt_x</p:attrName>
                                        </p:attrNameLst>
                                      </p:cBhvr>
                                      <p:tavLst>
                                        <p:tav tm="0">
                                          <p:val>
                                            <p:strVal val="#ppt_x"/>
                                          </p:val>
                                        </p:tav>
                                        <p:tav tm="100000">
                                          <p:val>
                                            <p:strVal val="#ppt_x"/>
                                          </p:val>
                                        </p:tav>
                                      </p:tavLst>
                                    </p:anim>
                                    <p:anim calcmode="lin" valueType="num">
                                      <p:cBhvr additive="base">
                                        <p:cTn id="54" dur="1000" fill="hold"/>
                                        <p:tgtEl>
                                          <p:spTgt spid="107559"/>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107564"/>
                                        </p:tgtEl>
                                        <p:attrNameLst>
                                          <p:attrName>style.visibility</p:attrName>
                                        </p:attrNameLst>
                                      </p:cBhvr>
                                      <p:to>
                                        <p:strVal val="visible"/>
                                      </p:to>
                                    </p:set>
                                    <p:anim calcmode="lin" valueType="num">
                                      <p:cBhvr additive="base">
                                        <p:cTn id="57" dur="1000" fill="hold"/>
                                        <p:tgtEl>
                                          <p:spTgt spid="107564"/>
                                        </p:tgtEl>
                                        <p:attrNameLst>
                                          <p:attrName>ppt_x</p:attrName>
                                        </p:attrNameLst>
                                      </p:cBhvr>
                                      <p:tavLst>
                                        <p:tav tm="0">
                                          <p:val>
                                            <p:strVal val="1+#ppt_w/2"/>
                                          </p:val>
                                        </p:tav>
                                        <p:tav tm="100000">
                                          <p:val>
                                            <p:strVal val="#ppt_x"/>
                                          </p:val>
                                        </p:tav>
                                      </p:tavLst>
                                    </p:anim>
                                    <p:anim calcmode="lin" valueType="num">
                                      <p:cBhvr additive="base">
                                        <p:cTn id="58" dur="1000" fill="hold"/>
                                        <p:tgtEl>
                                          <p:spTgt spid="107564"/>
                                        </p:tgtEl>
                                        <p:attrNameLst>
                                          <p:attrName>ppt_y</p:attrName>
                                        </p:attrNameLst>
                                      </p:cBhvr>
                                      <p:tavLst>
                                        <p:tav tm="0">
                                          <p:val>
                                            <p:strVal val="1+#ppt_h/2"/>
                                          </p:val>
                                        </p:tav>
                                        <p:tav tm="100000">
                                          <p:val>
                                            <p:strVal val="#ppt_y"/>
                                          </p:val>
                                        </p:tav>
                                      </p:tavLst>
                                    </p:anim>
                                  </p:childTnLst>
                                </p:cTn>
                              </p:par>
                              <p:par>
                                <p:cTn id="59" presetID="23" presetClass="entr" presetSubtype="16" fill="hold" grpId="0" nodeType="withEffect">
                                  <p:stCondLst>
                                    <p:cond delay="600"/>
                                  </p:stCondLst>
                                  <p:childTnLst>
                                    <p:set>
                                      <p:cBhvr>
                                        <p:cTn id="60" dur="1" fill="hold">
                                          <p:stCondLst>
                                            <p:cond delay="0"/>
                                          </p:stCondLst>
                                        </p:cTn>
                                        <p:tgtEl>
                                          <p:spTgt spid="107537"/>
                                        </p:tgtEl>
                                        <p:attrNameLst>
                                          <p:attrName>style.visibility</p:attrName>
                                        </p:attrNameLst>
                                      </p:cBhvr>
                                      <p:to>
                                        <p:strVal val="visible"/>
                                      </p:to>
                                    </p:set>
                                    <p:anim calcmode="lin" valueType="num">
                                      <p:cBhvr>
                                        <p:cTn id="61" dur="500" fill="hold"/>
                                        <p:tgtEl>
                                          <p:spTgt spid="107537"/>
                                        </p:tgtEl>
                                        <p:attrNameLst>
                                          <p:attrName>ppt_w</p:attrName>
                                        </p:attrNameLst>
                                      </p:cBhvr>
                                      <p:tavLst>
                                        <p:tav tm="0">
                                          <p:val>
                                            <p:fltVal val="0"/>
                                          </p:val>
                                        </p:tav>
                                        <p:tav tm="100000">
                                          <p:val>
                                            <p:strVal val="#ppt_w"/>
                                          </p:val>
                                        </p:tav>
                                      </p:tavLst>
                                    </p:anim>
                                    <p:anim calcmode="lin" valueType="num">
                                      <p:cBhvr>
                                        <p:cTn id="62" dur="500" fill="hold"/>
                                        <p:tgtEl>
                                          <p:spTgt spid="107537"/>
                                        </p:tgtEl>
                                        <p:attrNameLst>
                                          <p:attrName>ppt_h</p:attrName>
                                        </p:attrNameLst>
                                      </p:cBhvr>
                                      <p:tavLst>
                                        <p:tav tm="0">
                                          <p:val>
                                            <p:fltVal val="0"/>
                                          </p:val>
                                        </p:tav>
                                        <p:tav tm="100000">
                                          <p:val>
                                            <p:strVal val="#ppt_h"/>
                                          </p:val>
                                        </p:tav>
                                      </p:tavLst>
                                    </p:anim>
                                  </p:childTnLst>
                                </p:cTn>
                              </p:par>
                            </p:childTnLst>
                          </p:cTn>
                        </p:par>
                        <p:par>
                          <p:cTn id="63" fill="hold">
                            <p:stCondLst>
                              <p:cond delay="5900"/>
                            </p:stCondLst>
                            <p:childTnLst>
                              <p:par>
                                <p:cTn id="64" presetID="23" presetClass="entr" presetSubtype="16"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 calcmode="lin" valueType="num">
                                      <p:cBhvr>
                                        <p:cTn id="66" dur="500" fill="hold"/>
                                        <p:tgtEl>
                                          <p:spTgt spid="71"/>
                                        </p:tgtEl>
                                        <p:attrNameLst>
                                          <p:attrName>ppt_w</p:attrName>
                                        </p:attrNameLst>
                                      </p:cBhvr>
                                      <p:tavLst>
                                        <p:tav tm="0">
                                          <p:val>
                                            <p:fltVal val="0"/>
                                          </p:val>
                                        </p:tav>
                                        <p:tav tm="100000">
                                          <p:val>
                                            <p:strVal val="#ppt_w"/>
                                          </p:val>
                                        </p:tav>
                                      </p:tavLst>
                                    </p:anim>
                                    <p:anim calcmode="lin" valueType="num">
                                      <p:cBhvr>
                                        <p:cTn id="67" dur="500" fill="hold"/>
                                        <p:tgtEl>
                                          <p:spTgt spid="71"/>
                                        </p:tgtEl>
                                        <p:attrNameLst>
                                          <p:attrName>ppt_h</p:attrName>
                                        </p:attrNameLst>
                                      </p:cBhvr>
                                      <p:tavLst>
                                        <p:tav tm="0">
                                          <p:val>
                                            <p:fltVal val="0"/>
                                          </p:val>
                                        </p:tav>
                                        <p:tav tm="100000">
                                          <p:val>
                                            <p:strVal val="#ppt_h"/>
                                          </p:val>
                                        </p:tav>
                                      </p:tavLst>
                                    </p:anim>
                                  </p:childTnLst>
                                </p:cTn>
                              </p:par>
                            </p:childTnLst>
                          </p:cTn>
                        </p:par>
                        <p:par>
                          <p:cTn id="68" fill="hold">
                            <p:stCondLst>
                              <p:cond delay="6400"/>
                            </p:stCondLst>
                            <p:childTnLst>
                              <p:par>
                                <p:cTn id="69" presetID="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1000" fill="hold"/>
                                        <p:tgtEl>
                                          <p:spTgt spid="73"/>
                                        </p:tgtEl>
                                        <p:attrNameLst>
                                          <p:attrName>ppt_x</p:attrName>
                                        </p:attrNameLst>
                                      </p:cBhvr>
                                      <p:tavLst>
                                        <p:tav tm="0">
                                          <p:val>
                                            <p:strVal val="#ppt_x"/>
                                          </p:val>
                                        </p:tav>
                                        <p:tav tm="100000">
                                          <p:val>
                                            <p:strVal val="#ppt_x"/>
                                          </p:val>
                                        </p:tav>
                                      </p:tavLst>
                                    </p:anim>
                                    <p:anim calcmode="lin" valueType="num">
                                      <p:cBhvr additive="base">
                                        <p:cTn id="72" dur="1000" fill="hold"/>
                                        <p:tgtEl>
                                          <p:spTgt spid="73"/>
                                        </p:tgtEl>
                                        <p:attrNameLst>
                                          <p:attrName>ppt_y</p:attrName>
                                        </p:attrNameLst>
                                      </p:cBhvr>
                                      <p:tavLst>
                                        <p:tav tm="0">
                                          <p:val>
                                            <p:strVal val="0-#ppt_h/2"/>
                                          </p:val>
                                        </p:tav>
                                        <p:tav tm="100000">
                                          <p:val>
                                            <p:strVal val="#ppt_y"/>
                                          </p:val>
                                        </p:tav>
                                      </p:tavLst>
                                    </p:anim>
                                  </p:childTnLst>
                                </p:cTn>
                              </p:par>
                              <p:par>
                                <p:cTn id="73" presetID="2" presetClass="entr" presetSubtype="3"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additive="base">
                                        <p:cTn id="75" dur="1000" fill="hold"/>
                                        <p:tgtEl>
                                          <p:spTgt spid="78"/>
                                        </p:tgtEl>
                                        <p:attrNameLst>
                                          <p:attrName>ppt_x</p:attrName>
                                        </p:attrNameLst>
                                      </p:cBhvr>
                                      <p:tavLst>
                                        <p:tav tm="0">
                                          <p:val>
                                            <p:strVal val="1+#ppt_w/2"/>
                                          </p:val>
                                        </p:tav>
                                        <p:tav tm="100000">
                                          <p:val>
                                            <p:strVal val="#ppt_x"/>
                                          </p:val>
                                        </p:tav>
                                      </p:tavLst>
                                    </p:anim>
                                    <p:anim calcmode="lin" valueType="num">
                                      <p:cBhvr additive="base">
                                        <p:cTn id="76" dur="1000" fill="hold"/>
                                        <p:tgtEl>
                                          <p:spTgt spid="78"/>
                                        </p:tgtEl>
                                        <p:attrNameLst>
                                          <p:attrName>ppt_y</p:attrName>
                                        </p:attrNameLst>
                                      </p:cBhvr>
                                      <p:tavLst>
                                        <p:tav tm="0">
                                          <p:val>
                                            <p:strVal val="0-#ppt_h/2"/>
                                          </p:val>
                                        </p:tav>
                                        <p:tav tm="100000">
                                          <p:val>
                                            <p:strVal val="#ppt_y"/>
                                          </p:val>
                                        </p:tav>
                                      </p:tavLst>
                                    </p:anim>
                                  </p:childTnLst>
                                </p:cTn>
                              </p:par>
                              <p:par>
                                <p:cTn id="77" presetID="23" presetClass="entr" presetSubtype="16" fill="hold" grpId="0" nodeType="withEffect">
                                  <p:stCondLst>
                                    <p:cond delay="60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childTnLst>
                                </p:cTn>
                              </p:par>
                            </p:childTnLst>
                          </p:cTn>
                        </p:par>
                        <p:par>
                          <p:cTn id="81" fill="hold">
                            <p:stCondLst>
                              <p:cond delay="7500"/>
                            </p:stCondLst>
                            <p:childTnLst>
                              <p:par>
                                <p:cTn id="82" presetID="2" presetClass="entr" presetSubtype="8" fill="hold"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1000" fill="hold"/>
                                        <p:tgtEl>
                                          <p:spTgt spid="86"/>
                                        </p:tgtEl>
                                        <p:attrNameLst>
                                          <p:attrName>ppt_x</p:attrName>
                                        </p:attrNameLst>
                                      </p:cBhvr>
                                      <p:tavLst>
                                        <p:tav tm="0">
                                          <p:val>
                                            <p:strVal val="0-#ppt_w/2"/>
                                          </p:val>
                                        </p:tav>
                                        <p:tav tm="100000">
                                          <p:val>
                                            <p:strVal val="#ppt_x"/>
                                          </p:val>
                                        </p:tav>
                                      </p:tavLst>
                                    </p:anim>
                                    <p:anim calcmode="lin" valueType="num">
                                      <p:cBhvr additive="base">
                                        <p:cTn id="85" dur="1000" fill="hold"/>
                                        <p:tgtEl>
                                          <p:spTgt spid="86"/>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 calcmode="lin" valueType="num">
                                      <p:cBhvr additive="base">
                                        <p:cTn id="88" dur="1000" fill="hold"/>
                                        <p:tgtEl>
                                          <p:spTgt spid="91"/>
                                        </p:tgtEl>
                                        <p:attrNameLst>
                                          <p:attrName>ppt_x</p:attrName>
                                        </p:attrNameLst>
                                      </p:cBhvr>
                                      <p:tavLst>
                                        <p:tav tm="0">
                                          <p:val>
                                            <p:strVal val="1+#ppt_w/2"/>
                                          </p:val>
                                        </p:tav>
                                        <p:tav tm="100000">
                                          <p:val>
                                            <p:strVal val="#ppt_x"/>
                                          </p:val>
                                        </p:tav>
                                      </p:tavLst>
                                    </p:anim>
                                    <p:anim calcmode="lin" valueType="num">
                                      <p:cBhvr additive="base">
                                        <p:cTn id="89" dur="1000" fill="hold"/>
                                        <p:tgtEl>
                                          <p:spTgt spid="91"/>
                                        </p:tgtEl>
                                        <p:attrNameLst>
                                          <p:attrName>ppt_y</p:attrName>
                                        </p:attrNameLst>
                                      </p:cBhvr>
                                      <p:tavLst>
                                        <p:tav tm="0">
                                          <p:val>
                                            <p:strVal val="#ppt_y"/>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01"/>
                                        </p:tgtEl>
                                        <p:attrNameLst>
                                          <p:attrName>style.visibility</p:attrName>
                                        </p:attrNameLst>
                                      </p:cBhvr>
                                      <p:to>
                                        <p:strVal val="visible"/>
                                      </p:to>
                                    </p:set>
                                    <p:anim calcmode="lin" valueType="num">
                                      <p:cBhvr>
                                        <p:cTn id="98" dur="500" fill="hold"/>
                                        <p:tgtEl>
                                          <p:spTgt spid="101"/>
                                        </p:tgtEl>
                                        <p:attrNameLst>
                                          <p:attrName>ppt_w</p:attrName>
                                        </p:attrNameLst>
                                      </p:cBhvr>
                                      <p:tavLst>
                                        <p:tav tm="0">
                                          <p:val>
                                            <p:fltVal val="0"/>
                                          </p:val>
                                        </p:tav>
                                        <p:tav tm="100000">
                                          <p:val>
                                            <p:strVal val="#ppt_w"/>
                                          </p:val>
                                        </p:tav>
                                      </p:tavLst>
                                    </p:anim>
                                    <p:anim calcmode="lin" valueType="num">
                                      <p:cBhvr>
                                        <p:cTn id="99" dur="500" fill="hold"/>
                                        <p:tgtEl>
                                          <p:spTgt spid="101"/>
                                        </p:tgtEl>
                                        <p:attrNameLst>
                                          <p:attrName>ppt_h</p:attrName>
                                        </p:attrNameLst>
                                      </p:cBhvr>
                                      <p:tavLst>
                                        <p:tav tm="0">
                                          <p:val>
                                            <p:fltVal val="0"/>
                                          </p:val>
                                        </p:tav>
                                        <p:tav tm="100000">
                                          <p:val>
                                            <p:strVal val="#ppt_h"/>
                                          </p:val>
                                        </p:tav>
                                      </p:tavLst>
                                    </p:anim>
                                    <p:animEffect transition="in" filter="fade">
                                      <p:cBhvr>
                                        <p:cTn id="100" dur="500"/>
                                        <p:tgtEl>
                                          <p:spTgt spid="10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2"/>
                                        </p:tgtEl>
                                        <p:attrNameLst>
                                          <p:attrName>style.visibility</p:attrName>
                                        </p:attrNameLst>
                                      </p:cBhvr>
                                      <p:to>
                                        <p:strVal val="visible"/>
                                      </p:to>
                                    </p:set>
                                    <p:anim calcmode="lin" valueType="num">
                                      <p:cBhvr>
                                        <p:cTn id="103" dur="500" fill="hold"/>
                                        <p:tgtEl>
                                          <p:spTgt spid="102"/>
                                        </p:tgtEl>
                                        <p:attrNameLst>
                                          <p:attrName>ppt_w</p:attrName>
                                        </p:attrNameLst>
                                      </p:cBhvr>
                                      <p:tavLst>
                                        <p:tav tm="0">
                                          <p:val>
                                            <p:fltVal val="0"/>
                                          </p:val>
                                        </p:tav>
                                        <p:tav tm="100000">
                                          <p:val>
                                            <p:strVal val="#ppt_w"/>
                                          </p:val>
                                        </p:tav>
                                      </p:tavLst>
                                    </p:anim>
                                    <p:anim calcmode="lin" valueType="num">
                                      <p:cBhvr>
                                        <p:cTn id="104" dur="500" fill="hold"/>
                                        <p:tgtEl>
                                          <p:spTgt spid="102"/>
                                        </p:tgtEl>
                                        <p:attrNameLst>
                                          <p:attrName>ppt_h</p:attrName>
                                        </p:attrNameLst>
                                      </p:cBhvr>
                                      <p:tavLst>
                                        <p:tav tm="0">
                                          <p:val>
                                            <p:fltVal val="0"/>
                                          </p:val>
                                        </p:tav>
                                        <p:tav tm="100000">
                                          <p:val>
                                            <p:strVal val="#ppt_h"/>
                                          </p:val>
                                        </p:tav>
                                      </p:tavLst>
                                    </p:anim>
                                    <p:animEffect transition="in" filter="fade">
                                      <p:cBhvr>
                                        <p:cTn id="105" dur="500"/>
                                        <p:tgtEl>
                                          <p:spTgt spid="10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500" fill="hold"/>
                                        <p:tgtEl>
                                          <p:spTgt spid="11"/>
                                        </p:tgtEl>
                                        <p:attrNameLst>
                                          <p:attrName>ppt_w</p:attrName>
                                        </p:attrNameLst>
                                      </p:cBhvr>
                                      <p:tavLst>
                                        <p:tav tm="0">
                                          <p:val>
                                            <p:fltVal val="0"/>
                                          </p:val>
                                        </p:tav>
                                        <p:tav tm="100000">
                                          <p:val>
                                            <p:strVal val="#ppt_w"/>
                                          </p:val>
                                        </p:tav>
                                      </p:tavLst>
                                    </p:anim>
                                    <p:anim calcmode="lin" valueType="num">
                                      <p:cBhvr>
                                        <p:cTn id="109" dur="500" fill="hold"/>
                                        <p:tgtEl>
                                          <p:spTgt spid="11"/>
                                        </p:tgtEl>
                                        <p:attrNameLst>
                                          <p:attrName>ppt_h</p:attrName>
                                        </p:attrNameLst>
                                      </p:cBhvr>
                                      <p:tavLst>
                                        <p:tav tm="0">
                                          <p:val>
                                            <p:fltVal val="0"/>
                                          </p:val>
                                        </p:tav>
                                        <p:tav tm="100000">
                                          <p:val>
                                            <p:strVal val="#ppt_h"/>
                                          </p:val>
                                        </p:tav>
                                      </p:tavLst>
                                    </p:anim>
                                    <p:animEffect transition="in" filter="fade">
                                      <p:cBhvr>
                                        <p:cTn id="110" dur="500"/>
                                        <p:tgtEl>
                                          <p:spTgt spid="1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05"/>
                                        </p:tgtEl>
                                        <p:attrNameLst>
                                          <p:attrName>style.visibility</p:attrName>
                                        </p:attrNameLst>
                                      </p:cBhvr>
                                      <p:to>
                                        <p:strVal val="visible"/>
                                      </p:to>
                                    </p:set>
                                    <p:anim calcmode="lin" valueType="num">
                                      <p:cBhvr>
                                        <p:cTn id="113" dur="500" fill="hold"/>
                                        <p:tgtEl>
                                          <p:spTgt spid="105"/>
                                        </p:tgtEl>
                                        <p:attrNameLst>
                                          <p:attrName>ppt_w</p:attrName>
                                        </p:attrNameLst>
                                      </p:cBhvr>
                                      <p:tavLst>
                                        <p:tav tm="0">
                                          <p:val>
                                            <p:fltVal val="0"/>
                                          </p:val>
                                        </p:tav>
                                        <p:tav tm="100000">
                                          <p:val>
                                            <p:strVal val="#ppt_w"/>
                                          </p:val>
                                        </p:tav>
                                      </p:tavLst>
                                    </p:anim>
                                    <p:anim calcmode="lin" valueType="num">
                                      <p:cBhvr>
                                        <p:cTn id="114" dur="500" fill="hold"/>
                                        <p:tgtEl>
                                          <p:spTgt spid="105"/>
                                        </p:tgtEl>
                                        <p:attrNameLst>
                                          <p:attrName>ppt_h</p:attrName>
                                        </p:attrNameLst>
                                      </p:cBhvr>
                                      <p:tavLst>
                                        <p:tav tm="0">
                                          <p:val>
                                            <p:fltVal val="0"/>
                                          </p:val>
                                        </p:tav>
                                        <p:tav tm="100000">
                                          <p:val>
                                            <p:strVal val="#ppt_h"/>
                                          </p:val>
                                        </p:tav>
                                      </p:tavLst>
                                    </p:anim>
                                    <p:animEffect transition="in" filter="fade">
                                      <p:cBhvr>
                                        <p:cTn id="115" dur="500"/>
                                        <p:tgtEl>
                                          <p:spTgt spid="105"/>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04"/>
                                        </p:tgtEl>
                                        <p:attrNameLst>
                                          <p:attrName>style.visibility</p:attrName>
                                        </p:attrNameLst>
                                      </p:cBhvr>
                                      <p:to>
                                        <p:strVal val="visible"/>
                                      </p:to>
                                    </p:set>
                                    <p:anim calcmode="lin" valueType="num">
                                      <p:cBhvr>
                                        <p:cTn id="118" dur="500" fill="hold"/>
                                        <p:tgtEl>
                                          <p:spTgt spid="104"/>
                                        </p:tgtEl>
                                        <p:attrNameLst>
                                          <p:attrName>ppt_w</p:attrName>
                                        </p:attrNameLst>
                                      </p:cBhvr>
                                      <p:tavLst>
                                        <p:tav tm="0">
                                          <p:val>
                                            <p:fltVal val="0"/>
                                          </p:val>
                                        </p:tav>
                                        <p:tav tm="100000">
                                          <p:val>
                                            <p:strVal val="#ppt_w"/>
                                          </p:val>
                                        </p:tav>
                                      </p:tavLst>
                                    </p:anim>
                                    <p:anim calcmode="lin" valueType="num">
                                      <p:cBhvr>
                                        <p:cTn id="119" dur="500" fill="hold"/>
                                        <p:tgtEl>
                                          <p:spTgt spid="104"/>
                                        </p:tgtEl>
                                        <p:attrNameLst>
                                          <p:attrName>ppt_h</p:attrName>
                                        </p:attrNameLst>
                                      </p:cBhvr>
                                      <p:tavLst>
                                        <p:tav tm="0">
                                          <p:val>
                                            <p:fltVal val="0"/>
                                          </p:val>
                                        </p:tav>
                                        <p:tav tm="100000">
                                          <p:val>
                                            <p:strVal val="#ppt_h"/>
                                          </p:val>
                                        </p:tav>
                                      </p:tavLst>
                                    </p:anim>
                                    <p:animEffect transition="in" filter="fade">
                                      <p:cBhvr>
                                        <p:cTn id="120" dur="500"/>
                                        <p:tgtEl>
                                          <p:spTgt spid="10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03"/>
                                        </p:tgtEl>
                                        <p:attrNameLst>
                                          <p:attrName>style.visibility</p:attrName>
                                        </p:attrNameLst>
                                      </p:cBhvr>
                                      <p:to>
                                        <p:strVal val="visible"/>
                                      </p:to>
                                    </p:set>
                                    <p:anim calcmode="lin" valueType="num">
                                      <p:cBhvr>
                                        <p:cTn id="123" dur="500" fill="hold"/>
                                        <p:tgtEl>
                                          <p:spTgt spid="103"/>
                                        </p:tgtEl>
                                        <p:attrNameLst>
                                          <p:attrName>ppt_w</p:attrName>
                                        </p:attrNameLst>
                                      </p:cBhvr>
                                      <p:tavLst>
                                        <p:tav tm="0">
                                          <p:val>
                                            <p:fltVal val="0"/>
                                          </p:val>
                                        </p:tav>
                                        <p:tav tm="100000">
                                          <p:val>
                                            <p:strVal val="#ppt_w"/>
                                          </p:val>
                                        </p:tav>
                                      </p:tavLst>
                                    </p:anim>
                                    <p:anim calcmode="lin" valueType="num">
                                      <p:cBhvr>
                                        <p:cTn id="124" dur="500" fill="hold"/>
                                        <p:tgtEl>
                                          <p:spTgt spid="103"/>
                                        </p:tgtEl>
                                        <p:attrNameLst>
                                          <p:attrName>ppt_h</p:attrName>
                                        </p:attrNameLst>
                                      </p:cBhvr>
                                      <p:tavLst>
                                        <p:tav tm="0">
                                          <p:val>
                                            <p:fltVal val="0"/>
                                          </p:val>
                                        </p:tav>
                                        <p:tav tm="100000">
                                          <p:val>
                                            <p:strVal val="#ppt_h"/>
                                          </p:val>
                                        </p:tav>
                                      </p:tavLst>
                                    </p:anim>
                                    <p:animEffect transition="in" filter="fade">
                                      <p:cBhvr>
                                        <p:cTn id="125" dur="500"/>
                                        <p:tgtEl>
                                          <p:spTgt spid="10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06"/>
                                        </p:tgtEl>
                                        <p:attrNameLst>
                                          <p:attrName>style.visibility</p:attrName>
                                        </p:attrNameLst>
                                      </p:cBhvr>
                                      <p:to>
                                        <p:strVal val="visible"/>
                                      </p:to>
                                    </p:set>
                                    <p:anim calcmode="lin" valueType="num">
                                      <p:cBhvr>
                                        <p:cTn id="128" dur="500" fill="hold"/>
                                        <p:tgtEl>
                                          <p:spTgt spid="106"/>
                                        </p:tgtEl>
                                        <p:attrNameLst>
                                          <p:attrName>ppt_w</p:attrName>
                                        </p:attrNameLst>
                                      </p:cBhvr>
                                      <p:tavLst>
                                        <p:tav tm="0">
                                          <p:val>
                                            <p:fltVal val="0"/>
                                          </p:val>
                                        </p:tav>
                                        <p:tav tm="100000">
                                          <p:val>
                                            <p:strVal val="#ppt_w"/>
                                          </p:val>
                                        </p:tav>
                                      </p:tavLst>
                                    </p:anim>
                                    <p:anim calcmode="lin" valueType="num">
                                      <p:cBhvr>
                                        <p:cTn id="129" dur="500" fill="hold"/>
                                        <p:tgtEl>
                                          <p:spTgt spid="106"/>
                                        </p:tgtEl>
                                        <p:attrNameLst>
                                          <p:attrName>ppt_h</p:attrName>
                                        </p:attrNameLst>
                                      </p:cBhvr>
                                      <p:tavLst>
                                        <p:tav tm="0">
                                          <p:val>
                                            <p:fltVal val="0"/>
                                          </p:val>
                                        </p:tav>
                                        <p:tav tm="100000">
                                          <p:val>
                                            <p:strVal val="#ppt_h"/>
                                          </p:val>
                                        </p:tav>
                                      </p:tavLst>
                                    </p:anim>
                                    <p:animEffect transition="in" filter="fade">
                                      <p:cBhvr>
                                        <p:cTn id="130" dur="500"/>
                                        <p:tgtEl>
                                          <p:spTgt spid="106"/>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13"/>
                                        </p:tgtEl>
                                        <p:attrNameLst>
                                          <p:attrName>style.visibility</p:attrName>
                                        </p:attrNameLst>
                                      </p:cBhvr>
                                      <p:to>
                                        <p:strVal val="visible"/>
                                      </p:to>
                                    </p:set>
                                    <p:anim calcmode="lin" valueType="num">
                                      <p:cBhvr>
                                        <p:cTn id="133" dur="500" fill="hold"/>
                                        <p:tgtEl>
                                          <p:spTgt spid="113"/>
                                        </p:tgtEl>
                                        <p:attrNameLst>
                                          <p:attrName>ppt_w</p:attrName>
                                        </p:attrNameLst>
                                      </p:cBhvr>
                                      <p:tavLst>
                                        <p:tav tm="0">
                                          <p:val>
                                            <p:fltVal val="0"/>
                                          </p:val>
                                        </p:tav>
                                        <p:tav tm="100000">
                                          <p:val>
                                            <p:strVal val="#ppt_w"/>
                                          </p:val>
                                        </p:tav>
                                      </p:tavLst>
                                    </p:anim>
                                    <p:anim calcmode="lin" valueType="num">
                                      <p:cBhvr>
                                        <p:cTn id="134" dur="500" fill="hold"/>
                                        <p:tgtEl>
                                          <p:spTgt spid="113"/>
                                        </p:tgtEl>
                                        <p:attrNameLst>
                                          <p:attrName>ppt_h</p:attrName>
                                        </p:attrNameLst>
                                      </p:cBhvr>
                                      <p:tavLst>
                                        <p:tav tm="0">
                                          <p:val>
                                            <p:fltVal val="0"/>
                                          </p:val>
                                        </p:tav>
                                        <p:tav tm="100000">
                                          <p:val>
                                            <p:strVal val="#ppt_h"/>
                                          </p:val>
                                        </p:tav>
                                      </p:tavLst>
                                    </p:anim>
                                    <p:animEffect transition="in" filter="fade">
                                      <p:cBhvr>
                                        <p:cTn id="135" dur="500"/>
                                        <p:tgtEl>
                                          <p:spTgt spid="113"/>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12"/>
                                        </p:tgtEl>
                                        <p:attrNameLst>
                                          <p:attrName>style.visibility</p:attrName>
                                        </p:attrNameLst>
                                      </p:cBhvr>
                                      <p:to>
                                        <p:strVal val="visible"/>
                                      </p:to>
                                    </p:set>
                                    <p:anim calcmode="lin" valueType="num">
                                      <p:cBhvr>
                                        <p:cTn id="138" dur="500" fill="hold"/>
                                        <p:tgtEl>
                                          <p:spTgt spid="112"/>
                                        </p:tgtEl>
                                        <p:attrNameLst>
                                          <p:attrName>ppt_w</p:attrName>
                                        </p:attrNameLst>
                                      </p:cBhvr>
                                      <p:tavLst>
                                        <p:tav tm="0">
                                          <p:val>
                                            <p:fltVal val="0"/>
                                          </p:val>
                                        </p:tav>
                                        <p:tav tm="100000">
                                          <p:val>
                                            <p:strVal val="#ppt_w"/>
                                          </p:val>
                                        </p:tav>
                                      </p:tavLst>
                                    </p:anim>
                                    <p:anim calcmode="lin" valueType="num">
                                      <p:cBhvr>
                                        <p:cTn id="139" dur="500" fill="hold"/>
                                        <p:tgtEl>
                                          <p:spTgt spid="112"/>
                                        </p:tgtEl>
                                        <p:attrNameLst>
                                          <p:attrName>ppt_h</p:attrName>
                                        </p:attrNameLst>
                                      </p:cBhvr>
                                      <p:tavLst>
                                        <p:tav tm="0">
                                          <p:val>
                                            <p:fltVal val="0"/>
                                          </p:val>
                                        </p:tav>
                                        <p:tav tm="100000">
                                          <p:val>
                                            <p:strVal val="#ppt_h"/>
                                          </p:val>
                                        </p:tav>
                                      </p:tavLst>
                                    </p:anim>
                                    <p:animEffect transition="in" filter="fade">
                                      <p:cBhvr>
                                        <p:cTn id="140" dur="500"/>
                                        <p:tgtEl>
                                          <p:spTgt spid="11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111"/>
                                        </p:tgtEl>
                                        <p:attrNameLst>
                                          <p:attrName>style.visibility</p:attrName>
                                        </p:attrNameLst>
                                      </p:cBhvr>
                                      <p:to>
                                        <p:strVal val="visible"/>
                                      </p:to>
                                    </p:set>
                                    <p:anim calcmode="lin" valueType="num">
                                      <p:cBhvr>
                                        <p:cTn id="143" dur="500" fill="hold"/>
                                        <p:tgtEl>
                                          <p:spTgt spid="111"/>
                                        </p:tgtEl>
                                        <p:attrNameLst>
                                          <p:attrName>ppt_w</p:attrName>
                                        </p:attrNameLst>
                                      </p:cBhvr>
                                      <p:tavLst>
                                        <p:tav tm="0">
                                          <p:val>
                                            <p:fltVal val="0"/>
                                          </p:val>
                                        </p:tav>
                                        <p:tav tm="100000">
                                          <p:val>
                                            <p:strVal val="#ppt_w"/>
                                          </p:val>
                                        </p:tav>
                                      </p:tavLst>
                                    </p:anim>
                                    <p:anim calcmode="lin" valueType="num">
                                      <p:cBhvr>
                                        <p:cTn id="144" dur="500" fill="hold"/>
                                        <p:tgtEl>
                                          <p:spTgt spid="111"/>
                                        </p:tgtEl>
                                        <p:attrNameLst>
                                          <p:attrName>ppt_h</p:attrName>
                                        </p:attrNameLst>
                                      </p:cBhvr>
                                      <p:tavLst>
                                        <p:tav tm="0">
                                          <p:val>
                                            <p:fltVal val="0"/>
                                          </p:val>
                                        </p:tav>
                                        <p:tav tm="100000">
                                          <p:val>
                                            <p:strVal val="#ppt_h"/>
                                          </p:val>
                                        </p:tav>
                                      </p:tavLst>
                                    </p:anim>
                                    <p:animEffect transition="in" filter="fade">
                                      <p:cBhvr>
                                        <p:cTn id="145" dur="500"/>
                                        <p:tgtEl>
                                          <p:spTgt spid="111"/>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114"/>
                                        </p:tgtEl>
                                        <p:attrNameLst>
                                          <p:attrName>style.visibility</p:attrName>
                                        </p:attrNameLst>
                                      </p:cBhvr>
                                      <p:to>
                                        <p:strVal val="visible"/>
                                      </p:to>
                                    </p:set>
                                    <p:anim calcmode="lin" valueType="num">
                                      <p:cBhvr>
                                        <p:cTn id="148" dur="500" fill="hold"/>
                                        <p:tgtEl>
                                          <p:spTgt spid="114"/>
                                        </p:tgtEl>
                                        <p:attrNameLst>
                                          <p:attrName>ppt_w</p:attrName>
                                        </p:attrNameLst>
                                      </p:cBhvr>
                                      <p:tavLst>
                                        <p:tav tm="0">
                                          <p:val>
                                            <p:fltVal val="0"/>
                                          </p:val>
                                        </p:tav>
                                        <p:tav tm="100000">
                                          <p:val>
                                            <p:strVal val="#ppt_w"/>
                                          </p:val>
                                        </p:tav>
                                      </p:tavLst>
                                    </p:anim>
                                    <p:anim calcmode="lin" valueType="num">
                                      <p:cBhvr>
                                        <p:cTn id="149" dur="500" fill="hold"/>
                                        <p:tgtEl>
                                          <p:spTgt spid="114"/>
                                        </p:tgtEl>
                                        <p:attrNameLst>
                                          <p:attrName>ppt_h</p:attrName>
                                        </p:attrNameLst>
                                      </p:cBhvr>
                                      <p:tavLst>
                                        <p:tav tm="0">
                                          <p:val>
                                            <p:fltVal val="0"/>
                                          </p:val>
                                        </p:tav>
                                        <p:tav tm="100000">
                                          <p:val>
                                            <p:strVal val="#ppt_h"/>
                                          </p:val>
                                        </p:tav>
                                      </p:tavLst>
                                    </p:anim>
                                    <p:animEffect transition="in" filter="fade">
                                      <p:cBhvr>
                                        <p:cTn id="150" dur="500"/>
                                        <p:tgtEl>
                                          <p:spTgt spid="114"/>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17"/>
                                        </p:tgtEl>
                                        <p:attrNameLst>
                                          <p:attrName>style.visibility</p:attrName>
                                        </p:attrNameLst>
                                      </p:cBhvr>
                                      <p:to>
                                        <p:strVal val="visible"/>
                                      </p:to>
                                    </p:set>
                                    <p:anim calcmode="lin" valueType="num">
                                      <p:cBhvr>
                                        <p:cTn id="153" dur="500" fill="hold"/>
                                        <p:tgtEl>
                                          <p:spTgt spid="117"/>
                                        </p:tgtEl>
                                        <p:attrNameLst>
                                          <p:attrName>ppt_w</p:attrName>
                                        </p:attrNameLst>
                                      </p:cBhvr>
                                      <p:tavLst>
                                        <p:tav tm="0">
                                          <p:val>
                                            <p:fltVal val="0"/>
                                          </p:val>
                                        </p:tav>
                                        <p:tav tm="100000">
                                          <p:val>
                                            <p:strVal val="#ppt_w"/>
                                          </p:val>
                                        </p:tav>
                                      </p:tavLst>
                                    </p:anim>
                                    <p:anim calcmode="lin" valueType="num">
                                      <p:cBhvr>
                                        <p:cTn id="154" dur="500" fill="hold"/>
                                        <p:tgtEl>
                                          <p:spTgt spid="117"/>
                                        </p:tgtEl>
                                        <p:attrNameLst>
                                          <p:attrName>ppt_h</p:attrName>
                                        </p:attrNameLst>
                                      </p:cBhvr>
                                      <p:tavLst>
                                        <p:tav tm="0">
                                          <p:val>
                                            <p:fltVal val="0"/>
                                          </p:val>
                                        </p:tav>
                                        <p:tav tm="100000">
                                          <p:val>
                                            <p:strVal val="#ppt_h"/>
                                          </p:val>
                                        </p:tav>
                                      </p:tavLst>
                                    </p:anim>
                                    <p:animEffect transition="in" filter="fade">
                                      <p:cBhvr>
                                        <p:cTn id="155" dur="500"/>
                                        <p:tgtEl>
                                          <p:spTgt spid="117"/>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6"/>
                                        </p:tgtEl>
                                        <p:attrNameLst>
                                          <p:attrName>style.visibility</p:attrName>
                                        </p:attrNameLst>
                                      </p:cBhvr>
                                      <p:to>
                                        <p:strVal val="visible"/>
                                      </p:to>
                                    </p:set>
                                    <p:anim calcmode="lin" valueType="num">
                                      <p:cBhvr>
                                        <p:cTn id="158" dur="500" fill="hold"/>
                                        <p:tgtEl>
                                          <p:spTgt spid="116"/>
                                        </p:tgtEl>
                                        <p:attrNameLst>
                                          <p:attrName>ppt_w</p:attrName>
                                        </p:attrNameLst>
                                      </p:cBhvr>
                                      <p:tavLst>
                                        <p:tav tm="0">
                                          <p:val>
                                            <p:fltVal val="0"/>
                                          </p:val>
                                        </p:tav>
                                        <p:tav tm="100000">
                                          <p:val>
                                            <p:strVal val="#ppt_w"/>
                                          </p:val>
                                        </p:tav>
                                      </p:tavLst>
                                    </p:anim>
                                    <p:anim calcmode="lin" valueType="num">
                                      <p:cBhvr>
                                        <p:cTn id="159" dur="500" fill="hold"/>
                                        <p:tgtEl>
                                          <p:spTgt spid="116"/>
                                        </p:tgtEl>
                                        <p:attrNameLst>
                                          <p:attrName>ppt_h</p:attrName>
                                        </p:attrNameLst>
                                      </p:cBhvr>
                                      <p:tavLst>
                                        <p:tav tm="0">
                                          <p:val>
                                            <p:fltVal val="0"/>
                                          </p:val>
                                        </p:tav>
                                        <p:tav tm="100000">
                                          <p:val>
                                            <p:strVal val="#ppt_h"/>
                                          </p:val>
                                        </p:tav>
                                      </p:tavLst>
                                    </p:anim>
                                    <p:animEffect transition="in" filter="fade">
                                      <p:cBhvr>
                                        <p:cTn id="160" dur="500"/>
                                        <p:tgtEl>
                                          <p:spTgt spid="116"/>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115"/>
                                        </p:tgtEl>
                                        <p:attrNameLst>
                                          <p:attrName>style.visibility</p:attrName>
                                        </p:attrNameLst>
                                      </p:cBhvr>
                                      <p:to>
                                        <p:strVal val="visible"/>
                                      </p:to>
                                    </p:set>
                                    <p:anim calcmode="lin" valueType="num">
                                      <p:cBhvr>
                                        <p:cTn id="163" dur="500" fill="hold"/>
                                        <p:tgtEl>
                                          <p:spTgt spid="115"/>
                                        </p:tgtEl>
                                        <p:attrNameLst>
                                          <p:attrName>ppt_w</p:attrName>
                                        </p:attrNameLst>
                                      </p:cBhvr>
                                      <p:tavLst>
                                        <p:tav tm="0">
                                          <p:val>
                                            <p:fltVal val="0"/>
                                          </p:val>
                                        </p:tav>
                                        <p:tav tm="100000">
                                          <p:val>
                                            <p:strVal val="#ppt_w"/>
                                          </p:val>
                                        </p:tav>
                                      </p:tavLst>
                                    </p:anim>
                                    <p:anim calcmode="lin" valueType="num">
                                      <p:cBhvr>
                                        <p:cTn id="164" dur="500" fill="hold"/>
                                        <p:tgtEl>
                                          <p:spTgt spid="115"/>
                                        </p:tgtEl>
                                        <p:attrNameLst>
                                          <p:attrName>ppt_h</p:attrName>
                                        </p:attrNameLst>
                                      </p:cBhvr>
                                      <p:tavLst>
                                        <p:tav tm="0">
                                          <p:val>
                                            <p:fltVal val="0"/>
                                          </p:val>
                                        </p:tav>
                                        <p:tav tm="100000">
                                          <p:val>
                                            <p:strVal val="#ppt_h"/>
                                          </p:val>
                                        </p:tav>
                                      </p:tavLst>
                                    </p:anim>
                                    <p:animEffect transition="in" filter="fade">
                                      <p:cBhvr>
                                        <p:cTn id="165" dur="500"/>
                                        <p:tgtEl>
                                          <p:spTgt spid="115"/>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118"/>
                                        </p:tgtEl>
                                        <p:attrNameLst>
                                          <p:attrName>style.visibility</p:attrName>
                                        </p:attrNameLst>
                                      </p:cBhvr>
                                      <p:to>
                                        <p:strVal val="visible"/>
                                      </p:to>
                                    </p:set>
                                    <p:anim calcmode="lin" valueType="num">
                                      <p:cBhvr>
                                        <p:cTn id="168" dur="500" fill="hold"/>
                                        <p:tgtEl>
                                          <p:spTgt spid="118"/>
                                        </p:tgtEl>
                                        <p:attrNameLst>
                                          <p:attrName>ppt_w</p:attrName>
                                        </p:attrNameLst>
                                      </p:cBhvr>
                                      <p:tavLst>
                                        <p:tav tm="0">
                                          <p:val>
                                            <p:fltVal val="0"/>
                                          </p:val>
                                        </p:tav>
                                        <p:tav tm="100000">
                                          <p:val>
                                            <p:strVal val="#ppt_w"/>
                                          </p:val>
                                        </p:tav>
                                      </p:tavLst>
                                    </p:anim>
                                    <p:anim calcmode="lin" valueType="num">
                                      <p:cBhvr>
                                        <p:cTn id="169" dur="500" fill="hold"/>
                                        <p:tgtEl>
                                          <p:spTgt spid="118"/>
                                        </p:tgtEl>
                                        <p:attrNameLst>
                                          <p:attrName>ppt_h</p:attrName>
                                        </p:attrNameLst>
                                      </p:cBhvr>
                                      <p:tavLst>
                                        <p:tav tm="0">
                                          <p:val>
                                            <p:fltVal val="0"/>
                                          </p:val>
                                        </p:tav>
                                        <p:tav tm="100000">
                                          <p:val>
                                            <p:strVal val="#ppt_h"/>
                                          </p:val>
                                        </p:tav>
                                      </p:tavLst>
                                    </p:anim>
                                    <p:animEffect transition="in" filter="fade">
                                      <p:cBhvr>
                                        <p:cTn id="170" dur="500"/>
                                        <p:tgtEl>
                                          <p:spTgt spid="118"/>
                                        </p:tgtEl>
                                      </p:cBhvr>
                                    </p:animEffect>
                                  </p:childTnLst>
                                </p:cTn>
                              </p:par>
                            </p:childTnLst>
                          </p:cTn>
                        </p:par>
                        <p:par>
                          <p:cTn id="171" fill="hold">
                            <p:stCondLst>
                              <p:cond delay="9000"/>
                            </p:stCondLst>
                            <p:childTnLst>
                              <p:par>
                                <p:cTn id="172" presetID="8" presetClass="emph" presetSubtype="0" repeatCount="indefinite" fill="hold" grpId="1" nodeType="afterEffect">
                                  <p:stCondLst>
                                    <p:cond delay="0"/>
                                  </p:stCondLst>
                                  <p:childTnLst>
                                    <p:animRot by="21600000">
                                      <p:cBhvr>
                                        <p:cTn id="173" dur="2000" fill="hold"/>
                                        <p:tgtEl>
                                          <p:spTgt spid="117"/>
                                        </p:tgtEl>
                                        <p:attrNameLst>
                                          <p:attrName>r</p:attrName>
                                        </p:attrNameLst>
                                      </p:cBhvr>
                                    </p:animRot>
                                  </p:childTnLst>
                                </p:cTn>
                              </p:par>
                              <p:par>
                                <p:cTn id="174" presetID="8" presetClass="emph" presetSubtype="0" repeatCount="indefinite" fill="hold" grpId="1" nodeType="withEffect">
                                  <p:stCondLst>
                                    <p:cond delay="0"/>
                                  </p:stCondLst>
                                  <p:childTnLst>
                                    <p:animRot by="21600000">
                                      <p:cBhvr>
                                        <p:cTn id="175" dur="3000" fill="hold"/>
                                        <p:tgtEl>
                                          <p:spTgt spid="116"/>
                                        </p:tgtEl>
                                        <p:attrNameLst>
                                          <p:attrName>r</p:attrName>
                                        </p:attrNameLst>
                                      </p:cBhvr>
                                    </p:animRot>
                                  </p:childTnLst>
                                </p:cTn>
                              </p:par>
                              <p:par>
                                <p:cTn id="176" presetID="8" presetClass="emph" presetSubtype="0" repeatCount="indefinite" fill="hold" grpId="1" nodeType="withEffect">
                                  <p:stCondLst>
                                    <p:cond delay="0"/>
                                  </p:stCondLst>
                                  <p:childTnLst>
                                    <p:animRot by="21600000">
                                      <p:cBhvr>
                                        <p:cTn id="177" dur="5000" fill="hold"/>
                                        <p:tgtEl>
                                          <p:spTgt spid="115"/>
                                        </p:tgtEl>
                                        <p:attrNameLst>
                                          <p:attrName>r</p:attrName>
                                        </p:attrNameLst>
                                      </p:cBhvr>
                                    </p:animRot>
                                  </p:childTnLst>
                                </p:cTn>
                              </p:par>
                              <p:par>
                                <p:cTn id="178" presetID="8" presetClass="emph" presetSubtype="0" repeatCount="indefinite" fill="hold" grpId="1" nodeType="withEffect">
                                  <p:stCondLst>
                                    <p:cond delay="0"/>
                                  </p:stCondLst>
                                  <p:childTnLst>
                                    <p:animRot by="21600000">
                                      <p:cBhvr>
                                        <p:cTn id="179" dur="2000" fill="hold"/>
                                        <p:tgtEl>
                                          <p:spTgt spid="10"/>
                                        </p:tgtEl>
                                        <p:attrNameLst>
                                          <p:attrName>r</p:attrName>
                                        </p:attrNameLst>
                                      </p:cBhvr>
                                    </p:animRot>
                                  </p:childTnLst>
                                </p:cTn>
                              </p:par>
                              <p:par>
                                <p:cTn id="180" presetID="8" presetClass="emph" presetSubtype="0" repeatCount="indefinite" fill="hold" grpId="1" nodeType="withEffect">
                                  <p:stCondLst>
                                    <p:cond delay="0"/>
                                  </p:stCondLst>
                                  <p:childTnLst>
                                    <p:animRot by="21600000">
                                      <p:cBhvr>
                                        <p:cTn id="181" dur="3000" fill="hold"/>
                                        <p:tgtEl>
                                          <p:spTgt spid="101"/>
                                        </p:tgtEl>
                                        <p:attrNameLst>
                                          <p:attrName>r</p:attrName>
                                        </p:attrNameLst>
                                      </p:cBhvr>
                                    </p:animRot>
                                  </p:childTnLst>
                                </p:cTn>
                              </p:par>
                              <p:par>
                                <p:cTn id="182" presetID="8" presetClass="emph" presetSubtype="0" repeatCount="indefinite" fill="hold" grpId="1" nodeType="withEffect">
                                  <p:stCondLst>
                                    <p:cond delay="0"/>
                                  </p:stCondLst>
                                  <p:childTnLst>
                                    <p:animRot by="21600000">
                                      <p:cBhvr>
                                        <p:cTn id="183" dur="5000" fill="hold"/>
                                        <p:tgtEl>
                                          <p:spTgt spid="102"/>
                                        </p:tgtEl>
                                        <p:attrNameLst>
                                          <p:attrName>r</p:attrName>
                                        </p:attrNameLst>
                                      </p:cBhvr>
                                    </p:animRot>
                                  </p:childTnLst>
                                </p:cTn>
                              </p:par>
                              <p:par>
                                <p:cTn id="184" presetID="8" presetClass="emph" presetSubtype="0" repeatCount="indefinite" fill="hold" grpId="1" nodeType="withEffect">
                                  <p:stCondLst>
                                    <p:cond delay="0"/>
                                  </p:stCondLst>
                                  <p:childTnLst>
                                    <p:animRot by="21600000">
                                      <p:cBhvr>
                                        <p:cTn id="185" dur="2000" fill="hold"/>
                                        <p:tgtEl>
                                          <p:spTgt spid="105"/>
                                        </p:tgtEl>
                                        <p:attrNameLst>
                                          <p:attrName>r</p:attrName>
                                        </p:attrNameLst>
                                      </p:cBhvr>
                                    </p:animRot>
                                  </p:childTnLst>
                                </p:cTn>
                              </p:par>
                              <p:par>
                                <p:cTn id="186" presetID="8" presetClass="emph" presetSubtype="0" repeatCount="indefinite" fill="hold" grpId="1" nodeType="withEffect">
                                  <p:stCondLst>
                                    <p:cond delay="0"/>
                                  </p:stCondLst>
                                  <p:childTnLst>
                                    <p:animRot by="21600000">
                                      <p:cBhvr>
                                        <p:cTn id="187" dur="3000" fill="hold"/>
                                        <p:tgtEl>
                                          <p:spTgt spid="104"/>
                                        </p:tgtEl>
                                        <p:attrNameLst>
                                          <p:attrName>r</p:attrName>
                                        </p:attrNameLst>
                                      </p:cBhvr>
                                    </p:animRot>
                                  </p:childTnLst>
                                </p:cTn>
                              </p:par>
                              <p:par>
                                <p:cTn id="188" presetID="8" presetClass="emph" presetSubtype="0" repeatCount="indefinite" fill="hold" grpId="1" nodeType="withEffect">
                                  <p:stCondLst>
                                    <p:cond delay="0"/>
                                  </p:stCondLst>
                                  <p:childTnLst>
                                    <p:animRot by="21600000">
                                      <p:cBhvr>
                                        <p:cTn id="189" dur="5000" fill="hold"/>
                                        <p:tgtEl>
                                          <p:spTgt spid="103"/>
                                        </p:tgtEl>
                                        <p:attrNameLst>
                                          <p:attrName>r</p:attrName>
                                        </p:attrNameLst>
                                      </p:cBhvr>
                                    </p:animRot>
                                  </p:childTnLst>
                                </p:cTn>
                              </p:par>
                              <p:par>
                                <p:cTn id="190" presetID="8" presetClass="emph" presetSubtype="0" repeatCount="indefinite" fill="hold" grpId="1" nodeType="withEffect">
                                  <p:stCondLst>
                                    <p:cond delay="0"/>
                                  </p:stCondLst>
                                  <p:childTnLst>
                                    <p:animRot by="21600000">
                                      <p:cBhvr>
                                        <p:cTn id="191" dur="2000" fill="hold"/>
                                        <p:tgtEl>
                                          <p:spTgt spid="113"/>
                                        </p:tgtEl>
                                        <p:attrNameLst>
                                          <p:attrName>r</p:attrName>
                                        </p:attrNameLst>
                                      </p:cBhvr>
                                    </p:animRot>
                                  </p:childTnLst>
                                </p:cTn>
                              </p:par>
                              <p:par>
                                <p:cTn id="192" presetID="8" presetClass="emph" presetSubtype="0" repeatCount="indefinite" fill="hold" grpId="1" nodeType="withEffect">
                                  <p:stCondLst>
                                    <p:cond delay="0"/>
                                  </p:stCondLst>
                                  <p:childTnLst>
                                    <p:animRot by="21600000">
                                      <p:cBhvr>
                                        <p:cTn id="193" dur="3000" fill="hold"/>
                                        <p:tgtEl>
                                          <p:spTgt spid="112"/>
                                        </p:tgtEl>
                                        <p:attrNameLst>
                                          <p:attrName>r</p:attrName>
                                        </p:attrNameLst>
                                      </p:cBhvr>
                                    </p:animRot>
                                  </p:childTnLst>
                                </p:cTn>
                              </p:par>
                              <p:par>
                                <p:cTn id="194" presetID="8" presetClass="emph" presetSubtype="0" repeatCount="indefinite" fill="hold" grpId="1" nodeType="withEffect">
                                  <p:stCondLst>
                                    <p:cond delay="0"/>
                                  </p:stCondLst>
                                  <p:childTnLst>
                                    <p:animRot by="21600000">
                                      <p:cBhvr>
                                        <p:cTn id="195" dur="5000" fill="hold"/>
                                        <p:tgtEl>
                                          <p:spTgt spid="1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5" grpId="1" animBg="1"/>
      <p:bldP spid="116" grpId="0" animBg="1"/>
      <p:bldP spid="116" grpId="1" animBg="1"/>
      <p:bldP spid="117" grpId="0" animBg="1"/>
      <p:bldP spid="117" grpId="1" animBg="1"/>
      <p:bldP spid="118" grpId="0" animBg="1"/>
      <p:bldP spid="102" grpId="0" animBg="1"/>
      <p:bldP spid="102" grpId="1" animBg="1"/>
      <p:bldP spid="101" grpId="0" animBg="1"/>
      <p:bldP spid="101" grpId="1" animBg="1"/>
      <p:bldP spid="71" grpId="0" animBg="1"/>
      <p:bldP spid="107533" grpId="0" animBg="1"/>
      <p:bldP spid="107534" grpId="0" animBg="1"/>
      <p:bldP spid="107535" grpId="0" animBg="1"/>
      <p:bldP spid="107536" grpId="0"/>
      <p:bldP spid="107537" grpId="0"/>
      <p:bldP spid="107538" grpId="0"/>
      <p:bldP spid="83" grpId="0"/>
      <p:bldP spid="10" grpId="0" animBg="1"/>
      <p:bldP spid="10" grpId="1" animBg="1"/>
      <p:bldP spid="11" grpId="0" animBg="1"/>
      <p:bldP spid="103" grpId="0" animBg="1"/>
      <p:bldP spid="103" grpId="1" animBg="1"/>
      <p:bldP spid="104" grpId="0" animBg="1"/>
      <p:bldP spid="104" grpId="1" animBg="1"/>
      <p:bldP spid="105" grpId="0" animBg="1"/>
      <p:bldP spid="105" grpId="1" animBg="1"/>
      <p:bldP spid="106" grpId="0" animBg="1"/>
      <p:bldP spid="111" grpId="0" animBg="1"/>
      <p:bldP spid="111" grpId="1" animBg="1"/>
      <p:bldP spid="112" grpId="0" animBg="1"/>
      <p:bldP spid="112" grpId="1" animBg="1"/>
      <p:bldP spid="113" grpId="0" animBg="1"/>
      <p:bldP spid="113" grpId="1" animBg="1"/>
      <p:bldP spid="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15"/>
          <p:cNvSpPr>
            <a:spLocks noChangeArrowheads="1"/>
          </p:cNvSpPr>
          <p:nvPr/>
        </p:nvSpPr>
        <p:spPr bwMode="auto">
          <a:xfrm>
            <a:off x="5529999" y="1371600"/>
            <a:ext cx="3200400" cy="3200400"/>
          </a:xfrm>
          <a:prstGeom prst="ellipse">
            <a:avLst/>
          </a:prstGeom>
          <a:solidFill>
            <a:srgbClr val="FFFF00">
              <a:alpha val="49804"/>
            </a:srgbClr>
          </a:solidFill>
          <a:ln>
            <a:noFill/>
          </a:ln>
          <a:effectLst/>
        </p:spPr>
        <p:txBody>
          <a:bodyPr wrap="none" anchor="ctr"/>
          <a:lstStyle/>
          <a:p>
            <a:pPr>
              <a:spcBef>
                <a:spcPct val="0"/>
              </a:spcBef>
            </a:pPr>
            <a:endParaRPr lang="en-US" altLang="en-US"/>
          </a:p>
        </p:txBody>
      </p:sp>
      <p:sp>
        <p:nvSpPr>
          <p:cNvPr id="107529" name="AutoShape 9"/>
          <p:cNvSpPr>
            <a:spLocks noGrp="1" noChangeArrowheads="1"/>
          </p:cNvSpPr>
          <p:nvPr>
            <p:ph type="title" sz="quarter"/>
          </p:nvPr>
        </p:nvSpPr>
        <p:spPr/>
        <p:txBody>
          <a:bodyPr/>
          <a:lstStyle/>
          <a:p>
            <a:r>
              <a:rPr lang="es-UY" altLang="en-US" sz="3200"/>
              <a:t>Retirement &amp; Pension Committee</a:t>
            </a:r>
          </a:p>
        </p:txBody>
      </p:sp>
      <p:sp>
        <p:nvSpPr>
          <p:cNvPr id="107533" name="Oval 13"/>
          <p:cNvSpPr>
            <a:spLocks noChangeArrowheads="1"/>
          </p:cNvSpPr>
          <p:nvPr/>
        </p:nvSpPr>
        <p:spPr bwMode="auto">
          <a:xfrm>
            <a:off x="3467100" y="1371600"/>
            <a:ext cx="3200400" cy="3200400"/>
          </a:xfrm>
          <a:prstGeom prst="ellipse">
            <a:avLst/>
          </a:prstGeom>
          <a:solidFill>
            <a:srgbClr val="0000CC">
              <a:alpha val="49804"/>
            </a:srgbClr>
          </a:solidFill>
          <a:ln>
            <a:noFill/>
          </a:ln>
          <a:effectLst/>
        </p:spPr>
        <p:txBody>
          <a:bodyPr wrap="none" anchor="ctr"/>
          <a:lstStyle/>
          <a:p>
            <a:pPr>
              <a:spcBef>
                <a:spcPct val="0"/>
              </a:spcBef>
            </a:pPr>
            <a:endParaRPr lang="en-US" altLang="en-US"/>
          </a:p>
        </p:txBody>
      </p:sp>
      <p:sp>
        <p:nvSpPr>
          <p:cNvPr id="107534" name="Oval 14"/>
          <p:cNvSpPr>
            <a:spLocks noChangeArrowheads="1"/>
          </p:cNvSpPr>
          <p:nvPr/>
        </p:nvSpPr>
        <p:spPr bwMode="auto">
          <a:xfrm>
            <a:off x="3467100" y="3429000"/>
            <a:ext cx="3200400" cy="3200400"/>
          </a:xfrm>
          <a:prstGeom prst="ellipse">
            <a:avLst/>
          </a:prstGeom>
          <a:solidFill>
            <a:srgbClr val="FF0000">
              <a:alpha val="50000"/>
            </a:srgbClr>
          </a:solidFill>
          <a:ln>
            <a:noFill/>
          </a:ln>
          <a:effectLst/>
        </p:spPr>
        <p:txBody>
          <a:bodyPr wrap="none" anchor="ctr"/>
          <a:lstStyle/>
          <a:p>
            <a:pPr>
              <a:spcBef>
                <a:spcPct val="0"/>
              </a:spcBef>
            </a:pPr>
            <a:endParaRPr lang="en-US" altLang="en-US"/>
          </a:p>
        </p:txBody>
      </p:sp>
      <p:sp>
        <p:nvSpPr>
          <p:cNvPr id="107535" name="Oval 15"/>
          <p:cNvSpPr>
            <a:spLocks noChangeArrowheads="1"/>
          </p:cNvSpPr>
          <p:nvPr/>
        </p:nvSpPr>
        <p:spPr bwMode="auto">
          <a:xfrm>
            <a:off x="5529999" y="3429000"/>
            <a:ext cx="3200400" cy="3200400"/>
          </a:xfrm>
          <a:prstGeom prst="ellipse">
            <a:avLst/>
          </a:prstGeom>
          <a:solidFill>
            <a:srgbClr val="FF69FF">
              <a:alpha val="49804"/>
            </a:srgbClr>
          </a:solidFill>
          <a:ln>
            <a:noFill/>
          </a:ln>
          <a:effectLst/>
        </p:spPr>
        <p:txBody>
          <a:bodyPr wrap="none" anchor="ctr"/>
          <a:lstStyle/>
          <a:p>
            <a:pPr>
              <a:spcBef>
                <a:spcPct val="0"/>
              </a:spcBef>
            </a:pPr>
            <a:endParaRPr lang="en-US" altLang="en-US"/>
          </a:p>
        </p:txBody>
      </p:sp>
      <p:sp>
        <p:nvSpPr>
          <p:cNvPr id="107536" name="Text Box 16"/>
          <p:cNvSpPr txBox="1">
            <a:spLocks noChangeArrowheads="1"/>
          </p:cNvSpPr>
          <p:nvPr/>
        </p:nvSpPr>
        <p:spPr bwMode="auto">
          <a:xfrm>
            <a:off x="2807140" y="1920969"/>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0"/>
              </a:spcBef>
            </a:pPr>
            <a:r>
              <a:rPr lang="es-UY" altLang="en-US" sz="1800" b="1" dirty="0" err="1">
                <a:solidFill>
                  <a:srgbClr val="000000"/>
                </a:solidFill>
              </a:rPr>
              <a:t>Member</a:t>
            </a:r>
            <a:r>
              <a:rPr lang="es-UY" altLang="en-US" sz="1800" b="1" dirty="0">
                <a:solidFill>
                  <a:srgbClr val="000000"/>
                </a:solidFill>
              </a:rPr>
              <a:t> </a:t>
            </a:r>
            <a:r>
              <a:rPr lang="es-UY" altLang="en-US" sz="1800" b="1" dirty="0" err="1">
                <a:solidFill>
                  <a:srgbClr val="000000"/>
                </a:solidFill>
              </a:rPr>
              <a:t>States</a:t>
            </a:r>
            <a:endParaRPr lang="es-UY" altLang="en-US" sz="1800" b="1" dirty="0">
              <a:solidFill>
                <a:srgbClr val="000000"/>
              </a:solidFill>
            </a:endParaRPr>
          </a:p>
        </p:txBody>
      </p:sp>
      <p:sp>
        <p:nvSpPr>
          <p:cNvPr id="107537" name="Text Box 17"/>
          <p:cNvSpPr txBox="1">
            <a:spLocks noChangeArrowheads="1"/>
          </p:cNvSpPr>
          <p:nvPr/>
        </p:nvSpPr>
        <p:spPr bwMode="auto">
          <a:xfrm>
            <a:off x="5715000" y="5715000"/>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defPPr>
              <a:defRPr lang="en-US"/>
            </a:defPPr>
            <a:lvl1pPr>
              <a:spcBef>
                <a:spcPct val="0"/>
              </a:spcBef>
              <a:defRPr sz="1800" b="1">
                <a:solidFill>
                  <a:srgbClr val="000000"/>
                </a:solidFill>
              </a:defRPr>
            </a:lvl1pPr>
          </a:lstStyle>
          <a:p>
            <a:r>
              <a:rPr lang="es-UY" altLang="en-US" dirty="0" err="1"/>
              <a:t>Pensioners</a:t>
            </a:r>
            <a:endParaRPr lang="es-UY" altLang="en-US" dirty="0"/>
          </a:p>
        </p:txBody>
      </p:sp>
      <p:sp>
        <p:nvSpPr>
          <p:cNvPr id="107538" name="Text Box 18"/>
          <p:cNvSpPr txBox="1">
            <a:spLocks noChangeArrowheads="1"/>
          </p:cNvSpPr>
          <p:nvPr/>
        </p:nvSpPr>
        <p:spPr bwMode="auto">
          <a:xfrm>
            <a:off x="2770517" y="5715000"/>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defPPr>
              <a:defRPr lang="en-US"/>
            </a:defPPr>
            <a:lvl1pPr>
              <a:spcBef>
                <a:spcPct val="0"/>
              </a:spcBef>
              <a:defRPr sz="1800" b="1">
                <a:solidFill>
                  <a:srgbClr val="000000"/>
                </a:solidFill>
              </a:defRPr>
            </a:lvl1pPr>
          </a:lstStyle>
          <a:p>
            <a:r>
              <a:rPr lang="es-UY" altLang="en-US" dirty="0" err="1"/>
              <a:t>Participants</a:t>
            </a:r>
            <a:endParaRPr lang="es-UY" altLang="en-US" dirty="0"/>
          </a:p>
        </p:txBody>
      </p:sp>
      <p:pic>
        <p:nvPicPr>
          <p:cNvPr id="107585" name="Picture 65" descr="BD1992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0" y="14288"/>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17"/>
          <p:cNvSpPr txBox="1">
            <a:spLocks noChangeArrowheads="1"/>
          </p:cNvSpPr>
          <p:nvPr/>
        </p:nvSpPr>
        <p:spPr bwMode="auto">
          <a:xfrm>
            <a:off x="5638800" y="1920969"/>
            <a:ext cx="365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defPPr>
              <a:defRPr lang="en-US"/>
            </a:defPPr>
            <a:lvl1pPr>
              <a:spcBef>
                <a:spcPct val="0"/>
              </a:spcBef>
              <a:defRPr sz="1800" b="1">
                <a:solidFill>
                  <a:srgbClr val="000000"/>
                </a:solidFill>
              </a:defRPr>
            </a:lvl1pPr>
          </a:lstStyle>
          <a:p>
            <a:r>
              <a:rPr lang="es-UY" altLang="en-US" dirty="0" err="1"/>
              <a:t>Secretary</a:t>
            </a:r>
            <a:r>
              <a:rPr lang="es-UY" altLang="en-US" dirty="0"/>
              <a:t> General</a:t>
            </a:r>
          </a:p>
        </p:txBody>
      </p:sp>
      <p:sp>
        <p:nvSpPr>
          <p:cNvPr id="2" name="TextBox 1"/>
          <p:cNvSpPr txBox="1"/>
          <p:nvPr/>
        </p:nvSpPr>
        <p:spPr>
          <a:xfrm>
            <a:off x="3467100" y="2393058"/>
            <a:ext cx="2811132" cy="369332"/>
          </a:xfrm>
          <a:prstGeom prst="rect">
            <a:avLst/>
          </a:prstGeom>
          <a:noFill/>
        </p:spPr>
        <p:txBody>
          <a:bodyPr wrap="square" rtlCol="0">
            <a:spAutoFit/>
          </a:bodyPr>
          <a:lstStyle/>
          <a:p>
            <a:r>
              <a:rPr lang="en-US" sz="1800" b="1" dirty="0" err="1">
                <a:solidFill>
                  <a:schemeClr val="bg1"/>
                </a:solidFill>
                <a:effectLst>
                  <a:outerShdw blurRad="50800" dist="50800" dir="2700000" algn="ctr" rotWithShape="0">
                    <a:srgbClr val="000000"/>
                  </a:outerShdw>
                </a:effectLst>
                <a:latin typeface="Calibri" panose="020F0502020204030204" pitchFamily="34" charset="0"/>
              </a:rPr>
              <a:t>Amb</a:t>
            </a:r>
            <a:r>
              <a:rPr lang="en-US" sz="1800" b="1" dirty="0">
                <a:solidFill>
                  <a:schemeClr val="bg1"/>
                </a:solidFill>
                <a:effectLst>
                  <a:outerShdw blurRad="50800" dist="50800" dir="2700000" algn="ctr" rotWithShape="0">
                    <a:srgbClr val="000000"/>
                  </a:outerShdw>
                </a:effectLst>
                <a:latin typeface="Calibri" panose="020F0502020204030204" pitchFamily="34" charset="0"/>
              </a:rPr>
              <a:t>. Lou-Anne Gilchrist</a:t>
            </a:r>
            <a:endParaRPr lang="en-US" sz="1200" b="1" dirty="0">
              <a:solidFill>
                <a:schemeClr val="bg1"/>
              </a:solidFill>
              <a:effectLst>
                <a:outerShdw blurRad="50800" dist="50800" dir="2700000" algn="ctr" rotWithShape="0">
                  <a:srgbClr val="000000"/>
                </a:outerShdw>
              </a:effectLst>
              <a:latin typeface="Calibri" panose="020F0502020204030204" pitchFamily="34" charset="0"/>
            </a:endParaRPr>
          </a:p>
        </p:txBody>
      </p:sp>
      <p:sp>
        <p:nvSpPr>
          <p:cNvPr id="84" name="TextBox 83"/>
          <p:cNvSpPr txBox="1"/>
          <p:nvPr/>
        </p:nvSpPr>
        <p:spPr>
          <a:xfrm>
            <a:off x="3562350" y="2783408"/>
            <a:ext cx="2476500" cy="646331"/>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Ms. Margarita Riva- </a:t>
            </a:r>
            <a:r>
              <a:rPr lang="en-US" sz="1800" b="1" dirty="0" err="1">
                <a:solidFill>
                  <a:schemeClr val="bg1"/>
                </a:solidFill>
                <a:effectLst>
                  <a:outerShdw blurRad="50800" dist="50800" dir="2700000" algn="ctr" rotWithShape="0">
                    <a:srgbClr val="000000"/>
                  </a:outerShdw>
                </a:effectLst>
                <a:latin typeface="Calibri" panose="020F0502020204030204" pitchFamily="34" charset="0"/>
              </a:rPr>
              <a:t>Geoghegan</a:t>
            </a:r>
            <a:endParaRPr lang="en-US" sz="1800" b="1" dirty="0">
              <a:solidFill>
                <a:schemeClr val="bg1"/>
              </a:solidFill>
              <a:effectLst>
                <a:outerShdw blurRad="50800" dist="50800" dir="2700000" algn="ctr" rotWithShape="0">
                  <a:srgbClr val="000000"/>
                </a:outerShdw>
              </a:effectLst>
              <a:latin typeface="Calibri" panose="020F0502020204030204" pitchFamily="34" charset="0"/>
            </a:endParaRPr>
          </a:p>
        </p:txBody>
      </p:sp>
      <p:sp>
        <p:nvSpPr>
          <p:cNvPr id="85" name="TextBox 84"/>
          <p:cNvSpPr txBox="1"/>
          <p:nvPr/>
        </p:nvSpPr>
        <p:spPr>
          <a:xfrm>
            <a:off x="6305550" y="2390149"/>
            <a:ext cx="2476500" cy="369332"/>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Mr. Jay Anania</a:t>
            </a:r>
          </a:p>
        </p:txBody>
      </p:sp>
      <p:sp>
        <p:nvSpPr>
          <p:cNvPr id="96" name="TextBox 95"/>
          <p:cNvSpPr txBox="1"/>
          <p:nvPr/>
        </p:nvSpPr>
        <p:spPr>
          <a:xfrm>
            <a:off x="6305550" y="2788026"/>
            <a:ext cx="2476500" cy="369332"/>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Mr. H</a:t>
            </a:r>
            <a:r>
              <a:rPr lang="es-UY" sz="1800" b="1" dirty="0" err="1">
                <a:solidFill>
                  <a:schemeClr val="bg1"/>
                </a:solidFill>
                <a:effectLst>
                  <a:outerShdw blurRad="50800" dist="50800" dir="2700000" algn="ctr" rotWithShape="0">
                    <a:srgbClr val="000000"/>
                  </a:outerShdw>
                </a:effectLst>
                <a:latin typeface="Calibri" panose="020F0502020204030204" pitchFamily="34" charset="0"/>
              </a:rPr>
              <a:t>éctor</a:t>
            </a:r>
            <a:r>
              <a:rPr lang="es-UY" sz="1800" b="1" dirty="0">
                <a:solidFill>
                  <a:schemeClr val="bg1"/>
                </a:solidFill>
                <a:effectLst>
                  <a:outerShdw blurRad="50800" dist="50800" dir="2700000" algn="ctr" rotWithShape="0">
                    <a:srgbClr val="000000"/>
                  </a:outerShdw>
                </a:effectLst>
                <a:latin typeface="Calibri" panose="020F0502020204030204" pitchFamily="34" charset="0"/>
              </a:rPr>
              <a:t> Arduz</a:t>
            </a:r>
            <a:endParaRPr lang="en-US" sz="1800" b="1" dirty="0">
              <a:solidFill>
                <a:schemeClr val="bg1"/>
              </a:solidFill>
              <a:effectLst>
                <a:outerShdw blurRad="50800" dist="50800" dir="2700000" algn="ctr" rotWithShape="0">
                  <a:srgbClr val="000000"/>
                </a:outerShdw>
              </a:effectLst>
              <a:latin typeface="Calibri" panose="020F0502020204030204" pitchFamily="34" charset="0"/>
            </a:endParaRPr>
          </a:p>
        </p:txBody>
      </p:sp>
      <p:sp>
        <p:nvSpPr>
          <p:cNvPr id="97" name="TextBox 96"/>
          <p:cNvSpPr txBox="1"/>
          <p:nvPr/>
        </p:nvSpPr>
        <p:spPr>
          <a:xfrm>
            <a:off x="3361067" y="4648200"/>
            <a:ext cx="2476500" cy="646331"/>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Mr. Luiz Marcelo Azevedo</a:t>
            </a:r>
          </a:p>
        </p:txBody>
      </p:sp>
      <p:sp>
        <p:nvSpPr>
          <p:cNvPr id="98" name="TextBox 97"/>
          <p:cNvSpPr txBox="1"/>
          <p:nvPr/>
        </p:nvSpPr>
        <p:spPr>
          <a:xfrm>
            <a:off x="3361067" y="5198478"/>
            <a:ext cx="2476500" cy="646331"/>
          </a:xfrm>
          <a:prstGeom prst="rect">
            <a:avLst/>
          </a:prstGeom>
          <a:noFill/>
        </p:spPr>
        <p:txBody>
          <a:bodyPr wrap="square" rtlCol="0">
            <a:spAutoFit/>
          </a:bodyPr>
          <a:lstStyle/>
          <a:p>
            <a:pPr>
              <a:spcBef>
                <a:spcPts val="0"/>
              </a:spcBef>
            </a:pPr>
            <a:r>
              <a:rPr lang="en-US" sz="1800" b="1" dirty="0">
                <a:solidFill>
                  <a:schemeClr val="bg1"/>
                </a:solidFill>
                <a:effectLst>
                  <a:outerShdw blurRad="50800" dist="50800" dir="2700000" algn="ctr" rotWithShape="0">
                    <a:srgbClr val="000000"/>
                  </a:outerShdw>
                </a:effectLst>
                <a:latin typeface="Calibri" panose="020F0502020204030204" pitchFamily="34" charset="0"/>
              </a:rPr>
              <a:t>Mr. </a:t>
            </a:r>
            <a:r>
              <a:rPr lang="es-UY" sz="1800" b="1" dirty="0">
                <a:solidFill>
                  <a:schemeClr val="bg1"/>
                </a:solidFill>
                <a:effectLst>
                  <a:outerShdw blurRad="50800" dist="50800" dir="2700000" algn="ctr" rotWithShape="0">
                    <a:srgbClr val="000000"/>
                  </a:outerShdw>
                </a:effectLst>
                <a:latin typeface="Calibri" panose="020F0502020204030204" pitchFamily="34" charset="0"/>
              </a:rPr>
              <a:t>Juan Cruz</a:t>
            </a:r>
          </a:p>
          <a:p>
            <a:pPr>
              <a:spcBef>
                <a:spcPts val="0"/>
              </a:spcBef>
            </a:pPr>
            <a:r>
              <a:rPr lang="es-UY" sz="1800" b="1" dirty="0">
                <a:solidFill>
                  <a:schemeClr val="bg1"/>
                </a:solidFill>
                <a:effectLst>
                  <a:outerShdw blurRad="50800" dist="50800" dir="2700000" algn="ctr" rotWithShape="0">
                    <a:srgbClr val="000000"/>
                  </a:outerShdw>
                </a:effectLst>
                <a:latin typeface="Calibri" panose="020F0502020204030204" pitchFamily="34" charset="0"/>
              </a:rPr>
              <a:t>Monticelli</a:t>
            </a:r>
            <a:endParaRPr lang="en-US" sz="1800" b="1" dirty="0">
              <a:solidFill>
                <a:schemeClr val="bg1"/>
              </a:solidFill>
              <a:effectLst>
                <a:outerShdw blurRad="50800" dist="50800" dir="2700000" algn="ctr" rotWithShape="0">
                  <a:srgbClr val="000000"/>
                </a:outerShdw>
              </a:effectLst>
              <a:latin typeface="Calibri" panose="020F0502020204030204" pitchFamily="34" charset="0"/>
            </a:endParaRPr>
          </a:p>
        </p:txBody>
      </p:sp>
      <p:sp>
        <p:nvSpPr>
          <p:cNvPr id="99" name="TextBox 98"/>
          <p:cNvSpPr txBox="1"/>
          <p:nvPr/>
        </p:nvSpPr>
        <p:spPr>
          <a:xfrm>
            <a:off x="6305550" y="4648200"/>
            <a:ext cx="2476500" cy="646331"/>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Ms. Beverly Wharton-Lake</a:t>
            </a:r>
          </a:p>
        </p:txBody>
      </p:sp>
      <p:sp>
        <p:nvSpPr>
          <p:cNvPr id="100" name="TextBox 99"/>
          <p:cNvSpPr txBox="1"/>
          <p:nvPr/>
        </p:nvSpPr>
        <p:spPr>
          <a:xfrm>
            <a:off x="6305550" y="5336976"/>
            <a:ext cx="2476500" cy="369332"/>
          </a:xfrm>
          <a:prstGeom prst="rect">
            <a:avLst/>
          </a:prstGeom>
          <a:noFill/>
        </p:spPr>
        <p:txBody>
          <a:bodyPr wrap="square" rtlCol="0">
            <a:spAutoFit/>
          </a:bodyPr>
          <a:lstStyle/>
          <a:p>
            <a:r>
              <a:rPr lang="es-UY" sz="1800" b="1" dirty="0">
                <a:solidFill>
                  <a:schemeClr val="bg1"/>
                </a:solidFill>
                <a:effectLst>
                  <a:outerShdw blurRad="50800" dist="50800" dir="2700000" algn="ctr" rotWithShape="0">
                    <a:srgbClr val="000000"/>
                  </a:outerShdw>
                </a:effectLst>
                <a:latin typeface="Calibri" panose="020F0502020204030204" pitchFamily="34" charset="0"/>
              </a:rPr>
              <a:t>Ms. Nelly Robinson</a:t>
            </a:r>
            <a:endParaRPr lang="en-US" sz="1800" b="1" dirty="0">
              <a:solidFill>
                <a:schemeClr val="bg1"/>
              </a:solidFill>
              <a:effectLst>
                <a:outerShdw blurRad="50800" dist="50800" dir="2700000" algn="ctr" rotWithShape="0">
                  <a:srgbClr val="000000"/>
                </a:outerShdw>
              </a:effectLst>
              <a:latin typeface="Calibri" panose="020F0502020204030204" pitchFamily="34" charset="0"/>
            </a:endParaRPr>
          </a:p>
        </p:txBody>
      </p:sp>
      <p:sp>
        <p:nvSpPr>
          <p:cNvPr id="107" name="TextBox 106"/>
          <p:cNvSpPr txBox="1"/>
          <p:nvPr/>
        </p:nvSpPr>
        <p:spPr>
          <a:xfrm>
            <a:off x="4800600" y="3516868"/>
            <a:ext cx="2476500" cy="369332"/>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Mr. Daniel Vilariño</a:t>
            </a:r>
          </a:p>
        </p:txBody>
      </p:sp>
      <p:sp>
        <p:nvSpPr>
          <p:cNvPr id="108" name="TextBox 107"/>
          <p:cNvSpPr txBox="1"/>
          <p:nvPr/>
        </p:nvSpPr>
        <p:spPr>
          <a:xfrm>
            <a:off x="4800600" y="3974068"/>
            <a:ext cx="2476500" cy="369332"/>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Mr. </a:t>
            </a:r>
            <a:r>
              <a:rPr lang="es-UY" sz="1800" b="1" dirty="0">
                <a:solidFill>
                  <a:schemeClr val="bg1"/>
                </a:solidFill>
                <a:effectLst>
                  <a:outerShdw blurRad="50800" dist="50800" dir="2700000" algn="ctr" rotWithShape="0">
                    <a:srgbClr val="000000"/>
                  </a:outerShdw>
                </a:effectLst>
                <a:latin typeface="Calibri" panose="020F0502020204030204" pitchFamily="34" charset="0"/>
              </a:rPr>
              <a:t>William </a:t>
            </a:r>
            <a:r>
              <a:rPr lang="es-UY" sz="1800" b="1" dirty="0" err="1">
                <a:solidFill>
                  <a:schemeClr val="bg1"/>
                </a:solidFill>
                <a:effectLst>
                  <a:outerShdw blurRad="50800" dist="50800" dir="2700000" algn="ctr" rotWithShape="0">
                    <a:srgbClr val="000000"/>
                  </a:outerShdw>
                </a:effectLst>
                <a:latin typeface="Calibri" panose="020F0502020204030204" pitchFamily="34" charset="0"/>
              </a:rPr>
              <a:t>Berenson</a:t>
            </a:r>
            <a:endParaRPr lang="en-US" sz="1800" b="1" dirty="0">
              <a:solidFill>
                <a:schemeClr val="bg1"/>
              </a:solidFill>
              <a:effectLst>
                <a:outerShdw blurRad="50800" dist="50800" dir="2700000" algn="ctr" rotWithShape="0">
                  <a:srgbClr val="000000"/>
                </a:outerShdw>
              </a:effectLst>
              <a:latin typeface="Calibri" panose="020F0502020204030204" pitchFamily="34" charset="0"/>
            </a:endParaRPr>
          </a:p>
        </p:txBody>
      </p:sp>
      <p:sp>
        <p:nvSpPr>
          <p:cNvPr id="22" name="TextBox 21"/>
          <p:cNvSpPr txBox="1"/>
          <p:nvPr/>
        </p:nvSpPr>
        <p:spPr>
          <a:xfrm>
            <a:off x="4800600" y="3745468"/>
            <a:ext cx="2476500" cy="369332"/>
          </a:xfrm>
          <a:prstGeom prst="rect">
            <a:avLst/>
          </a:prstGeom>
          <a:noFill/>
        </p:spPr>
        <p:txBody>
          <a:bodyPr wrap="square" rtlCol="0">
            <a:spAutoFit/>
          </a:bodyPr>
          <a:lstStyle/>
          <a:p>
            <a:r>
              <a:rPr lang="en-US" sz="1800" b="1" dirty="0">
                <a:solidFill>
                  <a:schemeClr val="bg1"/>
                </a:solidFill>
                <a:effectLst>
                  <a:outerShdw blurRad="50800" dist="50800" dir="2700000" algn="ctr" rotWithShape="0">
                    <a:srgbClr val="000000"/>
                  </a:outerShdw>
                </a:effectLst>
                <a:latin typeface="Calibri" panose="020F0502020204030204" pitchFamily="34" charset="0"/>
              </a:rPr>
              <a:t>Ms. Jeanette Carmona</a:t>
            </a:r>
          </a:p>
        </p:txBody>
      </p:sp>
    </p:spTree>
    <p:extLst>
      <p:ext uri="{BB962C8B-B14F-4D97-AF65-F5344CB8AC3E}">
        <p14:creationId xmlns:p14="http://schemas.microsoft.com/office/powerpoint/2010/main" val="308592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
                                  </p:stCondLst>
                                  <p:childTnLst>
                                    <p:set>
                                      <p:cBhvr>
                                        <p:cTn id="6" dur="1" fill="hold">
                                          <p:stCondLst>
                                            <p:cond delay="0"/>
                                          </p:stCondLst>
                                        </p:cTn>
                                        <p:tgtEl>
                                          <p:spTgt spid="107585"/>
                                        </p:tgtEl>
                                        <p:attrNameLst>
                                          <p:attrName>style.visibility</p:attrName>
                                        </p:attrNameLst>
                                      </p:cBhvr>
                                      <p:to>
                                        <p:strVal val="visible"/>
                                      </p:to>
                                    </p:set>
                                    <p:anim calcmode="lin" valueType="num">
                                      <p:cBhvr>
                                        <p:cTn id="7" dur="1000" fill="hold"/>
                                        <p:tgtEl>
                                          <p:spTgt spid="107585"/>
                                        </p:tgtEl>
                                        <p:attrNameLst>
                                          <p:attrName>ppt_w</p:attrName>
                                        </p:attrNameLst>
                                      </p:cBhvr>
                                      <p:tavLst>
                                        <p:tav tm="0">
                                          <p:val>
                                            <p:fltVal val="0"/>
                                          </p:val>
                                        </p:tav>
                                        <p:tav tm="100000">
                                          <p:val>
                                            <p:strVal val="#ppt_w"/>
                                          </p:val>
                                        </p:tav>
                                      </p:tavLst>
                                    </p:anim>
                                    <p:anim calcmode="lin" valueType="num">
                                      <p:cBhvr>
                                        <p:cTn id="8" dur="1000" fill="hold"/>
                                        <p:tgtEl>
                                          <p:spTgt spid="107585"/>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anim calcmode="lin" valueType="num">
                                      <p:cBhvr>
                                        <p:cTn id="18" dur="1000" fill="hold"/>
                                        <p:tgtEl>
                                          <p:spTgt spid="84"/>
                                        </p:tgtEl>
                                        <p:attrNameLst>
                                          <p:attrName>ppt_x</p:attrName>
                                        </p:attrNameLst>
                                      </p:cBhvr>
                                      <p:tavLst>
                                        <p:tav tm="0">
                                          <p:val>
                                            <p:strVal val="#ppt_x"/>
                                          </p:val>
                                        </p:tav>
                                        <p:tav tm="100000">
                                          <p:val>
                                            <p:strVal val="#ppt_x"/>
                                          </p:val>
                                        </p:tav>
                                      </p:tavLst>
                                    </p:anim>
                                    <p:anim calcmode="lin" valueType="num">
                                      <p:cBhvr>
                                        <p:cTn id="19" dur="1000" fill="hold"/>
                                        <p:tgtEl>
                                          <p:spTgt spid="8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1000"/>
                                        <p:tgtEl>
                                          <p:spTgt spid="85"/>
                                        </p:tgtEl>
                                      </p:cBhvr>
                                    </p:animEffect>
                                    <p:anim calcmode="lin" valueType="num">
                                      <p:cBhvr>
                                        <p:cTn id="23" dur="1000" fill="hold"/>
                                        <p:tgtEl>
                                          <p:spTgt spid="85"/>
                                        </p:tgtEl>
                                        <p:attrNameLst>
                                          <p:attrName>ppt_x</p:attrName>
                                        </p:attrNameLst>
                                      </p:cBhvr>
                                      <p:tavLst>
                                        <p:tav tm="0">
                                          <p:val>
                                            <p:strVal val="#ppt_x"/>
                                          </p:val>
                                        </p:tav>
                                        <p:tav tm="100000">
                                          <p:val>
                                            <p:strVal val="#ppt_x"/>
                                          </p:val>
                                        </p:tav>
                                      </p:tavLst>
                                    </p:anim>
                                    <p:anim calcmode="lin" valueType="num">
                                      <p:cBhvr>
                                        <p:cTn id="24" dur="1000" fill="hold"/>
                                        <p:tgtEl>
                                          <p:spTgt spid="8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1000"/>
                                        <p:tgtEl>
                                          <p:spTgt spid="96"/>
                                        </p:tgtEl>
                                      </p:cBhvr>
                                    </p:animEffect>
                                    <p:anim calcmode="lin" valueType="num">
                                      <p:cBhvr>
                                        <p:cTn id="28" dur="1000" fill="hold"/>
                                        <p:tgtEl>
                                          <p:spTgt spid="96"/>
                                        </p:tgtEl>
                                        <p:attrNameLst>
                                          <p:attrName>ppt_x</p:attrName>
                                        </p:attrNameLst>
                                      </p:cBhvr>
                                      <p:tavLst>
                                        <p:tav tm="0">
                                          <p:val>
                                            <p:strVal val="#ppt_x"/>
                                          </p:val>
                                        </p:tav>
                                        <p:tav tm="100000">
                                          <p:val>
                                            <p:strVal val="#ppt_x"/>
                                          </p:val>
                                        </p:tav>
                                      </p:tavLst>
                                    </p:anim>
                                    <p:anim calcmode="lin" valueType="num">
                                      <p:cBhvr>
                                        <p:cTn id="29" dur="1000" fill="hold"/>
                                        <p:tgtEl>
                                          <p:spTgt spid="9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1000"/>
                                        <p:tgtEl>
                                          <p:spTgt spid="108"/>
                                        </p:tgtEl>
                                      </p:cBhvr>
                                    </p:animEffect>
                                    <p:anim calcmode="lin" valueType="num">
                                      <p:cBhvr>
                                        <p:cTn id="38" dur="1000" fill="hold"/>
                                        <p:tgtEl>
                                          <p:spTgt spid="108"/>
                                        </p:tgtEl>
                                        <p:attrNameLst>
                                          <p:attrName>ppt_x</p:attrName>
                                        </p:attrNameLst>
                                      </p:cBhvr>
                                      <p:tavLst>
                                        <p:tav tm="0">
                                          <p:val>
                                            <p:strVal val="#ppt_x"/>
                                          </p:val>
                                        </p:tav>
                                        <p:tav tm="100000">
                                          <p:val>
                                            <p:strVal val="#ppt_x"/>
                                          </p:val>
                                        </p:tav>
                                      </p:tavLst>
                                    </p:anim>
                                    <p:anim calcmode="lin" valueType="num">
                                      <p:cBhvr>
                                        <p:cTn id="39" dur="1000" fill="hold"/>
                                        <p:tgtEl>
                                          <p:spTgt spid="10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1000"/>
                                        <p:tgtEl>
                                          <p:spTgt spid="98"/>
                                        </p:tgtEl>
                                      </p:cBhvr>
                                    </p:animEffect>
                                    <p:anim calcmode="lin" valueType="num">
                                      <p:cBhvr>
                                        <p:cTn id="48" dur="1000" fill="hold"/>
                                        <p:tgtEl>
                                          <p:spTgt spid="98"/>
                                        </p:tgtEl>
                                        <p:attrNameLst>
                                          <p:attrName>ppt_x</p:attrName>
                                        </p:attrNameLst>
                                      </p:cBhvr>
                                      <p:tavLst>
                                        <p:tav tm="0">
                                          <p:val>
                                            <p:strVal val="#ppt_x"/>
                                          </p:val>
                                        </p:tav>
                                        <p:tav tm="100000">
                                          <p:val>
                                            <p:strVal val="#ppt_x"/>
                                          </p:val>
                                        </p:tav>
                                      </p:tavLst>
                                    </p:anim>
                                    <p:anim calcmode="lin" valueType="num">
                                      <p:cBhvr>
                                        <p:cTn id="49" dur="1000" fill="hold"/>
                                        <p:tgtEl>
                                          <p:spTgt spid="9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000"/>
                                        <p:tgtEl>
                                          <p:spTgt spid="99"/>
                                        </p:tgtEl>
                                      </p:cBhvr>
                                    </p:animEffect>
                                    <p:anim calcmode="lin" valueType="num">
                                      <p:cBhvr>
                                        <p:cTn id="53" dur="1000" fill="hold"/>
                                        <p:tgtEl>
                                          <p:spTgt spid="99"/>
                                        </p:tgtEl>
                                        <p:attrNameLst>
                                          <p:attrName>ppt_x</p:attrName>
                                        </p:attrNameLst>
                                      </p:cBhvr>
                                      <p:tavLst>
                                        <p:tav tm="0">
                                          <p:val>
                                            <p:strVal val="#ppt_x"/>
                                          </p:val>
                                        </p:tav>
                                        <p:tav tm="100000">
                                          <p:val>
                                            <p:strVal val="#ppt_x"/>
                                          </p:val>
                                        </p:tav>
                                      </p:tavLst>
                                    </p:anim>
                                    <p:anim calcmode="lin" valueType="num">
                                      <p:cBhvr>
                                        <p:cTn id="54" dur="1000" fill="hold"/>
                                        <p:tgtEl>
                                          <p:spTgt spid="9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1000"/>
                                        <p:tgtEl>
                                          <p:spTgt spid="100"/>
                                        </p:tgtEl>
                                      </p:cBhvr>
                                    </p:animEffect>
                                    <p:anim calcmode="lin" valueType="num">
                                      <p:cBhvr>
                                        <p:cTn id="58" dur="1000" fill="hold"/>
                                        <p:tgtEl>
                                          <p:spTgt spid="100"/>
                                        </p:tgtEl>
                                        <p:attrNameLst>
                                          <p:attrName>ppt_x</p:attrName>
                                        </p:attrNameLst>
                                      </p:cBhvr>
                                      <p:tavLst>
                                        <p:tav tm="0">
                                          <p:val>
                                            <p:strVal val="#ppt_x"/>
                                          </p:val>
                                        </p:tav>
                                        <p:tav tm="100000">
                                          <p:val>
                                            <p:strVal val="#ppt_x"/>
                                          </p:val>
                                        </p:tav>
                                      </p:tavLst>
                                    </p:anim>
                                    <p:anim calcmode="lin" valueType="num">
                                      <p:cBhvr>
                                        <p:cTn id="59" dur="1000" fill="hold"/>
                                        <p:tgtEl>
                                          <p:spTgt spid="10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4" grpId="0"/>
      <p:bldP spid="85" grpId="0"/>
      <p:bldP spid="96" grpId="0"/>
      <p:bldP spid="97" grpId="0"/>
      <p:bldP spid="98" grpId="0"/>
      <p:bldP spid="99" grpId="0"/>
      <p:bldP spid="100" grpId="0"/>
      <p:bldP spid="107" grpId="0"/>
      <p:bldP spid="10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p:txBody>
          <a:bodyPr/>
          <a:lstStyle/>
          <a:p>
            <a:r>
              <a:rPr lang="en-US" altLang="en-US" sz="3200"/>
              <a:t>Characteristics of the Committee</a:t>
            </a:r>
          </a:p>
        </p:txBody>
      </p:sp>
      <p:sp>
        <p:nvSpPr>
          <p:cNvPr id="102403" name="Rectangle 3"/>
          <p:cNvSpPr>
            <a:spLocks noGrp="1" noChangeArrowheads="1"/>
          </p:cNvSpPr>
          <p:nvPr>
            <p:ph type="body" idx="1"/>
          </p:nvPr>
        </p:nvSpPr>
        <p:spPr>
          <a:xfrm>
            <a:off x="914400" y="1371600"/>
            <a:ext cx="10769600" cy="5257800"/>
          </a:xfrm>
        </p:spPr>
        <p:txBody>
          <a:bodyPr/>
          <a:lstStyle/>
          <a:p>
            <a:pPr>
              <a:spcBef>
                <a:spcPct val="70000"/>
              </a:spcBef>
            </a:pPr>
            <a:r>
              <a:rPr lang="en-US" altLang="en-US" sz="2400" dirty="0"/>
              <a:t>Composed of 3 voting trustees plus a non-voting observer </a:t>
            </a:r>
          </a:p>
          <a:p>
            <a:pPr>
              <a:spcBef>
                <a:spcPct val="70000"/>
              </a:spcBef>
            </a:pPr>
            <a:r>
              <a:rPr lang="en-US" altLang="en-US" sz="2400" dirty="0"/>
              <a:t>The SG is one of them, normally appoints a representative</a:t>
            </a:r>
          </a:p>
          <a:p>
            <a:pPr>
              <a:spcBef>
                <a:spcPct val="70000"/>
              </a:spcBef>
            </a:pPr>
            <a:r>
              <a:rPr lang="en-US" altLang="en-US" sz="2400" dirty="0"/>
              <a:t>Chaired by the representative of the Member States</a:t>
            </a:r>
          </a:p>
          <a:p>
            <a:pPr>
              <a:spcBef>
                <a:spcPct val="70000"/>
              </a:spcBef>
            </a:pPr>
            <a:r>
              <a:rPr lang="en-US" altLang="en-US" sz="2400" dirty="0"/>
              <a:t>Meets at a minimum twice a year for accreditations</a:t>
            </a:r>
          </a:p>
          <a:p>
            <a:pPr>
              <a:spcBef>
                <a:spcPct val="70000"/>
              </a:spcBef>
            </a:pPr>
            <a:r>
              <a:rPr lang="en-US" altLang="en-US" sz="2400" dirty="0"/>
              <a:t>Quorum is 3 members (titular or alternate)</a:t>
            </a:r>
          </a:p>
          <a:p>
            <a:pPr>
              <a:spcBef>
                <a:spcPct val="70000"/>
              </a:spcBef>
            </a:pPr>
            <a:r>
              <a:rPr lang="en-US" altLang="en-US" sz="2400" dirty="0"/>
              <a:t>Vote is by majority</a:t>
            </a:r>
          </a:p>
          <a:p>
            <a:pPr>
              <a:spcBef>
                <a:spcPct val="70000"/>
              </a:spcBef>
            </a:pPr>
            <a:r>
              <a:rPr lang="en-US" altLang="en-US" sz="2400" dirty="0"/>
              <a:t>The Secretary-Treasurer is its Technical Secretary, the Legal Advisor and sometimes, other members of the Office of the Secretary-Treasurer also participate </a:t>
            </a:r>
          </a:p>
        </p:txBody>
      </p:sp>
      <p:pic>
        <p:nvPicPr>
          <p:cNvPr id="102404" name="Picture 4" descr="BD199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14288"/>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1000" fill="hold"/>
                                        <p:tgtEl>
                                          <p:spTgt spid="102404"/>
                                        </p:tgtEl>
                                        <p:attrNameLst>
                                          <p:attrName>ppt_w</p:attrName>
                                        </p:attrNameLst>
                                      </p:cBhvr>
                                      <p:tavLst>
                                        <p:tav tm="0">
                                          <p:val>
                                            <p:fltVal val="0"/>
                                          </p:val>
                                        </p:tav>
                                        <p:tav tm="100000">
                                          <p:val>
                                            <p:strVal val="#ppt_w"/>
                                          </p:val>
                                        </p:tav>
                                      </p:tavLst>
                                    </p:anim>
                                    <p:anim calcmode="lin" valueType="num">
                                      <p:cBhvr>
                                        <p:cTn id="8" dur="1000" fill="hold"/>
                                        <p:tgtEl>
                                          <p:spTgt spid="102404"/>
                                        </p:tgtEl>
                                        <p:attrNameLst>
                                          <p:attrName>ppt_h</p:attrName>
                                        </p:attrNameLst>
                                      </p:cBhvr>
                                      <p:tavLst>
                                        <p:tav tm="0">
                                          <p:val>
                                            <p:fltVal val="0"/>
                                          </p:val>
                                        </p:tav>
                                        <p:tav tm="100000">
                                          <p:val>
                                            <p:strVal val="#ppt_h"/>
                                          </p:val>
                                        </p:tav>
                                      </p:tavLst>
                                    </p:anim>
                                  </p:childTnLst>
                                </p:cTn>
                              </p:par>
                            </p:childTnLst>
                          </p:cTn>
                        </p:par>
                        <p:par>
                          <p:cTn id="9" fill="hold" nodeType="withGroup">
                            <p:stCondLst>
                              <p:cond delay="1200"/>
                            </p:stCondLst>
                            <p:childTnLst>
                              <p:par>
                                <p:cTn id="10" presetID="2" presetClass="entr" presetSubtype="4" fill="hold" grpId="0" nodeType="after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calcmode="lin" valueType="num">
                                      <p:cBhvr additive="base">
                                        <p:cTn id="12"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700"/>
                            </p:stCondLst>
                            <p:childTnLst>
                              <p:par>
                                <p:cTn id="15" presetID="2" presetClass="entr" presetSubtype="4" fill="hold" grpId="0" nodeType="after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 calcmode="lin" valueType="num">
                                      <p:cBhvr additive="base">
                                        <p:cTn id="17"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200"/>
                            </p:stCondLst>
                            <p:childTnLst>
                              <p:par>
                                <p:cTn id="20" presetID="2" presetClass="entr" presetSubtype="4" fill="hold" grpId="0" nodeType="after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 calcmode="lin" valueType="num">
                                      <p:cBhvr additive="base">
                                        <p:cTn id="22"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700"/>
                            </p:stCondLst>
                            <p:childTnLst>
                              <p:par>
                                <p:cTn id="25" presetID="2" presetClass="entr" presetSubtype="4" fill="hold" grpId="0" nodeType="after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 calcmode="lin" valueType="num">
                                      <p:cBhvr additive="base">
                                        <p:cTn id="27" dur="5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0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200"/>
                            </p:stCondLst>
                            <p:childTnLst>
                              <p:par>
                                <p:cTn id="30" presetID="2" presetClass="entr" presetSubtype="4" fill="hold" grpId="0" nodeType="afterEffect">
                                  <p:stCondLst>
                                    <p:cond delay="0"/>
                                  </p:stCondLst>
                                  <p:childTnLst>
                                    <p:set>
                                      <p:cBhvr>
                                        <p:cTn id="31" dur="1" fill="hold">
                                          <p:stCondLst>
                                            <p:cond delay="0"/>
                                          </p:stCondLst>
                                        </p:cTn>
                                        <p:tgtEl>
                                          <p:spTgt spid="102403">
                                            <p:txEl>
                                              <p:pRg st="4" end="4"/>
                                            </p:txEl>
                                          </p:spTgt>
                                        </p:tgtEl>
                                        <p:attrNameLst>
                                          <p:attrName>style.visibility</p:attrName>
                                        </p:attrNameLst>
                                      </p:cBhvr>
                                      <p:to>
                                        <p:strVal val="visible"/>
                                      </p:to>
                                    </p:set>
                                    <p:anim calcmode="lin" valueType="num">
                                      <p:cBhvr additive="base">
                                        <p:cTn id="32"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700"/>
                            </p:stCondLst>
                            <p:childTnLst>
                              <p:par>
                                <p:cTn id="35" presetID="2" presetClass="entr" presetSubtype="4" fill="hold" grpId="0" nodeType="after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 calcmode="lin" valueType="num">
                                      <p:cBhvr additive="base">
                                        <p:cTn id="37" dur="500" fill="hold"/>
                                        <p:tgtEl>
                                          <p:spTgt spid="1024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3">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4200"/>
                            </p:stCondLst>
                            <p:childTnLst>
                              <p:par>
                                <p:cTn id="40" presetID="2" presetClass="entr" presetSubtype="4" fill="hold" grpId="0" nodeType="afterEffect">
                                  <p:stCondLst>
                                    <p:cond delay="0"/>
                                  </p:stCondLst>
                                  <p:childTnLst>
                                    <p:set>
                                      <p:cBhvr>
                                        <p:cTn id="41" dur="1" fill="hold">
                                          <p:stCondLst>
                                            <p:cond delay="0"/>
                                          </p:stCondLst>
                                        </p:cTn>
                                        <p:tgtEl>
                                          <p:spTgt spid="102403">
                                            <p:txEl>
                                              <p:pRg st="6" end="6"/>
                                            </p:txEl>
                                          </p:spTgt>
                                        </p:tgtEl>
                                        <p:attrNameLst>
                                          <p:attrName>style.visibility</p:attrName>
                                        </p:attrNameLst>
                                      </p:cBhvr>
                                      <p:to>
                                        <p:strVal val="visible"/>
                                      </p:to>
                                    </p:set>
                                    <p:anim calcmode="lin" valueType="num">
                                      <p:cBhvr additive="base">
                                        <p:cTn id="42" dur="500" fill="hold"/>
                                        <p:tgtEl>
                                          <p:spTgt spid="10240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24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r>
              <a:rPr lang="en-US" altLang="en-US" sz="3200"/>
              <a:t>Functions of the Committee</a:t>
            </a:r>
          </a:p>
        </p:txBody>
      </p:sp>
      <p:sp>
        <p:nvSpPr>
          <p:cNvPr id="103427" name="Rectangle 3"/>
          <p:cNvSpPr>
            <a:spLocks noGrp="1" noChangeArrowheads="1"/>
          </p:cNvSpPr>
          <p:nvPr>
            <p:ph type="body" idx="1"/>
          </p:nvPr>
        </p:nvSpPr>
        <p:spPr>
          <a:xfrm>
            <a:off x="609600" y="1371600"/>
            <a:ext cx="11277600" cy="5257800"/>
          </a:xfrm>
        </p:spPr>
        <p:txBody>
          <a:bodyPr/>
          <a:lstStyle/>
          <a:p>
            <a:pPr>
              <a:spcBef>
                <a:spcPct val="50000"/>
              </a:spcBef>
            </a:pPr>
            <a:r>
              <a:rPr lang="en-US" altLang="en-US" dirty="0"/>
              <a:t>Manages the Plan and acts as the Fund’s trustee</a:t>
            </a:r>
          </a:p>
          <a:p>
            <a:pPr>
              <a:spcBef>
                <a:spcPct val="50000"/>
              </a:spcBef>
            </a:pPr>
            <a:r>
              <a:rPr lang="en-US" altLang="en-US" dirty="0"/>
              <a:t>Approves the operational budget</a:t>
            </a:r>
          </a:p>
          <a:p>
            <a:pPr>
              <a:spcBef>
                <a:spcPct val="50000"/>
              </a:spcBef>
            </a:pPr>
            <a:r>
              <a:rPr lang="en-US" altLang="en-US" dirty="0"/>
              <a:t>Gives guidelines to the Secretary-Treasurer, recommends his/her appointment</a:t>
            </a:r>
          </a:p>
          <a:p>
            <a:pPr>
              <a:spcBef>
                <a:spcPct val="50000"/>
              </a:spcBef>
            </a:pPr>
            <a:r>
              <a:rPr lang="en-US" altLang="en-US" dirty="0"/>
              <a:t>Adopts Plan’s policies and procedures</a:t>
            </a:r>
          </a:p>
          <a:p>
            <a:pPr>
              <a:spcBef>
                <a:spcPct val="50000"/>
              </a:spcBef>
            </a:pPr>
            <a:r>
              <a:rPr lang="en-US" altLang="en-US" dirty="0"/>
              <a:t>Decides semi-annual accreditations</a:t>
            </a:r>
          </a:p>
          <a:p>
            <a:pPr>
              <a:spcBef>
                <a:spcPct val="50000"/>
              </a:spcBef>
            </a:pPr>
            <a:r>
              <a:rPr lang="en-US" altLang="en-US" dirty="0"/>
              <a:t>Decides on Cost-of-Living Adjustments </a:t>
            </a:r>
            <a:r>
              <a:rPr lang="en-US" altLang="en-US" sz="2000" dirty="0"/>
              <a:t>(when required)</a:t>
            </a:r>
          </a:p>
          <a:p>
            <a:pPr>
              <a:spcBef>
                <a:spcPct val="50000"/>
              </a:spcBef>
            </a:pPr>
            <a:r>
              <a:rPr lang="en-US" altLang="en-US" dirty="0"/>
              <a:t>Establishes investment policies satisfying the actuarial requirements</a:t>
            </a:r>
          </a:p>
        </p:txBody>
      </p:sp>
      <p:pic>
        <p:nvPicPr>
          <p:cNvPr id="103428" name="Picture 4" descr="BD199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14288"/>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
                                  </p:stCondLst>
                                  <p:childTnLst>
                                    <p:set>
                                      <p:cBhvr>
                                        <p:cTn id="6" dur="1" fill="hold">
                                          <p:stCondLst>
                                            <p:cond delay="0"/>
                                          </p:stCondLst>
                                        </p:cTn>
                                        <p:tgtEl>
                                          <p:spTgt spid="103428"/>
                                        </p:tgtEl>
                                        <p:attrNameLst>
                                          <p:attrName>style.visibility</p:attrName>
                                        </p:attrNameLst>
                                      </p:cBhvr>
                                      <p:to>
                                        <p:strVal val="visible"/>
                                      </p:to>
                                    </p:set>
                                    <p:anim calcmode="lin" valueType="num">
                                      <p:cBhvr>
                                        <p:cTn id="7" dur="1000" fill="hold"/>
                                        <p:tgtEl>
                                          <p:spTgt spid="103428"/>
                                        </p:tgtEl>
                                        <p:attrNameLst>
                                          <p:attrName>ppt_w</p:attrName>
                                        </p:attrNameLst>
                                      </p:cBhvr>
                                      <p:tavLst>
                                        <p:tav tm="0">
                                          <p:val>
                                            <p:fltVal val="0"/>
                                          </p:val>
                                        </p:tav>
                                        <p:tav tm="100000">
                                          <p:val>
                                            <p:strVal val="#ppt_w"/>
                                          </p:val>
                                        </p:tav>
                                      </p:tavLst>
                                    </p:anim>
                                    <p:anim calcmode="lin" valueType="num">
                                      <p:cBhvr>
                                        <p:cTn id="8" dur="1000" fill="hold"/>
                                        <p:tgtEl>
                                          <p:spTgt spid="103428"/>
                                        </p:tgtEl>
                                        <p:attrNameLst>
                                          <p:attrName>ppt_h</p:attrName>
                                        </p:attrNameLst>
                                      </p:cBhvr>
                                      <p:tavLst>
                                        <p:tav tm="0">
                                          <p:val>
                                            <p:fltVal val="0"/>
                                          </p:val>
                                        </p:tav>
                                        <p:tav tm="100000">
                                          <p:val>
                                            <p:strVal val="#ppt_h"/>
                                          </p:val>
                                        </p:tav>
                                      </p:tavLst>
                                    </p:anim>
                                  </p:childTnLst>
                                </p:cTn>
                              </p:par>
                            </p:childTnLst>
                          </p:cTn>
                        </p:par>
                        <p:par>
                          <p:cTn id="9" fill="hold" nodeType="withGroup">
                            <p:stCondLst>
                              <p:cond delay="1200"/>
                            </p:stCondLst>
                            <p:childTnLst>
                              <p:par>
                                <p:cTn id="10" presetID="2" presetClass="entr" presetSubtype="4" fill="hold" grpId="0" nodeType="after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 calcmode="lin" valueType="num">
                                      <p:cBhvr additive="base">
                                        <p:cTn id="12"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700"/>
                            </p:stCondLst>
                            <p:childTnLst>
                              <p:par>
                                <p:cTn id="15" presetID="2" presetClass="entr" presetSubtype="4" fill="hold" grpId="0" nodeType="afterEffect">
                                  <p:stCondLst>
                                    <p:cond delay="0"/>
                                  </p:stCondLst>
                                  <p:childTnLst>
                                    <p:set>
                                      <p:cBhvr>
                                        <p:cTn id="16" dur="1" fill="hold">
                                          <p:stCondLst>
                                            <p:cond delay="0"/>
                                          </p:stCondLst>
                                        </p:cTn>
                                        <p:tgtEl>
                                          <p:spTgt spid="103427">
                                            <p:txEl>
                                              <p:pRg st="1" end="1"/>
                                            </p:txEl>
                                          </p:spTgt>
                                        </p:tgtEl>
                                        <p:attrNameLst>
                                          <p:attrName>style.visibility</p:attrName>
                                        </p:attrNameLst>
                                      </p:cBhvr>
                                      <p:to>
                                        <p:strVal val="visible"/>
                                      </p:to>
                                    </p:set>
                                    <p:anim calcmode="lin" valueType="num">
                                      <p:cBhvr additive="base">
                                        <p:cTn id="17"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200"/>
                            </p:stCondLst>
                            <p:childTnLst>
                              <p:par>
                                <p:cTn id="20" presetID="2" presetClass="entr" presetSubtype="4" fill="hold" grpId="0" nodeType="afterEffect">
                                  <p:stCondLst>
                                    <p:cond delay="0"/>
                                  </p:stCondLst>
                                  <p:childTnLst>
                                    <p:set>
                                      <p:cBhvr>
                                        <p:cTn id="21" dur="1" fill="hold">
                                          <p:stCondLst>
                                            <p:cond delay="0"/>
                                          </p:stCondLst>
                                        </p:cTn>
                                        <p:tgtEl>
                                          <p:spTgt spid="103427">
                                            <p:txEl>
                                              <p:pRg st="2" end="2"/>
                                            </p:txEl>
                                          </p:spTgt>
                                        </p:tgtEl>
                                        <p:attrNameLst>
                                          <p:attrName>style.visibility</p:attrName>
                                        </p:attrNameLst>
                                      </p:cBhvr>
                                      <p:to>
                                        <p:strVal val="visible"/>
                                      </p:to>
                                    </p:set>
                                    <p:anim calcmode="lin" valueType="num">
                                      <p:cBhvr additive="base">
                                        <p:cTn id="22"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700"/>
                            </p:stCondLst>
                            <p:childTnLst>
                              <p:par>
                                <p:cTn id="25" presetID="2" presetClass="entr" presetSubtype="4" fill="hold" grpId="0" nodeType="afterEffect">
                                  <p:stCondLst>
                                    <p:cond delay="0"/>
                                  </p:stCondLst>
                                  <p:childTnLst>
                                    <p:set>
                                      <p:cBhvr>
                                        <p:cTn id="26" dur="1" fill="hold">
                                          <p:stCondLst>
                                            <p:cond delay="0"/>
                                          </p:stCondLst>
                                        </p:cTn>
                                        <p:tgtEl>
                                          <p:spTgt spid="103427">
                                            <p:txEl>
                                              <p:pRg st="3" end="3"/>
                                            </p:txEl>
                                          </p:spTgt>
                                        </p:tgtEl>
                                        <p:attrNameLst>
                                          <p:attrName>style.visibility</p:attrName>
                                        </p:attrNameLst>
                                      </p:cBhvr>
                                      <p:to>
                                        <p:strVal val="visible"/>
                                      </p:to>
                                    </p:set>
                                    <p:anim calcmode="lin" valueType="num">
                                      <p:cBhvr additive="base">
                                        <p:cTn id="27"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7">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3200"/>
                            </p:stCondLst>
                            <p:childTnLst>
                              <p:par>
                                <p:cTn id="30" presetID="2" presetClass="entr" presetSubtype="4" fill="hold" grpId="0" nodeType="afterEffect">
                                  <p:stCondLst>
                                    <p:cond delay="0"/>
                                  </p:stCondLst>
                                  <p:childTnLst>
                                    <p:set>
                                      <p:cBhvr>
                                        <p:cTn id="31" dur="1" fill="hold">
                                          <p:stCondLst>
                                            <p:cond delay="0"/>
                                          </p:stCondLst>
                                        </p:cTn>
                                        <p:tgtEl>
                                          <p:spTgt spid="103427">
                                            <p:txEl>
                                              <p:pRg st="4" end="4"/>
                                            </p:txEl>
                                          </p:spTgt>
                                        </p:tgtEl>
                                        <p:attrNameLst>
                                          <p:attrName>style.visibility</p:attrName>
                                        </p:attrNameLst>
                                      </p:cBhvr>
                                      <p:to>
                                        <p:strVal val="visible"/>
                                      </p:to>
                                    </p:set>
                                    <p:anim calcmode="lin" valueType="num">
                                      <p:cBhvr additive="base">
                                        <p:cTn id="32"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3427">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700"/>
                            </p:stCondLst>
                            <p:childTnLst>
                              <p:par>
                                <p:cTn id="35" presetID="2" presetClass="entr" presetSubtype="4" fill="hold" grpId="0" nodeType="afterEffect">
                                  <p:stCondLst>
                                    <p:cond delay="0"/>
                                  </p:stCondLst>
                                  <p:childTnLst>
                                    <p:set>
                                      <p:cBhvr>
                                        <p:cTn id="36" dur="1" fill="hold">
                                          <p:stCondLst>
                                            <p:cond delay="0"/>
                                          </p:stCondLst>
                                        </p:cTn>
                                        <p:tgtEl>
                                          <p:spTgt spid="103427">
                                            <p:txEl>
                                              <p:pRg st="5" end="5"/>
                                            </p:txEl>
                                          </p:spTgt>
                                        </p:tgtEl>
                                        <p:attrNameLst>
                                          <p:attrName>style.visibility</p:attrName>
                                        </p:attrNameLst>
                                      </p:cBhvr>
                                      <p:to>
                                        <p:strVal val="visible"/>
                                      </p:to>
                                    </p:set>
                                    <p:anim calcmode="lin" valueType="num">
                                      <p:cBhvr additive="base">
                                        <p:cTn id="37" dur="5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427">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4200"/>
                            </p:stCondLst>
                            <p:childTnLst>
                              <p:par>
                                <p:cTn id="40" presetID="2" presetClass="entr" presetSubtype="4" fill="hold" grpId="0" nodeType="afterEffect">
                                  <p:stCondLst>
                                    <p:cond delay="0"/>
                                  </p:stCondLst>
                                  <p:childTnLst>
                                    <p:set>
                                      <p:cBhvr>
                                        <p:cTn id="41" dur="1" fill="hold">
                                          <p:stCondLst>
                                            <p:cond delay="0"/>
                                          </p:stCondLst>
                                        </p:cTn>
                                        <p:tgtEl>
                                          <p:spTgt spid="103427">
                                            <p:txEl>
                                              <p:pRg st="6" end="6"/>
                                            </p:txEl>
                                          </p:spTgt>
                                        </p:tgtEl>
                                        <p:attrNameLst>
                                          <p:attrName>style.visibility</p:attrName>
                                        </p:attrNameLst>
                                      </p:cBhvr>
                                      <p:to>
                                        <p:strVal val="visible"/>
                                      </p:to>
                                    </p:set>
                                    <p:anim calcmode="lin" valueType="num">
                                      <p:cBhvr additive="base">
                                        <p:cTn id="42"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Grp="1" noChangeArrowheads="1"/>
          </p:cNvSpPr>
          <p:nvPr>
            <p:ph type="title"/>
          </p:nvPr>
        </p:nvSpPr>
        <p:spPr/>
        <p:txBody>
          <a:bodyPr/>
          <a:lstStyle/>
          <a:p>
            <a:r>
              <a:rPr lang="en-US" altLang="en-US" sz="3200"/>
              <a:t>Functions of the Committee</a:t>
            </a:r>
            <a:r>
              <a:rPr lang="en-US" altLang="en-US"/>
              <a:t> </a:t>
            </a:r>
            <a:r>
              <a:rPr lang="en-US" altLang="en-US" sz="1600"/>
              <a:t>(continued)</a:t>
            </a:r>
          </a:p>
        </p:txBody>
      </p:sp>
      <p:sp>
        <p:nvSpPr>
          <p:cNvPr id="104451" name="Rectangle 3"/>
          <p:cNvSpPr>
            <a:spLocks noGrp="1" noChangeArrowheads="1"/>
          </p:cNvSpPr>
          <p:nvPr>
            <p:ph type="body" idx="1"/>
          </p:nvPr>
        </p:nvSpPr>
        <p:spPr>
          <a:xfrm>
            <a:off x="609600" y="1371600"/>
            <a:ext cx="11201400" cy="5257800"/>
          </a:xfrm>
        </p:spPr>
        <p:txBody>
          <a:bodyPr/>
          <a:lstStyle/>
          <a:p>
            <a:pPr>
              <a:spcBef>
                <a:spcPct val="70000"/>
              </a:spcBef>
            </a:pPr>
            <a:r>
              <a:rPr lang="en-US" altLang="en-US" dirty="0"/>
              <a:t>Hires, evaluates and fires consultants, financial advisors, auditors, actuaries, and the Fund’s portfolio managers</a:t>
            </a:r>
          </a:p>
          <a:p>
            <a:pPr>
              <a:spcBef>
                <a:spcPct val="70000"/>
              </a:spcBef>
            </a:pPr>
            <a:r>
              <a:rPr lang="en-US" altLang="en-US" dirty="0"/>
              <a:t>Answers participants’ requests</a:t>
            </a:r>
          </a:p>
          <a:p>
            <a:pPr>
              <a:spcBef>
                <a:spcPct val="70000"/>
              </a:spcBef>
            </a:pPr>
            <a:r>
              <a:rPr lang="en-US" altLang="en-US" dirty="0"/>
              <a:t>Decides on legal claims</a:t>
            </a:r>
          </a:p>
          <a:p>
            <a:pPr>
              <a:spcBef>
                <a:spcPct val="70000"/>
              </a:spcBef>
            </a:pPr>
            <a:r>
              <a:rPr lang="en-US" altLang="en-US" dirty="0"/>
              <a:t>Recommends Plan Amendments</a:t>
            </a:r>
          </a:p>
          <a:p>
            <a:pPr>
              <a:spcBef>
                <a:spcPct val="70000"/>
              </a:spcBef>
            </a:pPr>
            <a:r>
              <a:rPr lang="en-US" altLang="en-US" dirty="0"/>
              <a:t>Produces annual reports to constituents</a:t>
            </a:r>
          </a:p>
          <a:p>
            <a:pPr>
              <a:spcBef>
                <a:spcPct val="70000"/>
              </a:spcBef>
            </a:pPr>
            <a:r>
              <a:rPr lang="en-US" altLang="en-US" dirty="0"/>
              <a:t>Designates sub-committees and working groups to study and report on pension related issues</a:t>
            </a:r>
          </a:p>
        </p:txBody>
      </p:sp>
      <p:pic>
        <p:nvPicPr>
          <p:cNvPr id="104452" name="Picture 4" descr="BD199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14288"/>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200"/>
                                  </p:stCondLst>
                                  <p:childTnLst>
                                    <p:set>
                                      <p:cBhvr>
                                        <p:cTn id="6" dur="1" fill="hold">
                                          <p:stCondLst>
                                            <p:cond delay="0"/>
                                          </p:stCondLst>
                                        </p:cTn>
                                        <p:tgtEl>
                                          <p:spTgt spid="104452"/>
                                        </p:tgtEl>
                                        <p:attrNameLst>
                                          <p:attrName>style.visibility</p:attrName>
                                        </p:attrNameLst>
                                      </p:cBhvr>
                                      <p:to>
                                        <p:strVal val="visible"/>
                                      </p:to>
                                    </p:set>
                                    <p:anim calcmode="lin" valueType="num">
                                      <p:cBhvr>
                                        <p:cTn id="7" dur="1000" fill="hold"/>
                                        <p:tgtEl>
                                          <p:spTgt spid="104452"/>
                                        </p:tgtEl>
                                        <p:attrNameLst>
                                          <p:attrName>ppt_w</p:attrName>
                                        </p:attrNameLst>
                                      </p:cBhvr>
                                      <p:tavLst>
                                        <p:tav tm="0">
                                          <p:val>
                                            <p:fltVal val="0"/>
                                          </p:val>
                                        </p:tav>
                                        <p:tav tm="100000">
                                          <p:val>
                                            <p:strVal val="#ppt_w"/>
                                          </p:val>
                                        </p:tav>
                                      </p:tavLst>
                                    </p:anim>
                                    <p:anim calcmode="lin" valueType="num">
                                      <p:cBhvr>
                                        <p:cTn id="8" dur="1000" fill="hold"/>
                                        <p:tgtEl>
                                          <p:spTgt spid="104452"/>
                                        </p:tgtEl>
                                        <p:attrNameLst>
                                          <p:attrName>ppt_h</p:attrName>
                                        </p:attrNameLst>
                                      </p:cBhvr>
                                      <p:tavLst>
                                        <p:tav tm="0">
                                          <p:val>
                                            <p:fltVal val="0"/>
                                          </p:val>
                                        </p:tav>
                                        <p:tav tm="100000">
                                          <p:val>
                                            <p:strVal val="#ppt_h"/>
                                          </p:val>
                                        </p:tav>
                                      </p:tavLst>
                                    </p:anim>
                                  </p:childTnLst>
                                </p:cTn>
                              </p:par>
                            </p:childTnLst>
                          </p:cTn>
                        </p:par>
                        <p:par>
                          <p:cTn id="9" fill="hold" nodeType="withGroup">
                            <p:stCondLst>
                              <p:cond delay="1200"/>
                            </p:stCondLst>
                            <p:childTnLst>
                              <p:par>
                                <p:cTn id="10" presetID="2" presetClass="entr" presetSubtype="4" fill="hold" grpId="0" nodeType="after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 calcmode="lin" valueType="num">
                                      <p:cBhvr additive="base">
                                        <p:cTn id="12"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700"/>
                            </p:stCondLst>
                            <p:childTnLst>
                              <p:par>
                                <p:cTn id="15" presetID="2" presetClass="entr" presetSubtype="4" fill="hold" grpId="0" nodeType="afterEffect">
                                  <p:stCondLst>
                                    <p:cond delay="0"/>
                                  </p:stCondLst>
                                  <p:childTnLst>
                                    <p:set>
                                      <p:cBhvr>
                                        <p:cTn id="16" dur="1" fill="hold">
                                          <p:stCondLst>
                                            <p:cond delay="0"/>
                                          </p:stCondLst>
                                        </p:cTn>
                                        <p:tgtEl>
                                          <p:spTgt spid="104451">
                                            <p:txEl>
                                              <p:pRg st="1" end="1"/>
                                            </p:txEl>
                                          </p:spTgt>
                                        </p:tgtEl>
                                        <p:attrNameLst>
                                          <p:attrName>style.visibility</p:attrName>
                                        </p:attrNameLst>
                                      </p:cBhvr>
                                      <p:to>
                                        <p:strVal val="visible"/>
                                      </p:to>
                                    </p:set>
                                    <p:anim calcmode="lin" valueType="num">
                                      <p:cBhvr additive="base">
                                        <p:cTn id="17"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200"/>
                            </p:stCondLst>
                            <p:childTnLst>
                              <p:par>
                                <p:cTn id="20" presetID="2" presetClass="entr" presetSubtype="4" fill="hold" grpId="0" nodeType="afterEffect">
                                  <p:stCondLst>
                                    <p:cond delay="0"/>
                                  </p:stCondLst>
                                  <p:childTnLst>
                                    <p:set>
                                      <p:cBhvr>
                                        <p:cTn id="21" dur="1" fill="hold">
                                          <p:stCondLst>
                                            <p:cond delay="0"/>
                                          </p:stCondLst>
                                        </p:cTn>
                                        <p:tgtEl>
                                          <p:spTgt spid="104451">
                                            <p:txEl>
                                              <p:pRg st="2" end="2"/>
                                            </p:txEl>
                                          </p:spTgt>
                                        </p:tgtEl>
                                        <p:attrNameLst>
                                          <p:attrName>style.visibility</p:attrName>
                                        </p:attrNameLst>
                                      </p:cBhvr>
                                      <p:to>
                                        <p:strVal val="visible"/>
                                      </p:to>
                                    </p:set>
                                    <p:anim calcmode="lin" valueType="num">
                                      <p:cBhvr additive="base">
                                        <p:cTn id="22"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700"/>
                            </p:stCondLst>
                            <p:childTnLst>
                              <p:par>
                                <p:cTn id="25" presetID="2" presetClass="entr" presetSubtype="4" fill="hold" grpId="0" nodeType="afterEffect">
                                  <p:stCondLst>
                                    <p:cond delay="0"/>
                                  </p:stCondLst>
                                  <p:childTnLst>
                                    <p:set>
                                      <p:cBhvr>
                                        <p:cTn id="26" dur="1" fill="hold">
                                          <p:stCondLst>
                                            <p:cond delay="0"/>
                                          </p:stCondLst>
                                        </p:cTn>
                                        <p:tgtEl>
                                          <p:spTgt spid="104451">
                                            <p:txEl>
                                              <p:pRg st="3" end="3"/>
                                            </p:txEl>
                                          </p:spTgt>
                                        </p:tgtEl>
                                        <p:attrNameLst>
                                          <p:attrName>style.visibility</p:attrName>
                                        </p:attrNameLst>
                                      </p:cBhvr>
                                      <p:to>
                                        <p:strVal val="visible"/>
                                      </p:to>
                                    </p:set>
                                    <p:anim calcmode="lin" valueType="num">
                                      <p:cBhvr additive="base">
                                        <p:cTn id="27"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3200"/>
                            </p:stCondLst>
                            <p:childTnLst>
                              <p:par>
                                <p:cTn id="30" presetID="2" presetClass="entr" presetSubtype="4" fill="hold" grpId="0" nodeType="afterEffect">
                                  <p:stCondLst>
                                    <p:cond delay="0"/>
                                  </p:stCondLst>
                                  <p:childTnLst>
                                    <p:set>
                                      <p:cBhvr>
                                        <p:cTn id="31" dur="1" fill="hold">
                                          <p:stCondLst>
                                            <p:cond delay="0"/>
                                          </p:stCondLst>
                                        </p:cTn>
                                        <p:tgtEl>
                                          <p:spTgt spid="104451">
                                            <p:txEl>
                                              <p:pRg st="4" end="4"/>
                                            </p:txEl>
                                          </p:spTgt>
                                        </p:tgtEl>
                                        <p:attrNameLst>
                                          <p:attrName>style.visibility</p:attrName>
                                        </p:attrNameLst>
                                      </p:cBhvr>
                                      <p:to>
                                        <p:strVal val="visible"/>
                                      </p:to>
                                    </p:set>
                                    <p:anim calcmode="lin" valueType="num">
                                      <p:cBhvr additive="base">
                                        <p:cTn id="32"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700"/>
                            </p:stCondLst>
                            <p:childTnLst>
                              <p:par>
                                <p:cTn id="35" presetID="2" presetClass="entr" presetSubtype="4" fill="hold" grpId="0" nodeType="afterEffect">
                                  <p:stCondLst>
                                    <p:cond delay="0"/>
                                  </p:stCondLst>
                                  <p:childTnLst>
                                    <p:set>
                                      <p:cBhvr>
                                        <p:cTn id="36" dur="1" fill="hold">
                                          <p:stCondLst>
                                            <p:cond delay="0"/>
                                          </p:stCondLst>
                                        </p:cTn>
                                        <p:tgtEl>
                                          <p:spTgt spid="104451">
                                            <p:txEl>
                                              <p:pRg st="5" end="5"/>
                                            </p:txEl>
                                          </p:spTgt>
                                        </p:tgtEl>
                                        <p:attrNameLst>
                                          <p:attrName>style.visibility</p:attrName>
                                        </p:attrNameLst>
                                      </p:cBhvr>
                                      <p:to>
                                        <p:strVal val="visible"/>
                                      </p:to>
                                    </p:set>
                                    <p:anim calcmode="lin" valueType="num">
                                      <p:cBhvr additive="base">
                                        <p:cTn id="37"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ctrTitle"/>
          </p:nvPr>
        </p:nvSpPr>
        <p:spPr>
          <a:xfrm>
            <a:off x="381000" y="697345"/>
            <a:ext cx="11715750" cy="2438400"/>
          </a:xfrm>
        </p:spPr>
        <p:txBody>
          <a:bodyPr/>
          <a:lstStyle/>
          <a:p>
            <a:pPr algn="l"/>
            <a:r>
              <a:rPr lang="en-US" altLang="en-US" sz="4400" dirty="0"/>
              <a:t>Information about the </a:t>
            </a:r>
            <a:br>
              <a:rPr lang="en-US" altLang="en-US" sz="4400" dirty="0"/>
            </a:br>
            <a:r>
              <a:rPr lang="en-US" altLang="en-US" sz="4400" dirty="0"/>
              <a:t>OAS Retirement and Pension Plan</a:t>
            </a:r>
            <a:br>
              <a:rPr lang="en-US" altLang="en-US" sz="4400" dirty="0"/>
            </a:br>
            <a:r>
              <a:rPr lang="en-US" altLang="en-US" sz="2800" dirty="0"/>
              <a:t>Part 1: Introduction and Characteristics</a:t>
            </a:r>
          </a:p>
        </p:txBody>
      </p:sp>
      <p:sp>
        <p:nvSpPr>
          <p:cNvPr id="8195" name="Rectangle 3"/>
          <p:cNvSpPr>
            <a:spLocks noGrp="1" noChangeArrowheads="1"/>
          </p:cNvSpPr>
          <p:nvPr>
            <p:ph type="subTitle" idx="1"/>
          </p:nvPr>
        </p:nvSpPr>
        <p:spPr>
          <a:xfrm>
            <a:off x="609600" y="3276600"/>
            <a:ext cx="9753600" cy="2514600"/>
          </a:xfrm>
          <a:noFill/>
          <a:ln/>
        </p:spPr>
        <p:txBody>
          <a:bodyPr anchor="t"/>
          <a:lstStyle/>
          <a:p>
            <a:pPr algn="r">
              <a:lnSpc>
                <a:spcPct val="90000"/>
              </a:lnSpc>
            </a:pPr>
            <a:r>
              <a:rPr lang="en-US" altLang="en-US" sz="4400" b="1" dirty="0"/>
              <a:t>OAS Retirement and Pension Fund</a:t>
            </a:r>
          </a:p>
          <a:p>
            <a:pPr algn="r">
              <a:lnSpc>
                <a:spcPct val="90000"/>
              </a:lnSpc>
            </a:pPr>
            <a:endParaRPr lang="en-US" altLang="en-US" dirty="0"/>
          </a:p>
          <a:p>
            <a:pPr algn="r">
              <a:lnSpc>
                <a:spcPct val="90000"/>
              </a:lnSpc>
            </a:pPr>
            <a:endParaRPr lang="en-US" altLang="en-US" sz="1200" dirty="0"/>
          </a:p>
          <a:p>
            <a:pPr algn="r">
              <a:lnSpc>
                <a:spcPct val="90000"/>
              </a:lnSpc>
            </a:pPr>
            <a:endParaRPr lang="en-US" altLang="en-US" sz="800" dirty="0"/>
          </a:p>
          <a:p>
            <a:pPr algn="r">
              <a:lnSpc>
                <a:spcPct val="90000"/>
              </a:lnSpc>
            </a:pPr>
            <a:r>
              <a:rPr lang="en-US" altLang="en-US" b="1" dirty="0"/>
              <a:t>Daniel R. Vilariño</a:t>
            </a:r>
          </a:p>
          <a:p>
            <a:pPr algn="r">
              <a:lnSpc>
                <a:spcPct val="90000"/>
              </a:lnSpc>
            </a:pPr>
            <a:r>
              <a:rPr lang="en-US" altLang="en-US" sz="1600" dirty="0"/>
              <a:t>Secretary-Treasurer</a:t>
            </a:r>
          </a:p>
        </p:txBody>
      </p:sp>
      <p:sp>
        <p:nvSpPr>
          <p:cNvPr id="8196" name="Text Box 4"/>
          <p:cNvSpPr txBox="1">
            <a:spLocks noChangeArrowheads="1"/>
          </p:cNvSpPr>
          <p:nvPr/>
        </p:nvSpPr>
        <p:spPr bwMode="auto">
          <a:xfrm>
            <a:off x="76200" y="6076950"/>
            <a:ext cx="44958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a:spcBef>
                <a:spcPct val="50000"/>
              </a:spcBef>
            </a:pPr>
            <a:r>
              <a:rPr lang="en-US" altLang="en-US" sz="1600" b="1" dirty="0">
                <a:solidFill>
                  <a:srgbClr val="FFFFFF"/>
                </a:solidFill>
              </a:rPr>
              <a:t>2022</a:t>
            </a:r>
          </a:p>
          <a:p>
            <a:pPr algn="l">
              <a:spcBef>
                <a:spcPct val="50000"/>
              </a:spcBef>
            </a:pPr>
            <a:r>
              <a:rPr lang="en-US" altLang="en-US" sz="1600" b="1" dirty="0">
                <a:solidFill>
                  <a:srgbClr val="FFFFFF"/>
                </a:solidFill>
              </a:rPr>
              <a:t>Washington, DC</a:t>
            </a:r>
          </a:p>
        </p:txBody>
      </p:sp>
      <p:pic>
        <p:nvPicPr>
          <p:cNvPr id="8198" name="Picture 6"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5791200"/>
            <a:ext cx="971550" cy="989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1000" fill="hold"/>
                                        <p:tgtEl>
                                          <p:spTgt spid="8196"/>
                                        </p:tgtEl>
                                        <p:attrNameLst>
                                          <p:attrName>ppt_x</p:attrName>
                                        </p:attrNameLst>
                                      </p:cBhvr>
                                      <p:tavLst>
                                        <p:tav tm="0">
                                          <p:val>
                                            <p:strVal val="#ppt_x"/>
                                          </p:val>
                                        </p:tav>
                                        <p:tav tm="100000">
                                          <p:val>
                                            <p:strVal val="#ppt_x"/>
                                          </p:val>
                                        </p:tav>
                                      </p:tavLst>
                                    </p:anim>
                                    <p:anim calcmode="lin" valueType="num">
                                      <p:cBhvr additive="base">
                                        <p:cTn id="8" dur="1000" fill="hold"/>
                                        <p:tgtEl>
                                          <p:spTgt spid="8196"/>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p:cTn id="11" dur="2000" fill="hold"/>
                                        <p:tgtEl>
                                          <p:spTgt spid="8198"/>
                                        </p:tgtEl>
                                        <p:attrNameLst>
                                          <p:attrName>ppt_w</p:attrName>
                                        </p:attrNameLst>
                                      </p:cBhvr>
                                      <p:tavLst>
                                        <p:tav tm="0">
                                          <p:val>
                                            <p:fltVal val="0"/>
                                          </p:val>
                                        </p:tav>
                                        <p:tav tm="100000">
                                          <p:val>
                                            <p:strVal val="#ppt_w"/>
                                          </p:val>
                                        </p:tav>
                                      </p:tavLst>
                                    </p:anim>
                                    <p:anim calcmode="lin" valueType="num">
                                      <p:cBhvr>
                                        <p:cTn id="12" dur="2000" fill="hold"/>
                                        <p:tgtEl>
                                          <p:spTgt spid="8198"/>
                                        </p:tgtEl>
                                        <p:attrNameLst>
                                          <p:attrName>ppt_h</p:attrName>
                                        </p:attrNameLst>
                                      </p:cBhvr>
                                      <p:tavLst>
                                        <p:tav tm="0">
                                          <p:val>
                                            <p:fltVal val="0"/>
                                          </p:val>
                                        </p:tav>
                                        <p:tav tm="100000">
                                          <p:val>
                                            <p:strVal val="#ppt_h"/>
                                          </p:val>
                                        </p:tav>
                                      </p:tavLst>
                                    </p:anim>
                                    <p:anim calcmode="lin" valueType="num">
                                      <p:cBhvr>
                                        <p:cTn id="13" dur="2000" fill="hold"/>
                                        <p:tgtEl>
                                          <p:spTgt spid="8198"/>
                                        </p:tgtEl>
                                        <p:attrNameLst>
                                          <p:attrName>style.rotation</p:attrName>
                                        </p:attrNameLst>
                                      </p:cBhvr>
                                      <p:tavLst>
                                        <p:tav tm="0">
                                          <p:val>
                                            <p:fltVal val="360"/>
                                          </p:val>
                                        </p:tav>
                                        <p:tav tm="100000">
                                          <p:val>
                                            <p:fltVal val="0"/>
                                          </p:val>
                                        </p:tav>
                                      </p:tavLst>
                                    </p:anim>
                                    <p:animEffect transition="in" filter="fade">
                                      <p:cBhvr>
                                        <p:cTn id="14"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a:t>Fiduciary Responsibility</a:t>
            </a:r>
          </a:p>
        </p:txBody>
      </p:sp>
      <p:sp>
        <p:nvSpPr>
          <p:cNvPr id="105475" name="Rectangle 3"/>
          <p:cNvSpPr>
            <a:spLocks noChangeArrowheads="1"/>
          </p:cNvSpPr>
          <p:nvPr/>
        </p:nvSpPr>
        <p:spPr bwMode="auto">
          <a:xfrm>
            <a:off x="914400" y="2362200"/>
            <a:ext cx="10667999" cy="2923877"/>
          </a:xfrm>
          <a:prstGeom prst="rect">
            <a:avLst/>
          </a:prstGeom>
          <a:gradFill rotWithShape="1">
            <a:gsLst>
              <a:gs pos="0">
                <a:srgbClr val="000066"/>
              </a:gs>
              <a:gs pos="50000">
                <a:srgbClr val="333399"/>
              </a:gs>
              <a:gs pos="100000">
                <a:srgbClr val="000066"/>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0" tIns="228600" rIns="274320" bIns="228600" anchor="ctr">
            <a:spAutoFit/>
          </a:bodyPr>
          <a:lstStyle/>
          <a:p>
            <a:pPr algn="l"/>
            <a:r>
              <a:rPr lang="en-US" altLang="en-US" sz="4000" b="1" dirty="0">
                <a:solidFill>
                  <a:srgbClr val="FFFFFF"/>
                </a:solidFill>
              </a:rPr>
              <a:t>The basic duty of a fiduciary is to act </a:t>
            </a:r>
            <a:r>
              <a:rPr lang="en-US" altLang="en-US" sz="4000" b="1" dirty="0">
                <a:solidFill>
                  <a:srgbClr val="FFFF00"/>
                </a:solidFill>
              </a:rPr>
              <a:t>solely</a:t>
            </a:r>
            <a:r>
              <a:rPr lang="en-US" altLang="en-US" sz="4000" b="1" dirty="0">
                <a:solidFill>
                  <a:srgbClr val="FFFFFF"/>
                </a:solidFill>
              </a:rPr>
              <a:t> in the interest of the participants of the Plan and their beneficiaries and to provide benefits for them</a:t>
            </a:r>
          </a:p>
        </p:txBody>
      </p:sp>
      <p:pic>
        <p:nvPicPr>
          <p:cNvPr id="105476" name="Picture 4" descr="BD199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14288"/>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p:cTn id="7" dur="1000" fill="hold"/>
                                        <p:tgtEl>
                                          <p:spTgt spid="105476"/>
                                        </p:tgtEl>
                                        <p:attrNameLst>
                                          <p:attrName>ppt_w</p:attrName>
                                        </p:attrNameLst>
                                      </p:cBhvr>
                                      <p:tavLst>
                                        <p:tav tm="0">
                                          <p:val>
                                            <p:fltVal val="0"/>
                                          </p:val>
                                        </p:tav>
                                        <p:tav tm="100000">
                                          <p:val>
                                            <p:strVal val="#ppt_w"/>
                                          </p:val>
                                        </p:tav>
                                      </p:tavLst>
                                    </p:anim>
                                    <p:anim calcmode="lin" valueType="num">
                                      <p:cBhvr>
                                        <p:cTn id="8" dur="1000" fill="hold"/>
                                        <p:tgtEl>
                                          <p:spTgt spid="1054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49" presetClass="entr" presetSubtype="0" decel="100000" fill="hold" grpId="0" nodeType="afterEffect">
                                  <p:stCondLst>
                                    <p:cond delay="0"/>
                                  </p:stCondLst>
                                  <p:iterate type="wd">
                                    <p:tmPct val="10000"/>
                                  </p:iterate>
                                  <p:childTnLst>
                                    <p:set>
                                      <p:cBhvr>
                                        <p:cTn id="11" dur="1" fill="hold">
                                          <p:stCondLst>
                                            <p:cond delay="0"/>
                                          </p:stCondLst>
                                        </p:cTn>
                                        <p:tgtEl>
                                          <p:spTgt spid="105475"/>
                                        </p:tgtEl>
                                        <p:attrNameLst>
                                          <p:attrName>style.visibility</p:attrName>
                                        </p:attrNameLst>
                                      </p:cBhvr>
                                      <p:to>
                                        <p:strVal val="visible"/>
                                      </p:to>
                                    </p:set>
                                    <p:anim calcmode="lin" valueType="num">
                                      <p:cBhvr>
                                        <p:cTn id="12" dur="500" fill="hold"/>
                                        <p:tgtEl>
                                          <p:spTgt spid="105475"/>
                                        </p:tgtEl>
                                        <p:attrNameLst>
                                          <p:attrName>ppt_w</p:attrName>
                                        </p:attrNameLst>
                                      </p:cBhvr>
                                      <p:tavLst>
                                        <p:tav tm="0">
                                          <p:val>
                                            <p:fltVal val="0"/>
                                          </p:val>
                                        </p:tav>
                                        <p:tav tm="100000">
                                          <p:val>
                                            <p:strVal val="#ppt_w"/>
                                          </p:val>
                                        </p:tav>
                                      </p:tavLst>
                                    </p:anim>
                                    <p:anim calcmode="lin" valueType="num">
                                      <p:cBhvr>
                                        <p:cTn id="13" dur="500" fill="hold"/>
                                        <p:tgtEl>
                                          <p:spTgt spid="105475"/>
                                        </p:tgtEl>
                                        <p:attrNameLst>
                                          <p:attrName>ppt_h</p:attrName>
                                        </p:attrNameLst>
                                      </p:cBhvr>
                                      <p:tavLst>
                                        <p:tav tm="0">
                                          <p:val>
                                            <p:fltVal val="0"/>
                                          </p:val>
                                        </p:tav>
                                        <p:tav tm="100000">
                                          <p:val>
                                            <p:strVal val="#ppt_h"/>
                                          </p:val>
                                        </p:tav>
                                      </p:tavLst>
                                    </p:anim>
                                    <p:anim calcmode="lin" valueType="num">
                                      <p:cBhvr>
                                        <p:cTn id="14" dur="500" fill="hold"/>
                                        <p:tgtEl>
                                          <p:spTgt spid="105475"/>
                                        </p:tgtEl>
                                        <p:attrNameLst>
                                          <p:attrName>style.rotation</p:attrName>
                                        </p:attrNameLst>
                                      </p:cBhvr>
                                      <p:tavLst>
                                        <p:tav tm="0">
                                          <p:val>
                                            <p:fltVal val="360"/>
                                          </p:val>
                                        </p:tav>
                                        <p:tav tm="100000">
                                          <p:val>
                                            <p:fltVal val="0"/>
                                          </p:val>
                                        </p:tav>
                                      </p:tavLst>
                                    </p:anim>
                                    <p:animEffect transition="in" filter="fade">
                                      <p:cBhvr>
                                        <p:cTn id="15"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lstStyle/>
          <a:p>
            <a:r>
              <a:rPr lang="en-US" altLang="en-US" sz="3200"/>
              <a:t>Fiduciary Responsibility </a:t>
            </a:r>
            <a:r>
              <a:rPr lang="en-US" altLang="en-US" sz="1600"/>
              <a:t>(continued)</a:t>
            </a:r>
          </a:p>
        </p:txBody>
      </p:sp>
      <p:sp>
        <p:nvSpPr>
          <p:cNvPr id="48131" name="Rectangle 3"/>
          <p:cNvSpPr>
            <a:spLocks noGrp="1" noChangeArrowheads="1"/>
          </p:cNvSpPr>
          <p:nvPr>
            <p:ph type="body" idx="1"/>
          </p:nvPr>
        </p:nvSpPr>
        <p:spPr>
          <a:xfrm>
            <a:off x="762000" y="1371600"/>
            <a:ext cx="10744200" cy="5334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spcBef>
                <a:spcPts val="2400"/>
              </a:spcBef>
            </a:pPr>
            <a:r>
              <a:rPr lang="en-US" altLang="en-US" sz="3200" dirty="0"/>
              <a:t>To preserve the health and integrity of the Fund</a:t>
            </a:r>
          </a:p>
          <a:p>
            <a:pPr>
              <a:lnSpc>
                <a:spcPct val="90000"/>
              </a:lnSpc>
              <a:spcBef>
                <a:spcPts val="2400"/>
              </a:spcBef>
            </a:pPr>
            <a:r>
              <a:rPr lang="en-US" altLang="en-US" sz="3200" dirty="0"/>
              <a:t>To provide the best level of benefits to the participants and pensioners</a:t>
            </a:r>
          </a:p>
          <a:p>
            <a:pPr>
              <a:lnSpc>
                <a:spcPct val="90000"/>
              </a:lnSpc>
              <a:spcBef>
                <a:spcPts val="2400"/>
              </a:spcBef>
            </a:pPr>
            <a:r>
              <a:rPr lang="en-US" altLang="en-US" sz="3200" dirty="0"/>
              <a:t>To do so in the most effective way from the social and financial standpoints</a:t>
            </a:r>
          </a:p>
          <a:p>
            <a:pPr>
              <a:lnSpc>
                <a:spcPct val="90000"/>
              </a:lnSpc>
              <a:spcBef>
                <a:spcPts val="2400"/>
              </a:spcBef>
            </a:pPr>
            <a:r>
              <a:rPr lang="en-US" altLang="en-US" sz="3200" dirty="0"/>
              <a:t>To keep the Fund qualified under the Internal Revenue Code to maintain tax advantages</a:t>
            </a:r>
          </a:p>
          <a:p>
            <a:pPr>
              <a:lnSpc>
                <a:spcPct val="90000"/>
              </a:lnSpc>
              <a:spcBef>
                <a:spcPts val="2400"/>
              </a:spcBef>
            </a:pPr>
            <a:r>
              <a:rPr lang="en-US" altLang="en-US" sz="3200" dirty="0"/>
              <a:t>To cover present and future liabilities</a:t>
            </a:r>
          </a:p>
        </p:txBody>
      </p:sp>
      <p:pic>
        <p:nvPicPr>
          <p:cNvPr id="48132" name="Picture 4" descr="BD1992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14288"/>
            <a:ext cx="1200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1000" fill="hold"/>
                                        <p:tgtEl>
                                          <p:spTgt spid="48132"/>
                                        </p:tgtEl>
                                        <p:attrNameLst>
                                          <p:attrName>ppt_w</p:attrName>
                                        </p:attrNameLst>
                                      </p:cBhvr>
                                      <p:tavLst>
                                        <p:tav tm="0">
                                          <p:val>
                                            <p:fltVal val="0"/>
                                          </p:val>
                                        </p:tav>
                                        <p:tav tm="100000">
                                          <p:val>
                                            <p:strVal val="#ppt_w"/>
                                          </p:val>
                                        </p:tav>
                                      </p:tavLst>
                                    </p:anim>
                                    <p:anim calcmode="lin" valueType="num">
                                      <p:cBhvr>
                                        <p:cTn id="8" dur="1000" fill="hold"/>
                                        <p:tgtEl>
                                          <p:spTgt spid="4813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4" fill="hold" grpId="0" nodeType="afterEffect">
                                  <p:stCondLst>
                                    <p:cond delay="200"/>
                                  </p:stCondLst>
                                  <p:childTnLst>
                                    <p:set>
                                      <p:cBhvr>
                                        <p:cTn id="11" dur="1" fill="hold">
                                          <p:stCondLst>
                                            <p:cond delay="0"/>
                                          </p:stCondLst>
                                        </p:cTn>
                                        <p:tgtEl>
                                          <p:spTgt spid="48131">
                                            <p:txEl>
                                              <p:pRg st="0" end="0"/>
                                            </p:txEl>
                                          </p:spTgt>
                                        </p:tgtEl>
                                        <p:attrNameLst>
                                          <p:attrName>style.visibility</p:attrName>
                                        </p:attrNameLst>
                                      </p:cBhvr>
                                      <p:to>
                                        <p:strVal val="visible"/>
                                      </p:to>
                                    </p:set>
                                    <p:anim calcmode="lin" valueType="num">
                                      <p:cBhvr additive="base">
                                        <p:cTn id="12"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700"/>
                            </p:stCondLst>
                            <p:childTnLst>
                              <p:par>
                                <p:cTn id="15" presetID="2" presetClass="entr" presetSubtype="4" fill="hold" grpId="0" nodeType="after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 calcmode="lin" valueType="num">
                                      <p:cBhvr additive="base">
                                        <p:cTn id="17"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00"/>
                            </p:stCondLst>
                            <p:childTnLst>
                              <p:par>
                                <p:cTn id="20" presetID="2" presetClass="entr" presetSubtype="4" fill="hold" grpId="0" nodeType="after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 calcmode="lin" valueType="num">
                                      <p:cBhvr additive="base">
                                        <p:cTn id="22"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700"/>
                            </p:stCondLst>
                            <p:childTnLst>
                              <p:par>
                                <p:cTn id="25" presetID="2" presetClass="entr" presetSubtype="4" fill="hold" grpId="0" nodeType="after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 calcmode="lin" valueType="num">
                                      <p:cBhvr additive="base">
                                        <p:cTn id="27"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200"/>
                            </p:stCondLst>
                            <p:childTnLst>
                              <p:par>
                                <p:cTn id="30" presetID="2" presetClass="entr" presetSubtype="4" fill="hold" grpId="0" nodeType="afterEffect">
                                  <p:stCondLst>
                                    <p:cond delay="0"/>
                                  </p:stCondLst>
                                  <p:childTnLst>
                                    <p:set>
                                      <p:cBhvr>
                                        <p:cTn id="31" dur="1" fill="hold">
                                          <p:stCondLst>
                                            <p:cond delay="0"/>
                                          </p:stCondLst>
                                        </p:cTn>
                                        <p:tgtEl>
                                          <p:spTgt spid="48131">
                                            <p:txEl>
                                              <p:pRg st="4" end="4"/>
                                            </p:txEl>
                                          </p:spTgt>
                                        </p:tgtEl>
                                        <p:attrNameLst>
                                          <p:attrName>style.visibility</p:attrName>
                                        </p:attrNameLst>
                                      </p:cBhvr>
                                      <p:to>
                                        <p:strVal val="visible"/>
                                      </p:to>
                                    </p:set>
                                    <p:anim calcmode="lin" valueType="num">
                                      <p:cBhvr additive="base">
                                        <p:cTn id="32"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12192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6000" b="1">
              <a:solidFill>
                <a:srgbClr val="000000"/>
              </a:solidFill>
            </a:endParaRPr>
          </a:p>
        </p:txBody>
      </p:sp>
      <p:sp>
        <p:nvSpPr>
          <p:cNvPr id="87043" name="AutoShape 3"/>
          <p:cNvSpPr>
            <a:spLocks noChangeArrowheads="1"/>
          </p:cNvSpPr>
          <p:nvPr/>
        </p:nvSpPr>
        <p:spPr bwMode="auto">
          <a:xfrm>
            <a:off x="1693864" y="2517775"/>
            <a:ext cx="8804275" cy="1822450"/>
          </a:xfrm>
          <a:prstGeom prst="roundRect">
            <a:avLst>
              <a:gd name="adj" fmla="val 16667"/>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4000" b="1" dirty="0">
                <a:solidFill>
                  <a:srgbClr val="FFFFFF"/>
                </a:solidFill>
                <a:latin typeface="Arial Black" pitchFamily="34" charset="0"/>
              </a:rPr>
              <a:t>Contributions and Vested Rights</a:t>
            </a:r>
          </a:p>
        </p:txBody>
      </p:sp>
    </p:spTree>
    <p:extLst>
      <p:ext uri="{BB962C8B-B14F-4D97-AF65-F5344CB8AC3E}">
        <p14:creationId xmlns:p14="http://schemas.microsoft.com/office/powerpoint/2010/main" val="2406824819"/>
      </p:ext>
    </p:extLst>
  </p:cSld>
  <p:clrMapOvr>
    <a:masterClrMapping/>
  </p:clrMapOvr>
  <p:transition advClick="0" advTm="3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87043"/>
                                        </p:tgtEl>
                                        <p:attrNameLst>
                                          <p:attrName>style.visibility</p:attrName>
                                        </p:attrNameLst>
                                      </p:cBhvr>
                                      <p:to>
                                        <p:strVal val="visible"/>
                                      </p:to>
                                    </p:set>
                                    <p:animEffect transition="in" filter="fade">
                                      <p:cBhvr>
                                        <p:cTn id="9" dur="1000"/>
                                        <p:tgtEl>
                                          <p:spTgt spid="87043"/>
                                        </p:tgtEl>
                                      </p:cBhvr>
                                    </p:animEffect>
                                    <p:anim calcmode="lin" valueType="num">
                                      <p:cBhvr>
                                        <p:cTn id="10" dur="1000" fill="hold"/>
                                        <p:tgtEl>
                                          <p:spTgt spid="87043"/>
                                        </p:tgtEl>
                                        <p:attrNameLst>
                                          <p:attrName>ppt_x</p:attrName>
                                        </p:attrNameLst>
                                      </p:cBhvr>
                                      <p:tavLst>
                                        <p:tav tm="0">
                                          <p:val>
                                            <p:strVal val="#ppt_x"/>
                                          </p:val>
                                        </p:tav>
                                        <p:tav tm="100000">
                                          <p:val>
                                            <p:strVal val="#ppt_x"/>
                                          </p:val>
                                        </p:tav>
                                      </p:tavLst>
                                    </p:anim>
                                    <p:anim calcmode="lin" valueType="num">
                                      <p:cBhvr>
                                        <p:cTn id="11" dur="1000" fill="hold"/>
                                        <p:tgtEl>
                                          <p:spTgt spid="870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Salary Scale General Services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1271456"/>
            <a:ext cx="6477000" cy="5380473"/>
          </a:xfrm>
          <a:prstGeom prst="rect">
            <a:avLst/>
          </a:prstGeom>
        </p:spPr>
      </p:pic>
      <p:sp>
        <p:nvSpPr>
          <p:cNvPr id="6" name="Oval 5"/>
          <p:cNvSpPr/>
          <p:nvPr/>
        </p:nvSpPr>
        <p:spPr bwMode="auto">
          <a:xfrm>
            <a:off x="5105400" y="5013629"/>
            <a:ext cx="1981200" cy="419100"/>
          </a:xfrm>
          <a:prstGeom prst="ellipse">
            <a:avLst/>
          </a:prstGeom>
          <a:noFill/>
          <a:ln w="38100" cap="flat" cmpd="sng" algn="ctr">
            <a:solidFill>
              <a:srgbClr val="FF0000">
                <a:alpha val="42000"/>
              </a:srgbClr>
            </a:solidFill>
            <a:prstDash val="solid"/>
            <a:round/>
            <a:headEnd type="none" w="med" len="med"/>
            <a:tailEnd type="none" w="med" len="med"/>
          </a:ln>
          <a:effectLst>
            <a:glow rad="101600">
              <a:srgbClr val="FFFF00">
                <a:alpha val="60000"/>
              </a:srgbClr>
            </a:glo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3659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Salary Scale Professional Category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583" y="1290787"/>
            <a:ext cx="6526834" cy="5567213"/>
          </a:xfrm>
          <a:prstGeom prst="rect">
            <a:avLst/>
          </a:prstGeom>
        </p:spPr>
      </p:pic>
      <p:sp>
        <p:nvSpPr>
          <p:cNvPr id="8" name="Oval 7"/>
          <p:cNvSpPr/>
          <p:nvPr/>
        </p:nvSpPr>
        <p:spPr bwMode="auto">
          <a:xfrm>
            <a:off x="4724400" y="5257800"/>
            <a:ext cx="1981200" cy="419100"/>
          </a:xfrm>
          <a:prstGeom prst="ellipse">
            <a:avLst/>
          </a:prstGeom>
          <a:noFill/>
          <a:ln w="38100" cap="flat" cmpd="sng" algn="ctr">
            <a:solidFill>
              <a:srgbClr val="FF0000">
                <a:alpha val="42000"/>
              </a:srgbClr>
            </a:solidFill>
            <a:prstDash val="solid"/>
            <a:round/>
            <a:headEnd type="none" w="med" len="med"/>
            <a:tailEnd type="none" w="med" len="med"/>
          </a:ln>
          <a:effectLst>
            <a:glow rad="101600">
              <a:srgbClr val="FFFF00">
                <a:alpha val="60000"/>
              </a:srgbClr>
            </a:glo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81470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Contributions</a:t>
            </a:r>
          </a:p>
        </p:txBody>
      </p:sp>
      <p:sp>
        <p:nvSpPr>
          <p:cNvPr id="13" name="Text Box 18"/>
          <p:cNvSpPr txBox="1">
            <a:spLocks noChangeArrowheads="1"/>
          </p:cNvSpPr>
          <p:nvPr/>
        </p:nvSpPr>
        <p:spPr bwMode="auto">
          <a:xfrm>
            <a:off x="1524000" y="1338263"/>
            <a:ext cx="9144000" cy="36933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800" b="1" dirty="0" err="1">
                <a:solidFill>
                  <a:srgbClr val="CC0000"/>
                </a:solidFill>
                <a:latin typeface="Arial Black" pitchFamily="34" charset="0"/>
              </a:rPr>
              <a:t>For</a:t>
            </a:r>
            <a:r>
              <a:rPr lang="es-UY" altLang="en-US" sz="1800" b="1" dirty="0">
                <a:solidFill>
                  <a:srgbClr val="CC0000"/>
                </a:solidFill>
                <a:latin typeface="Arial Black" pitchFamily="34" charset="0"/>
              </a:rPr>
              <a:t> </a:t>
            </a:r>
            <a:r>
              <a:rPr lang="es-UY" altLang="en-US" sz="1800" b="1" dirty="0" err="1">
                <a:solidFill>
                  <a:srgbClr val="CC0000"/>
                </a:solidFill>
                <a:latin typeface="Arial Black" pitchFamily="34" charset="0"/>
              </a:rPr>
              <a:t>the</a:t>
            </a:r>
            <a:r>
              <a:rPr lang="es-UY" altLang="en-US" sz="1800" b="1" dirty="0">
                <a:solidFill>
                  <a:srgbClr val="CC0000"/>
                </a:solidFill>
                <a:latin typeface="Arial Black" pitchFamily="34" charset="0"/>
              </a:rPr>
              <a:t> OAS RETIREMENT AND PENSION PLAN</a:t>
            </a:r>
          </a:p>
        </p:txBody>
      </p:sp>
      <p:sp>
        <p:nvSpPr>
          <p:cNvPr id="14" name="Block Arc 13"/>
          <p:cNvSpPr/>
          <p:nvPr/>
        </p:nvSpPr>
        <p:spPr bwMode="auto">
          <a:xfrm>
            <a:off x="4305300" y="2476500"/>
            <a:ext cx="3581400" cy="3581400"/>
          </a:xfrm>
          <a:prstGeom prst="blockArc">
            <a:avLst>
              <a:gd name="adj1" fmla="val 5384761"/>
              <a:gd name="adj2" fmla="val 20218534"/>
              <a:gd name="adj3" fmla="val 29996"/>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sp>
        <p:nvSpPr>
          <p:cNvPr id="15" name="TextBox 14"/>
          <p:cNvSpPr txBox="1"/>
          <p:nvPr/>
        </p:nvSpPr>
        <p:spPr>
          <a:xfrm>
            <a:off x="578457" y="2604057"/>
            <a:ext cx="5974661" cy="1040285"/>
          </a:xfrm>
          <a:prstGeom prst="rect">
            <a:avLst/>
          </a:prstGeom>
          <a:noFill/>
          <a:effectLst>
            <a:softEdge rad="0"/>
          </a:effectLst>
        </p:spPr>
        <p:txBody>
          <a:bodyPr wrap="square" rtlCol="0">
            <a:spAutoFit/>
          </a:bodyPr>
          <a:lstStyle/>
          <a:p>
            <a:r>
              <a:rPr lang="es-UY" b="1" dirty="0" err="1">
                <a:ln w="9525">
                  <a:noFill/>
                </a:ln>
                <a:solidFill>
                  <a:srgbClr val="800000"/>
                </a:solidFill>
                <a:effectLst>
                  <a:glow rad="190500">
                    <a:srgbClr val="FFFF00"/>
                  </a:glow>
                </a:effectLst>
                <a:latin typeface="Arial Narrow" panose="020B0606020202030204" pitchFamily="34" charset="0"/>
              </a:rPr>
              <a:t>Institutional</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Contribution</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is</a:t>
            </a:r>
            <a:r>
              <a:rPr lang="es-UY" b="1" dirty="0">
                <a:ln w="9525">
                  <a:noFill/>
                </a:ln>
                <a:solidFill>
                  <a:srgbClr val="800000"/>
                </a:solidFill>
                <a:effectLst>
                  <a:glow rad="190500">
                    <a:srgbClr val="FFFF00"/>
                  </a:glow>
                </a:effectLst>
                <a:latin typeface="Arial Narrow" panose="020B0606020202030204" pitchFamily="34" charset="0"/>
              </a:rPr>
              <a:t> 14%</a:t>
            </a:r>
          </a:p>
          <a:p>
            <a:r>
              <a:rPr lang="es-UY" b="1" dirty="0">
                <a:ln w="9525">
                  <a:noFill/>
                </a:ln>
                <a:solidFill>
                  <a:srgbClr val="800000"/>
                </a:solidFill>
                <a:effectLst>
                  <a:glow rad="190500">
                    <a:srgbClr val="FFFF00"/>
                  </a:glow>
                </a:effectLst>
                <a:latin typeface="Arial Narrow" panose="020B0606020202030204" pitchFamily="34" charset="0"/>
              </a:rPr>
              <a:t>of </a:t>
            </a:r>
            <a:r>
              <a:rPr lang="es-UY" b="1" dirty="0" err="1">
                <a:ln w="9525">
                  <a:noFill/>
                </a:ln>
                <a:solidFill>
                  <a:srgbClr val="800000"/>
                </a:solidFill>
                <a:effectLst>
                  <a:glow rad="190500">
                    <a:srgbClr val="FFFF00"/>
                  </a:glow>
                </a:effectLst>
                <a:latin typeface="Arial Narrow" panose="020B0606020202030204" pitchFamily="34" charset="0"/>
              </a:rPr>
              <a:t>the</a:t>
            </a:r>
            <a:r>
              <a:rPr lang="es-UY" b="1" dirty="0">
                <a:ln w="9525">
                  <a:noFill/>
                </a:ln>
                <a:solidFill>
                  <a:srgbClr val="800000"/>
                </a:solidFill>
                <a:effectLst>
                  <a:glow rad="190500">
                    <a:srgbClr val="FFFF00"/>
                  </a:glow>
                </a:effectLst>
                <a:latin typeface="Arial Narrow" panose="020B0606020202030204" pitchFamily="34" charset="0"/>
              </a:rPr>
              <a:t> Pensionable </a:t>
            </a:r>
            <a:r>
              <a:rPr lang="es-UY" b="1" dirty="0" err="1">
                <a:ln w="9525">
                  <a:noFill/>
                </a:ln>
                <a:solidFill>
                  <a:srgbClr val="800000"/>
                </a:solidFill>
                <a:effectLst>
                  <a:glow rad="190500">
                    <a:srgbClr val="FFFF00"/>
                  </a:glow>
                </a:effectLst>
                <a:latin typeface="Arial Narrow" panose="020B0606020202030204" pitchFamily="34" charset="0"/>
              </a:rPr>
              <a:t>Remuneration</a:t>
            </a:r>
            <a:endParaRPr lang="es-UY" b="1" dirty="0">
              <a:ln w="9525">
                <a:noFill/>
              </a:ln>
              <a:solidFill>
                <a:srgbClr val="800000"/>
              </a:solidFill>
              <a:effectLst>
                <a:glow rad="190500">
                  <a:srgbClr val="FFFF00"/>
                </a:glow>
              </a:effectLst>
              <a:latin typeface="Arial Narrow" panose="020B0606020202030204" pitchFamily="34" charset="0"/>
            </a:endParaRPr>
          </a:p>
        </p:txBody>
      </p:sp>
      <p:grpSp>
        <p:nvGrpSpPr>
          <p:cNvPr id="16" name="Group 15"/>
          <p:cNvGrpSpPr/>
          <p:nvPr/>
        </p:nvGrpSpPr>
        <p:grpSpPr>
          <a:xfrm>
            <a:off x="4301612" y="2477728"/>
            <a:ext cx="3585088" cy="3581400"/>
            <a:chOff x="2777612" y="2401528"/>
            <a:chExt cx="3585088" cy="3581400"/>
          </a:xfrm>
        </p:grpSpPr>
        <p:sp>
          <p:nvSpPr>
            <p:cNvPr id="17" name="Block Arc 16"/>
            <p:cNvSpPr/>
            <p:nvPr/>
          </p:nvSpPr>
          <p:spPr bwMode="auto">
            <a:xfrm>
              <a:off x="2781300" y="2401528"/>
              <a:ext cx="3581400" cy="3581400"/>
            </a:xfrm>
            <a:prstGeom prst="blockArc">
              <a:avLst>
                <a:gd name="adj1" fmla="val 20219465"/>
                <a:gd name="adj2" fmla="val 5397169"/>
                <a:gd name="adj3" fmla="val 29959"/>
              </a:avLst>
            </a:prstGeom>
            <a:solidFill>
              <a:srgbClr val="333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 name="Block Arc 17"/>
            <p:cNvSpPr/>
            <p:nvPr/>
          </p:nvSpPr>
          <p:spPr bwMode="auto">
            <a:xfrm>
              <a:off x="2777612" y="2401528"/>
              <a:ext cx="3581400" cy="3581400"/>
            </a:xfrm>
            <a:prstGeom prst="blockArc">
              <a:avLst>
                <a:gd name="adj1" fmla="val 5384761"/>
                <a:gd name="adj2" fmla="val 20218534"/>
                <a:gd name="adj3" fmla="val 29996"/>
              </a:avLst>
            </a:prstGeom>
            <a:no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grpSp>
      <p:sp>
        <p:nvSpPr>
          <p:cNvPr id="19" name="TextBox 18"/>
          <p:cNvSpPr txBox="1"/>
          <p:nvPr/>
        </p:nvSpPr>
        <p:spPr>
          <a:xfrm>
            <a:off x="6092312" y="4734339"/>
            <a:ext cx="5854287" cy="1040285"/>
          </a:xfrm>
          <a:prstGeom prst="rect">
            <a:avLst/>
          </a:prstGeom>
          <a:noFill/>
          <a:effectLst>
            <a:softEdge rad="0"/>
          </a:effectLst>
        </p:spPr>
        <p:txBody>
          <a:bodyPr wrap="square" rtlCol="0">
            <a:spAutoFit/>
          </a:bodyPr>
          <a:lstStyle/>
          <a:p>
            <a:r>
              <a:rPr lang="es-UY" b="1" dirty="0" err="1">
                <a:ln w="9525">
                  <a:noFill/>
                </a:ln>
                <a:solidFill>
                  <a:schemeClr val="accent4"/>
                </a:solidFill>
                <a:effectLst>
                  <a:glow rad="190500">
                    <a:srgbClr val="99CCFF"/>
                  </a:glow>
                </a:effectLst>
                <a:latin typeface="Arial Narrow" panose="020B0606020202030204" pitchFamily="34" charset="0"/>
              </a:rPr>
              <a:t>Participant</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Contribution</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is</a:t>
            </a:r>
            <a:r>
              <a:rPr lang="es-UY" b="1" dirty="0">
                <a:ln w="9525">
                  <a:noFill/>
                </a:ln>
                <a:solidFill>
                  <a:schemeClr val="accent4"/>
                </a:solidFill>
                <a:effectLst>
                  <a:glow rad="190500">
                    <a:srgbClr val="99CCFF"/>
                  </a:glow>
                </a:effectLst>
                <a:latin typeface="Arial Narrow" panose="020B0606020202030204" pitchFamily="34" charset="0"/>
              </a:rPr>
              <a:t> 7%</a:t>
            </a:r>
          </a:p>
          <a:p>
            <a:r>
              <a:rPr lang="es-UY" b="1" dirty="0">
                <a:ln w="9525">
                  <a:noFill/>
                </a:ln>
                <a:solidFill>
                  <a:schemeClr val="accent4"/>
                </a:solidFill>
                <a:effectLst>
                  <a:glow rad="190500">
                    <a:srgbClr val="99CCFF"/>
                  </a:glow>
                </a:effectLst>
                <a:latin typeface="Arial Narrow" panose="020B0606020202030204" pitchFamily="34" charset="0"/>
              </a:rPr>
              <a:t>of </a:t>
            </a:r>
            <a:r>
              <a:rPr lang="es-UY" b="1" dirty="0" err="1">
                <a:ln w="9525">
                  <a:noFill/>
                </a:ln>
                <a:solidFill>
                  <a:schemeClr val="accent4"/>
                </a:solidFill>
                <a:effectLst>
                  <a:glow rad="190500">
                    <a:srgbClr val="99CCFF"/>
                  </a:glow>
                </a:effectLst>
                <a:latin typeface="Arial Narrow" panose="020B0606020202030204" pitchFamily="34" charset="0"/>
              </a:rPr>
              <a:t>the</a:t>
            </a:r>
            <a:r>
              <a:rPr lang="es-UY" b="1" dirty="0">
                <a:ln w="9525">
                  <a:noFill/>
                </a:ln>
                <a:solidFill>
                  <a:schemeClr val="accent4"/>
                </a:solidFill>
                <a:effectLst>
                  <a:glow rad="190500">
                    <a:srgbClr val="99CCFF"/>
                  </a:glow>
                </a:effectLst>
                <a:latin typeface="Arial Narrow" panose="020B0606020202030204" pitchFamily="34" charset="0"/>
              </a:rPr>
              <a:t> Pensionable </a:t>
            </a:r>
            <a:r>
              <a:rPr lang="es-UY" b="1" dirty="0" err="1">
                <a:ln w="9525">
                  <a:noFill/>
                </a:ln>
                <a:solidFill>
                  <a:schemeClr val="accent4"/>
                </a:solidFill>
                <a:effectLst>
                  <a:glow rad="190500">
                    <a:srgbClr val="99CCFF"/>
                  </a:glow>
                </a:effectLst>
                <a:latin typeface="Arial Narrow" panose="020B0606020202030204" pitchFamily="34" charset="0"/>
              </a:rPr>
              <a:t>Remuneration</a:t>
            </a:r>
            <a:endParaRPr lang="es-UY" b="1" dirty="0">
              <a:ln w="9525">
                <a:noFill/>
              </a:ln>
              <a:solidFill>
                <a:schemeClr val="accent4"/>
              </a:solidFill>
              <a:effectLst>
                <a:glow rad="190500">
                  <a:srgbClr val="99CCFF"/>
                </a:glow>
              </a:effectLst>
              <a:latin typeface="Arial Narrow" panose="020B0606020202030204" pitchFamily="34" charset="0"/>
            </a:endParaRPr>
          </a:p>
        </p:txBody>
      </p:sp>
    </p:spTree>
    <p:extLst>
      <p:ext uri="{BB962C8B-B14F-4D97-AF65-F5344CB8AC3E}">
        <p14:creationId xmlns:p14="http://schemas.microsoft.com/office/powerpoint/2010/main" val="333280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8)">
                                      <p:cBhvr>
                                        <p:cTn id="12" dur="2000"/>
                                        <p:tgtEl>
                                          <p:spTgt spid="14"/>
                                        </p:tgtEl>
                                      </p:cBhvr>
                                    </p:animEffect>
                                  </p:childTnLst>
                                </p:cTn>
                              </p:par>
                              <p:par>
                                <p:cTn id="13" presetID="21"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8)">
                                      <p:cBhvr>
                                        <p:cTn id="15" dur="2000"/>
                                        <p:tgtEl>
                                          <p:spTgt spid="16"/>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Effect transition="in" filter="fade">
                                      <p:cBhvr>
                                        <p:cTn id="21" dur="10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Contributions</a:t>
            </a:r>
          </a:p>
        </p:txBody>
      </p:sp>
      <p:sp>
        <p:nvSpPr>
          <p:cNvPr id="13" name="Text Box 18"/>
          <p:cNvSpPr txBox="1">
            <a:spLocks noChangeArrowheads="1"/>
          </p:cNvSpPr>
          <p:nvPr/>
        </p:nvSpPr>
        <p:spPr bwMode="auto">
          <a:xfrm>
            <a:off x="1524000" y="1338263"/>
            <a:ext cx="9144000" cy="36933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800" b="1" dirty="0" err="1">
                <a:solidFill>
                  <a:srgbClr val="CC0000"/>
                </a:solidFill>
                <a:latin typeface="Arial Black" pitchFamily="34" charset="0"/>
              </a:rPr>
              <a:t>For</a:t>
            </a:r>
            <a:r>
              <a:rPr lang="es-UY" altLang="en-US" sz="1800" b="1" dirty="0">
                <a:solidFill>
                  <a:srgbClr val="CC0000"/>
                </a:solidFill>
                <a:latin typeface="Arial Black" pitchFamily="34" charset="0"/>
              </a:rPr>
              <a:t> </a:t>
            </a:r>
            <a:r>
              <a:rPr lang="es-UY" altLang="en-US" sz="1800" b="1" dirty="0" err="1">
                <a:solidFill>
                  <a:srgbClr val="CC0000"/>
                </a:solidFill>
                <a:latin typeface="Arial Black" pitchFamily="34" charset="0"/>
              </a:rPr>
              <a:t>the</a:t>
            </a:r>
            <a:r>
              <a:rPr lang="es-UY" altLang="en-US" sz="1800" b="1" dirty="0">
                <a:solidFill>
                  <a:srgbClr val="CC0000"/>
                </a:solidFill>
                <a:latin typeface="Arial Black" pitchFamily="34" charset="0"/>
              </a:rPr>
              <a:t> OAS RETIREMENT AND PENSION PLAN</a:t>
            </a:r>
          </a:p>
        </p:txBody>
      </p:sp>
      <p:sp>
        <p:nvSpPr>
          <p:cNvPr id="14" name="Block Arc 13"/>
          <p:cNvSpPr/>
          <p:nvPr/>
        </p:nvSpPr>
        <p:spPr bwMode="auto">
          <a:xfrm>
            <a:off x="4305300" y="2476500"/>
            <a:ext cx="3581400" cy="3581400"/>
          </a:xfrm>
          <a:prstGeom prst="blockArc">
            <a:avLst>
              <a:gd name="adj1" fmla="val 5384761"/>
              <a:gd name="adj2" fmla="val 20218534"/>
              <a:gd name="adj3" fmla="val 29996"/>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sp>
        <p:nvSpPr>
          <p:cNvPr id="15" name="TextBox 14"/>
          <p:cNvSpPr txBox="1"/>
          <p:nvPr/>
        </p:nvSpPr>
        <p:spPr>
          <a:xfrm>
            <a:off x="578457" y="2604057"/>
            <a:ext cx="5974661" cy="1040285"/>
          </a:xfrm>
          <a:prstGeom prst="rect">
            <a:avLst/>
          </a:prstGeom>
          <a:noFill/>
          <a:effectLst>
            <a:softEdge rad="0"/>
          </a:effectLst>
        </p:spPr>
        <p:txBody>
          <a:bodyPr wrap="square" rtlCol="0">
            <a:spAutoFit/>
          </a:bodyPr>
          <a:lstStyle/>
          <a:p>
            <a:r>
              <a:rPr lang="es-UY" b="1" dirty="0" err="1">
                <a:ln w="9525">
                  <a:noFill/>
                </a:ln>
                <a:solidFill>
                  <a:srgbClr val="800000"/>
                </a:solidFill>
                <a:effectLst>
                  <a:glow rad="190500">
                    <a:srgbClr val="FFFF00"/>
                  </a:glow>
                </a:effectLst>
                <a:latin typeface="Arial Narrow" panose="020B0606020202030204" pitchFamily="34" charset="0"/>
              </a:rPr>
              <a:t>Institutional</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Contribution</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represents</a:t>
            </a:r>
            <a:endParaRPr lang="es-UY" b="1" dirty="0">
              <a:ln w="9525">
                <a:noFill/>
              </a:ln>
              <a:solidFill>
                <a:srgbClr val="800000"/>
              </a:solidFill>
              <a:effectLst>
                <a:glow rad="190500">
                  <a:srgbClr val="FFFF00"/>
                </a:glow>
              </a:effectLst>
              <a:latin typeface="Arial Narrow" panose="020B0606020202030204" pitchFamily="34" charset="0"/>
            </a:endParaRPr>
          </a:p>
          <a:p>
            <a:r>
              <a:rPr lang="es-UY" b="1" dirty="0">
                <a:ln w="9525">
                  <a:noFill/>
                </a:ln>
                <a:solidFill>
                  <a:srgbClr val="800000"/>
                </a:solidFill>
                <a:effectLst>
                  <a:glow rad="190500">
                    <a:srgbClr val="FFFF00"/>
                  </a:glow>
                </a:effectLst>
                <a:latin typeface="Arial Narrow" panose="020B0606020202030204" pitchFamily="34" charset="0"/>
              </a:rPr>
              <a:t>2/3 of </a:t>
            </a:r>
            <a:r>
              <a:rPr lang="es-UY" b="1" dirty="0" err="1">
                <a:ln w="9525">
                  <a:noFill/>
                </a:ln>
                <a:solidFill>
                  <a:srgbClr val="800000"/>
                </a:solidFill>
                <a:effectLst>
                  <a:glow rad="190500">
                    <a:srgbClr val="FFFF00"/>
                  </a:glow>
                </a:effectLst>
                <a:latin typeface="Arial Narrow" panose="020B0606020202030204" pitchFamily="34" charset="0"/>
              </a:rPr>
              <a:t>the</a:t>
            </a:r>
            <a:r>
              <a:rPr lang="es-UY" b="1" dirty="0">
                <a:ln w="9525">
                  <a:noFill/>
                </a:ln>
                <a:solidFill>
                  <a:srgbClr val="800000"/>
                </a:solidFill>
                <a:effectLst>
                  <a:glow rad="190500">
                    <a:srgbClr val="FFFF00"/>
                  </a:glow>
                </a:effectLst>
                <a:latin typeface="Arial Narrow" panose="020B0606020202030204" pitchFamily="34" charset="0"/>
              </a:rPr>
              <a:t> Total </a:t>
            </a:r>
            <a:r>
              <a:rPr lang="es-UY" b="1" dirty="0" err="1">
                <a:ln w="9525">
                  <a:noFill/>
                </a:ln>
                <a:solidFill>
                  <a:srgbClr val="800000"/>
                </a:solidFill>
                <a:effectLst>
                  <a:glow rad="190500">
                    <a:srgbClr val="FFFF00"/>
                  </a:glow>
                </a:effectLst>
                <a:latin typeface="Arial Narrow" panose="020B0606020202030204" pitchFamily="34" charset="0"/>
              </a:rPr>
              <a:t>Contribution</a:t>
            </a:r>
            <a:endParaRPr lang="es-UY" b="1" dirty="0">
              <a:ln w="9525">
                <a:noFill/>
              </a:ln>
              <a:solidFill>
                <a:srgbClr val="800000"/>
              </a:solidFill>
              <a:effectLst>
                <a:glow rad="190500">
                  <a:srgbClr val="FFFF00"/>
                </a:glow>
              </a:effectLst>
              <a:latin typeface="Arial Narrow" panose="020B0606020202030204" pitchFamily="34" charset="0"/>
            </a:endParaRPr>
          </a:p>
        </p:txBody>
      </p:sp>
      <p:grpSp>
        <p:nvGrpSpPr>
          <p:cNvPr id="16" name="Group 15"/>
          <p:cNvGrpSpPr/>
          <p:nvPr/>
        </p:nvGrpSpPr>
        <p:grpSpPr>
          <a:xfrm>
            <a:off x="4301612" y="2477728"/>
            <a:ext cx="3585088" cy="3581400"/>
            <a:chOff x="2777612" y="2401528"/>
            <a:chExt cx="3585088" cy="3581400"/>
          </a:xfrm>
        </p:grpSpPr>
        <p:sp>
          <p:nvSpPr>
            <p:cNvPr id="17" name="Block Arc 16"/>
            <p:cNvSpPr/>
            <p:nvPr/>
          </p:nvSpPr>
          <p:spPr bwMode="auto">
            <a:xfrm>
              <a:off x="2781300" y="2401528"/>
              <a:ext cx="3581400" cy="3581400"/>
            </a:xfrm>
            <a:prstGeom prst="blockArc">
              <a:avLst>
                <a:gd name="adj1" fmla="val 20219465"/>
                <a:gd name="adj2" fmla="val 5397169"/>
                <a:gd name="adj3" fmla="val 29959"/>
              </a:avLst>
            </a:prstGeom>
            <a:solidFill>
              <a:srgbClr val="333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 name="Block Arc 17"/>
            <p:cNvSpPr/>
            <p:nvPr/>
          </p:nvSpPr>
          <p:spPr bwMode="auto">
            <a:xfrm>
              <a:off x="2777612" y="2401528"/>
              <a:ext cx="3581400" cy="3581400"/>
            </a:xfrm>
            <a:prstGeom prst="blockArc">
              <a:avLst>
                <a:gd name="adj1" fmla="val 5384761"/>
                <a:gd name="adj2" fmla="val 20218534"/>
                <a:gd name="adj3" fmla="val 29996"/>
              </a:avLst>
            </a:prstGeom>
            <a:no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grpSp>
      <p:sp>
        <p:nvSpPr>
          <p:cNvPr id="19" name="TextBox 18"/>
          <p:cNvSpPr txBox="1"/>
          <p:nvPr/>
        </p:nvSpPr>
        <p:spPr>
          <a:xfrm>
            <a:off x="6092312" y="4734339"/>
            <a:ext cx="5854287" cy="1040285"/>
          </a:xfrm>
          <a:prstGeom prst="rect">
            <a:avLst/>
          </a:prstGeom>
          <a:noFill/>
          <a:effectLst>
            <a:softEdge rad="0"/>
          </a:effectLst>
        </p:spPr>
        <p:txBody>
          <a:bodyPr wrap="square" rtlCol="0">
            <a:spAutoFit/>
          </a:bodyPr>
          <a:lstStyle/>
          <a:p>
            <a:r>
              <a:rPr lang="es-UY" b="1" dirty="0" err="1">
                <a:ln w="9525">
                  <a:noFill/>
                </a:ln>
                <a:solidFill>
                  <a:schemeClr val="accent4"/>
                </a:solidFill>
                <a:effectLst>
                  <a:glow rad="190500">
                    <a:srgbClr val="99CCFF"/>
                  </a:glow>
                </a:effectLst>
                <a:latin typeface="Arial Narrow" panose="020B0606020202030204" pitchFamily="34" charset="0"/>
              </a:rPr>
              <a:t>Participant</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Contribution</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represents</a:t>
            </a:r>
            <a:endParaRPr lang="es-UY" b="1" dirty="0">
              <a:ln w="9525">
                <a:noFill/>
              </a:ln>
              <a:solidFill>
                <a:schemeClr val="accent4"/>
              </a:solidFill>
              <a:effectLst>
                <a:glow rad="190500">
                  <a:srgbClr val="99CCFF"/>
                </a:glow>
              </a:effectLst>
              <a:latin typeface="Arial Narrow" panose="020B0606020202030204" pitchFamily="34" charset="0"/>
            </a:endParaRPr>
          </a:p>
          <a:p>
            <a:r>
              <a:rPr lang="es-UY" b="1" dirty="0">
                <a:ln w="9525">
                  <a:noFill/>
                </a:ln>
                <a:solidFill>
                  <a:schemeClr val="accent4"/>
                </a:solidFill>
                <a:effectLst>
                  <a:glow rad="190500">
                    <a:srgbClr val="99CCFF"/>
                  </a:glow>
                </a:effectLst>
                <a:latin typeface="Arial Narrow" panose="020B0606020202030204" pitchFamily="34" charset="0"/>
              </a:rPr>
              <a:t>1/3 of </a:t>
            </a:r>
            <a:r>
              <a:rPr lang="es-UY" b="1" dirty="0" err="1">
                <a:ln w="9525">
                  <a:noFill/>
                </a:ln>
                <a:solidFill>
                  <a:schemeClr val="accent4"/>
                </a:solidFill>
                <a:effectLst>
                  <a:glow rad="190500">
                    <a:srgbClr val="99CCFF"/>
                  </a:glow>
                </a:effectLst>
                <a:latin typeface="Arial Narrow" panose="020B0606020202030204" pitchFamily="34" charset="0"/>
              </a:rPr>
              <a:t>the</a:t>
            </a:r>
            <a:r>
              <a:rPr lang="es-UY" b="1" dirty="0">
                <a:ln w="9525">
                  <a:noFill/>
                </a:ln>
                <a:solidFill>
                  <a:schemeClr val="accent4"/>
                </a:solidFill>
                <a:effectLst>
                  <a:glow rad="190500">
                    <a:srgbClr val="99CCFF"/>
                  </a:glow>
                </a:effectLst>
                <a:latin typeface="Arial Narrow" panose="020B0606020202030204" pitchFamily="34" charset="0"/>
              </a:rPr>
              <a:t> Total </a:t>
            </a:r>
            <a:r>
              <a:rPr lang="es-UY" b="1" dirty="0" err="1">
                <a:ln w="9525">
                  <a:noFill/>
                </a:ln>
                <a:solidFill>
                  <a:schemeClr val="accent4"/>
                </a:solidFill>
                <a:effectLst>
                  <a:glow rad="190500">
                    <a:srgbClr val="99CCFF"/>
                  </a:glow>
                </a:effectLst>
                <a:latin typeface="Arial Narrow" panose="020B0606020202030204" pitchFamily="34" charset="0"/>
              </a:rPr>
              <a:t>Contribution</a:t>
            </a:r>
            <a:endParaRPr lang="es-UY" b="1" dirty="0">
              <a:ln w="9525">
                <a:noFill/>
              </a:ln>
              <a:solidFill>
                <a:schemeClr val="accent4"/>
              </a:solidFill>
              <a:effectLst>
                <a:glow rad="190500">
                  <a:srgbClr val="99CCFF"/>
                </a:glow>
              </a:effectLst>
              <a:latin typeface="Arial Narrow" panose="020B0606020202030204" pitchFamily="34" charset="0"/>
            </a:endParaRPr>
          </a:p>
        </p:txBody>
      </p:sp>
    </p:spTree>
    <p:extLst>
      <p:ext uri="{BB962C8B-B14F-4D97-AF65-F5344CB8AC3E}">
        <p14:creationId xmlns:p14="http://schemas.microsoft.com/office/powerpoint/2010/main" val="2142053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Vesting Rights</a:t>
            </a:r>
          </a:p>
        </p:txBody>
      </p:sp>
      <p:sp>
        <p:nvSpPr>
          <p:cNvPr id="7" name="Rectangle 6"/>
          <p:cNvSpPr/>
          <p:nvPr/>
        </p:nvSpPr>
        <p:spPr bwMode="auto">
          <a:xfrm>
            <a:off x="1957669" y="2834640"/>
            <a:ext cx="923015" cy="63825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35%</a:t>
            </a:r>
            <a:endParaRPr lang="en-US" sz="1800" b="1" dirty="0">
              <a:solidFill>
                <a:schemeClr val="bg1"/>
              </a:solidFill>
            </a:endParaRPr>
          </a:p>
        </p:txBody>
      </p:sp>
      <p:sp>
        <p:nvSpPr>
          <p:cNvPr id="8" name="Rectangle 7"/>
          <p:cNvSpPr/>
          <p:nvPr/>
        </p:nvSpPr>
        <p:spPr bwMode="auto">
          <a:xfrm>
            <a:off x="1957670"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9" name="Right Arrow 8"/>
          <p:cNvSpPr/>
          <p:nvPr/>
        </p:nvSpPr>
        <p:spPr bwMode="auto">
          <a:xfrm rot="16200000">
            <a:off x="1386170" y="5608320"/>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Start</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p:cNvSpPr/>
          <p:nvPr/>
        </p:nvSpPr>
        <p:spPr bwMode="auto">
          <a:xfrm rot="16200000">
            <a:off x="2340421" y="5608320"/>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1 Year</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Right Arrow 10"/>
          <p:cNvSpPr/>
          <p:nvPr/>
        </p:nvSpPr>
        <p:spPr bwMode="auto">
          <a:xfrm rot="16200000">
            <a:off x="3294671" y="5610225"/>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2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ight Arrow 11"/>
          <p:cNvSpPr/>
          <p:nvPr/>
        </p:nvSpPr>
        <p:spPr bwMode="auto">
          <a:xfrm rot="16200000">
            <a:off x="4248923" y="5608316"/>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3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3" name="Right Arrow 12"/>
          <p:cNvSpPr/>
          <p:nvPr/>
        </p:nvSpPr>
        <p:spPr bwMode="auto">
          <a:xfrm rot="16200000">
            <a:off x="5203174" y="5608317"/>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4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Right Arrow 13"/>
          <p:cNvSpPr/>
          <p:nvPr/>
        </p:nvSpPr>
        <p:spPr bwMode="auto">
          <a:xfrm rot="16200000">
            <a:off x="6157425" y="5608315"/>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5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5" name="Right Arrow 14"/>
          <p:cNvSpPr/>
          <p:nvPr/>
        </p:nvSpPr>
        <p:spPr bwMode="auto">
          <a:xfrm rot="16200000">
            <a:off x="7106504" y="5616854"/>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6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6" name="Right Arrow 15"/>
          <p:cNvSpPr/>
          <p:nvPr/>
        </p:nvSpPr>
        <p:spPr bwMode="auto">
          <a:xfrm rot="16200000">
            <a:off x="8065924" y="5608318"/>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7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bwMode="auto">
          <a:xfrm>
            <a:off x="2911921"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18" name="Rectangle 17"/>
          <p:cNvSpPr/>
          <p:nvPr/>
        </p:nvSpPr>
        <p:spPr bwMode="auto">
          <a:xfrm>
            <a:off x="3866172"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19" name="Rectangle 18"/>
          <p:cNvSpPr/>
          <p:nvPr/>
        </p:nvSpPr>
        <p:spPr bwMode="auto">
          <a:xfrm>
            <a:off x="4820423"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0" name="Rectangle 19"/>
          <p:cNvSpPr/>
          <p:nvPr/>
        </p:nvSpPr>
        <p:spPr bwMode="auto">
          <a:xfrm>
            <a:off x="5774674"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1" name="Rectangle 20"/>
          <p:cNvSpPr/>
          <p:nvPr/>
        </p:nvSpPr>
        <p:spPr bwMode="auto">
          <a:xfrm>
            <a:off x="6728925"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2" name="Rectangle 21"/>
          <p:cNvSpPr/>
          <p:nvPr/>
        </p:nvSpPr>
        <p:spPr bwMode="auto">
          <a:xfrm>
            <a:off x="7683176"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3" name="Rectangle 22"/>
          <p:cNvSpPr/>
          <p:nvPr/>
        </p:nvSpPr>
        <p:spPr bwMode="auto">
          <a:xfrm>
            <a:off x="8637425" y="3483255"/>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4" name="Rectangle 23"/>
          <p:cNvSpPr/>
          <p:nvPr/>
        </p:nvSpPr>
        <p:spPr bwMode="auto">
          <a:xfrm>
            <a:off x="2911920" y="2834640"/>
            <a:ext cx="923015" cy="63825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35%</a:t>
            </a:r>
            <a:endParaRPr lang="en-US" sz="1800" b="1" dirty="0">
              <a:solidFill>
                <a:schemeClr val="bg1"/>
              </a:solidFill>
            </a:endParaRPr>
          </a:p>
        </p:txBody>
      </p:sp>
      <p:sp>
        <p:nvSpPr>
          <p:cNvPr id="25" name="Rectangle 24"/>
          <p:cNvSpPr/>
          <p:nvPr/>
        </p:nvSpPr>
        <p:spPr bwMode="auto">
          <a:xfrm>
            <a:off x="3866171" y="2834640"/>
            <a:ext cx="923015" cy="63825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35%</a:t>
            </a:r>
            <a:endParaRPr lang="en-US" sz="1800" b="1" dirty="0">
              <a:solidFill>
                <a:schemeClr val="bg1"/>
              </a:solidFill>
            </a:endParaRPr>
          </a:p>
        </p:txBody>
      </p:sp>
      <p:sp>
        <p:nvSpPr>
          <p:cNvPr id="26" name="Rectangle 25"/>
          <p:cNvSpPr/>
          <p:nvPr/>
        </p:nvSpPr>
        <p:spPr bwMode="auto">
          <a:xfrm>
            <a:off x="4820422" y="2834640"/>
            <a:ext cx="923015" cy="63825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35%</a:t>
            </a:r>
            <a:endParaRPr lang="en-US" sz="1800" b="1" dirty="0">
              <a:solidFill>
                <a:schemeClr val="bg1"/>
              </a:solidFill>
            </a:endParaRPr>
          </a:p>
        </p:txBody>
      </p:sp>
      <p:sp>
        <p:nvSpPr>
          <p:cNvPr id="27" name="Rectangle 26"/>
          <p:cNvSpPr/>
          <p:nvPr/>
        </p:nvSpPr>
        <p:spPr bwMode="auto">
          <a:xfrm>
            <a:off x="5774673" y="2743200"/>
            <a:ext cx="923015" cy="72969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40%</a:t>
            </a:r>
            <a:endParaRPr lang="en-US" sz="1800" b="1" dirty="0">
              <a:solidFill>
                <a:schemeClr val="bg1"/>
              </a:solidFill>
            </a:endParaRPr>
          </a:p>
        </p:txBody>
      </p:sp>
      <p:sp>
        <p:nvSpPr>
          <p:cNvPr id="28" name="Rectangle 27"/>
          <p:cNvSpPr/>
          <p:nvPr/>
        </p:nvSpPr>
        <p:spPr bwMode="auto">
          <a:xfrm>
            <a:off x="6728924" y="2377440"/>
            <a:ext cx="923015" cy="109545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60%</a:t>
            </a:r>
            <a:endParaRPr lang="en-US" sz="1800" b="1" dirty="0">
              <a:solidFill>
                <a:schemeClr val="bg1"/>
              </a:solidFill>
            </a:endParaRPr>
          </a:p>
        </p:txBody>
      </p:sp>
      <p:sp>
        <p:nvSpPr>
          <p:cNvPr id="29" name="Rectangle 28"/>
          <p:cNvSpPr/>
          <p:nvPr/>
        </p:nvSpPr>
        <p:spPr bwMode="auto">
          <a:xfrm>
            <a:off x="7683175" y="2011680"/>
            <a:ext cx="923015" cy="146121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80%</a:t>
            </a:r>
            <a:endParaRPr lang="en-US" sz="1800" b="1" dirty="0">
              <a:solidFill>
                <a:schemeClr val="bg1"/>
              </a:solidFill>
            </a:endParaRPr>
          </a:p>
        </p:txBody>
      </p:sp>
      <p:sp>
        <p:nvSpPr>
          <p:cNvPr id="30" name="Rectangle 29"/>
          <p:cNvSpPr/>
          <p:nvPr/>
        </p:nvSpPr>
        <p:spPr bwMode="auto">
          <a:xfrm>
            <a:off x="8637424" y="1644090"/>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31" name="Rectangle 30"/>
          <p:cNvSpPr/>
          <p:nvPr/>
        </p:nvSpPr>
        <p:spPr bwMode="auto">
          <a:xfrm>
            <a:off x="1690970" y="1447800"/>
            <a:ext cx="2992670" cy="56388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800" b="1" dirty="0">
                <a:solidFill>
                  <a:schemeClr val="bg1"/>
                </a:solidFill>
                <a:latin typeface="Arial Narrow" panose="020B0606020202030204" pitchFamily="34" charset="0"/>
              </a:rPr>
              <a:t>Institutional Contributions*</a:t>
            </a:r>
          </a:p>
        </p:txBody>
      </p:sp>
      <p:sp>
        <p:nvSpPr>
          <p:cNvPr id="32" name="Rectangle 31"/>
          <p:cNvSpPr/>
          <p:nvPr/>
        </p:nvSpPr>
        <p:spPr bwMode="auto">
          <a:xfrm>
            <a:off x="1690970" y="2095500"/>
            <a:ext cx="2992670" cy="56388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800" b="1" dirty="0">
                <a:solidFill>
                  <a:schemeClr val="bg1"/>
                </a:solidFill>
                <a:latin typeface="Arial Narrow" panose="020B0606020202030204" pitchFamily="34" charset="0"/>
              </a:rPr>
              <a:t>Participant Contributions*</a:t>
            </a:r>
          </a:p>
        </p:txBody>
      </p:sp>
      <p:sp>
        <p:nvSpPr>
          <p:cNvPr id="33" name="TextBox 32"/>
          <p:cNvSpPr txBox="1"/>
          <p:nvPr/>
        </p:nvSpPr>
        <p:spPr>
          <a:xfrm>
            <a:off x="1066800" y="6587699"/>
            <a:ext cx="6239209" cy="215444"/>
          </a:xfrm>
          <a:prstGeom prst="rect">
            <a:avLst/>
          </a:prstGeom>
          <a:noFill/>
        </p:spPr>
        <p:txBody>
          <a:bodyPr wrap="none" rtlCol="0">
            <a:spAutoFit/>
          </a:bodyPr>
          <a:lstStyle/>
          <a:p>
            <a:r>
              <a:rPr lang="en-US" sz="800" dirty="0">
                <a:latin typeface="Arial Narrow" panose="020B0606020202030204" pitchFamily="34" charset="0"/>
              </a:rPr>
              <a:t>*Institutional Contributions include the interest generated by those contributions, and Participant Contributions include the interest generated by those contributions</a:t>
            </a:r>
          </a:p>
        </p:txBody>
      </p:sp>
    </p:spTree>
    <p:extLst>
      <p:ext uri="{BB962C8B-B14F-4D97-AF65-F5344CB8AC3E}">
        <p14:creationId xmlns:p14="http://schemas.microsoft.com/office/powerpoint/2010/main" val="25881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4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par>
                          <p:cTn id="37" fill="hold">
                            <p:stCondLst>
                              <p:cond delay="1900"/>
                            </p:stCondLst>
                            <p:childTnLst>
                              <p:par>
                                <p:cTn id="38" presetID="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2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stCondLst>
                                    <p:cond delay="4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4" fill="hold" grpId="0" nodeType="withEffect">
                                  <p:stCondLst>
                                    <p:cond delay="40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1" fill="hold" grpId="0" nodeType="withEffect">
                                  <p:stCondLst>
                                    <p:cond delay="60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par>
                                <p:cTn id="70" presetID="2" presetClass="entr" presetSubtype="1" fill="hold" grpId="0" nodeType="withEffect">
                                  <p:stCondLst>
                                    <p:cond delay="80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80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par>
                                <p:cTn id="78" presetID="2" presetClass="entr" presetSubtype="1" fill="hold" grpId="0" nodeType="withEffect">
                                  <p:stCondLst>
                                    <p:cond delay="100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0-#ppt_h/2"/>
                                          </p:val>
                                        </p:tav>
                                        <p:tav tm="100000">
                                          <p:val>
                                            <p:strVal val="#ppt_y"/>
                                          </p:val>
                                        </p:tav>
                                      </p:tavLst>
                                    </p:anim>
                                  </p:childTnLst>
                                </p:cTn>
                              </p:par>
                              <p:par>
                                <p:cTn id="82" presetID="2" presetClass="entr" presetSubtype="4" fill="hold" grpId="0" nodeType="withEffect">
                                  <p:stCondLst>
                                    <p:cond delay="100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1+#ppt_h/2"/>
                                          </p:val>
                                        </p:tav>
                                        <p:tav tm="100000">
                                          <p:val>
                                            <p:strVal val="#ppt_y"/>
                                          </p:val>
                                        </p:tav>
                                      </p:tavLst>
                                    </p:anim>
                                  </p:childTnLst>
                                </p:cTn>
                              </p:par>
                              <p:par>
                                <p:cTn id="86" presetID="2" presetClass="entr" presetSubtype="1" fill="hold" grpId="0" nodeType="withEffect">
                                  <p:stCondLst>
                                    <p:cond delay="120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0-#ppt_h/2"/>
                                          </p:val>
                                        </p:tav>
                                        <p:tav tm="100000">
                                          <p:val>
                                            <p:strVal val="#ppt_y"/>
                                          </p:val>
                                        </p:tav>
                                      </p:tavLst>
                                    </p:anim>
                                  </p:childTnLst>
                                </p:cTn>
                              </p:par>
                              <p:par>
                                <p:cTn id="90" presetID="2" presetClass="entr" presetSubtype="4" fill="hold" grpId="0" nodeType="withEffect">
                                  <p:stCondLst>
                                    <p:cond delay="1200"/>
                                  </p:stCondLst>
                                  <p:childTnLst>
                                    <p:set>
                                      <p:cBhvr>
                                        <p:cTn id="91" dur="1" fill="hold">
                                          <p:stCondLst>
                                            <p:cond delay="0"/>
                                          </p:stCondLst>
                                        </p:cTn>
                                        <p:tgtEl>
                                          <p:spTgt spid="15"/>
                                        </p:tgtEl>
                                        <p:attrNameLst>
                                          <p:attrName>style.visibility</p:attrName>
                                        </p:attrNameLst>
                                      </p:cBhvr>
                                      <p:to>
                                        <p:strVal val="visible"/>
                                      </p:to>
                                    </p:set>
                                    <p:anim calcmode="lin" valueType="num">
                                      <p:cBhvr additive="base">
                                        <p:cTn id="92" dur="500" fill="hold"/>
                                        <p:tgtEl>
                                          <p:spTgt spid="15"/>
                                        </p:tgtEl>
                                        <p:attrNameLst>
                                          <p:attrName>ppt_x</p:attrName>
                                        </p:attrNameLst>
                                      </p:cBhvr>
                                      <p:tavLst>
                                        <p:tav tm="0">
                                          <p:val>
                                            <p:strVal val="#ppt_x"/>
                                          </p:val>
                                        </p:tav>
                                        <p:tav tm="100000">
                                          <p:val>
                                            <p:strVal val="#ppt_x"/>
                                          </p:val>
                                        </p:tav>
                                      </p:tavLst>
                                    </p:anim>
                                    <p:anim calcmode="lin" valueType="num">
                                      <p:cBhvr additive="base">
                                        <p:cTn id="93" dur="500" fill="hold"/>
                                        <p:tgtEl>
                                          <p:spTgt spid="15"/>
                                        </p:tgtEl>
                                        <p:attrNameLst>
                                          <p:attrName>ppt_y</p:attrName>
                                        </p:attrNameLst>
                                      </p:cBhvr>
                                      <p:tavLst>
                                        <p:tav tm="0">
                                          <p:val>
                                            <p:strVal val="1+#ppt_h/2"/>
                                          </p:val>
                                        </p:tav>
                                        <p:tav tm="100000">
                                          <p:val>
                                            <p:strVal val="#ppt_y"/>
                                          </p:val>
                                        </p:tav>
                                      </p:tavLst>
                                    </p:anim>
                                  </p:childTnLst>
                                </p:cTn>
                              </p:par>
                              <p:par>
                                <p:cTn id="94" presetID="2" presetClass="entr" presetSubtype="1" fill="hold" grpId="0" nodeType="withEffect">
                                  <p:stCondLst>
                                    <p:cond delay="140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ppt_x"/>
                                          </p:val>
                                        </p:tav>
                                        <p:tav tm="100000">
                                          <p:val>
                                            <p:strVal val="#ppt_x"/>
                                          </p:val>
                                        </p:tav>
                                      </p:tavLst>
                                    </p:anim>
                                    <p:anim calcmode="lin" valueType="num">
                                      <p:cBhvr additive="base">
                                        <p:cTn id="97" dur="500" fill="hold"/>
                                        <p:tgtEl>
                                          <p:spTgt spid="30"/>
                                        </p:tgtEl>
                                        <p:attrNameLst>
                                          <p:attrName>ppt_y</p:attrName>
                                        </p:attrNameLst>
                                      </p:cBhvr>
                                      <p:tavLst>
                                        <p:tav tm="0">
                                          <p:val>
                                            <p:strVal val="0-#ppt_h/2"/>
                                          </p:val>
                                        </p:tav>
                                        <p:tav tm="100000">
                                          <p:val>
                                            <p:strVal val="#ppt_y"/>
                                          </p:val>
                                        </p:tav>
                                      </p:tavLst>
                                    </p:anim>
                                  </p:childTnLst>
                                </p:cTn>
                              </p:par>
                              <p:par>
                                <p:cTn id="98" presetID="2" presetClass="entr" presetSubtype="4" fill="hold" grpId="0" nodeType="withEffect">
                                  <p:stCondLst>
                                    <p:cond delay="1400"/>
                                  </p:stCondLst>
                                  <p:childTnLst>
                                    <p:set>
                                      <p:cBhvr>
                                        <p:cTn id="99" dur="1" fill="hold">
                                          <p:stCondLst>
                                            <p:cond delay="0"/>
                                          </p:stCondLst>
                                        </p:cTn>
                                        <p:tgtEl>
                                          <p:spTgt spid="16"/>
                                        </p:tgtEl>
                                        <p:attrNameLst>
                                          <p:attrName>style.visibility</p:attrName>
                                        </p:attrNameLst>
                                      </p:cBhvr>
                                      <p:to>
                                        <p:strVal val="visible"/>
                                      </p:to>
                                    </p:set>
                                    <p:anim calcmode="lin" valueType="num">
                                      <p:cBhvr additive="base">
                                        <p:cTn id="100" dur="500" fill="hold"/>
                                        <p:tgtEl>
                                          <p:spTgt spid="16"/>
                                        </p:tgtEl>
                                        <p:attrNameLst>
                                          <p:attrName>ppt_x</p:attrName>
                                        </p:attrNameLst>
                                      </p:cBhvr>
                                      <p:tavLst>
                                        <p:tav tm="0">
                                          <p:val>
                                            <p:strVal val="#ppt_x"/>
                                          </p:val>
                                        </p:tav>
                                        <p:tav tm="100000">
                                          <p:val>
                                            <p:strVal val="#ppt_x"/>
                                          </p:val>
                                        </p:tav>
                                      </p:tavLst>
                                    </p:anim>
                                    <p:anim calcmode="lin" valueType="num">
                                      <p:cBhvr additive="base">
                                        <p:cTn id="101" dur="500" fill="hold"/>
                                        <p:tgtEl>
                                          <p:spTgt spid="16"/>
                                        </p:tgtEl>
                                        <p:attrNameLst>
                                          <p:attrName>ppt_y</p:attrName>
                                        </p:attrNameLst>
                                      </p:cBhvr>
                                      <p:tavLst>
                                        <p:tav tm="0">
                                          <p:val>
                                            <p:strVal val="1+#ppt_h/2"/>
                                          </p:val>
                                        </p:tav>
                                        <p:tav tm="100000">
                                          <p:val>
                                            <p:strVal val="#ppt_y"/>
                                          </p:val>
                                        </p:tav>
                                      </p:tavLst>
                                    </p:anim>
                                  </p:childTnLst>
                                </p:cTn>
                              </p:par>
                            </p:childTnLst>
                          </p:cTn>
                        </p:par>
                        <p:par>
                          <p:cTn id="102" fill="hold">
                            <p:stCondLst>
                              <p:cond delay="3800"/>
                            </p:stCondLst>
                            <p:childTnLst>
                              <p:par>
                                <p:cTn id="103" presetID="53" presetClass="entr" presetSubtype="16"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Contributions</a:t>
            </a:r>
          </a:p>
        </p:txBody>
      </p:sp>
      <p:sp>
        <p:nvSpPr>
          <p:cNvPr id="13" name="Text Box 18"/>
          <p:cNvSpPr txBox="1">
            <a:spLocks noChangeArrowheads="1"/>
          </p:cNvSpPr>
          <p:nvPr/>
        </p:nvSpPr>
        <p:spPr bwMode="auto">
          <a:xfrm>
            <a:off x="1524000" y="1338263"/>
            <a:ext cx="9144000" cy="36933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800" b="1" dirty="0" err="1">
                <a:solidFill>
                  <a:srgbClr val="CC0000"/>
                </a:solidFill>
                <a:latin typeface="Arial Black" pitchFamily="34" charset="0"/>
              </a:rPr>
              <a:t>For</a:t>
            </a:r>
            <a:r>
              <a:rPr lang="es-UY" altLang="en-US" sz="1800" b="1" dirty="0">
                <a:solidFill>
                  <a:srgbClr val="CC0000"/>
                </a:solidFill>
                <a:latin typeface="Arial Black" pitchFamily="34" charset="0"/>
              </a:rPr>
              <a:t> </a:t>
            </a:r>
            <a:r>
              <a:rPr lang="es-UY" altLang="en-US" sz="1800" b="1" dirty="0" err="1">
                <a:solidFill>
                  <a:srgbClr val="CC0000"/>
                </a:solidFill>
                <a:latin typeface="Arial Black" pitchFamily="34" charset="0"/>
              </a:rPr>
              <a:t>the</a:t>
            </a:r>
            <a:r>
              <a:rPr lang="es-UY" altLang="en-US" sz="1800" b="1" dirty="0">
                <a:solidFill>
                  <a:srgbClr val="CC0000"/>
                </a:solidFill>
                <a:latin typeface="Arial Black" pitchFamily="34" charset="0"/>
              </a:rPr>
              <a:t> PROVIDENT PLAN</a:t>
            </a:r>
          </a:p>
        </p:txBody>
      </p:sp>
      <p:sp>
        <p:nvSpPr>
          <p:cNvPr id="14" name="Block Arc 13"/>
          <p:cNvSpPr/>
          <p:nvPr/>
        </p:nvSpPr>
        <p:spPr bwMode="auto">
          <a:xfrm>
            <a:off x="4305300" y="2476500"/>
            <a:ext cx="3581400" cy="3581400"/>
          </a:xfrm>
          <a:prstGeom prst="blockArc">
            <a:avLst>
              <a:gd name="adj1" fmla="val 5384761"/>
              <a:gd name="adj2" fmla="val 5223644"/>
              <a:gd name="adj3" fmla="val 29937"/>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sp>
        <p:nvSpPr>
          <p:cNvPr id="15" name="TextBox 14"/>
          <p:cNvSpPr txBox="1"/>
          <p:nvPr/>
        </p:nvSpPr>
        <p:spPr>
          <a:xfrm>
            <a:off x="578457" y="2604057"/>
            <a:ext cx="5974661" cy="1040285"/>
          </a:xfrm>
          <a:prstGeom prst="rect">
            <a:avLst/>
          </a:prstGeom>
          <a:noFill/>
          <a:effectLst>
            <a:softEdge rad="0"/>
          </a:effectLst>
        </p:spPr>
        <p:txBody>
          <a:bodyPr wrap="square" rtlCol="0">
            <a:spAutoFit/>
          </a:bodyPr>
          <a:lstStyle/>
          <a:p>
            <a:r>
              <a:rPr lang="es-UY" b="1" dirty="0" err="1">
                <a:ln w="9525">
                  <a:noFill/>
                </a:ln>
                <a:solidFill>
                  <a:srgbClr val="800000"/>
                </a:solidFill>
                <a:effectLst>
                  <a:glow rad="190500">
                    <a:srgbClr val="FFFF00"/>
                  </a:glow>
                </a:effectLst>
                <a:latin typeface="Arial Narrow" panose="020B0606020202030204" pitchFamily="34" charset="0"/>
              </a:rPr>
              <a:t>Institutional</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Contribution</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is</a:t>
            </a:r>
            <a:r>
              <a:rPr lang="es-UY" b="1" dirty="0">
                <a:ln w="9525">
                  <a:noFill/>
                </a:ln>
                <a:solidFill>
                  <a:srgbClr val="800000"/>
                </a:solidFill>
                <a:effectLst>
                  <a:glow rad="190500">
                    <a:srgbClr val="FFFF00"/>
                  </a:glow>
                </a:effectLst>
                <a:latin typeface="Arial Narrow" panose="020B0606020202030204" pitchFamily="34" charset="0"/>
              </a:rPr>
              <a:t> 5%</a:t>
            </a:r>
          </a:p>
          <a:p>
            <a:r>
              <a:rPr lang="es-UY" b="1" dirty="0">
                <a:ln w="9525">
                  <a:noFill/>
                </a:ln>
                <a:solidFill>
                  <a:srgbClr val="800000"/>
                </a:solidFill>
                <a:effectLst>
                  <a:glow rad="190500">
                    <a:srgbClr val="FFFF00"/>
                  </a:glow>
                </a:effectLst>
                <a:latin typeface="Arial Narrow" panose="020B0606020202030204" pitchFamily="34" charset="0"/>
              </a:rPr>
              <a:t>of </a:t>
            </a:r>
            <a:r>
              <a:rPr lang="es-UY" b="1" dirty="0" err="1">
                <a:ln w="9525">
                  <a:noFill/>
                </a:ln>
                <a:solidFill>
                  <a:srgbClr val="800000"/>
                </a:solidFill>
                <a:effectLst>
                  <a:glow rad="190500">
                    <a:srgbClr val="FFFF00"/>
                  </a:glow>
                </a:effectLst>
                <a:latin typeface="Arial Narrow" panose="020B0606020202030204" pitchFamily="34" charset="0"/>
              </a:rPr>
              <a:t>the</a:t>
            </a:r>
            <a:r>
              <a:rPr lang="es-UY" b="1" dirty="0">
                <a:ln w="9525">
                  <a:noFill/>
                </a:ln>
                <a:solidFill>
                  <a:srgbClr val="800000"/>
                </a:solidFill>
                <a:effectLst>
                  <a:glow rad="190500">
                    <a:srgbClr val="FFFF00"/>
                  </a:glow>
                </a:effectLst>
                <a:latin typeface="Arial Narrow" panose="020B0606020202030204" pitchFamily="34" charset="0"/>
              </a:rPr>
              <a:t> Pensionable </a:t>
            </a:r>
            <a:r>
              <a:rPr lang="es-UY" b="1" dirty="0" err="1">
                <a:ln w="9525">
                  <a:noFill/>
                </a:ln>
                <a:solidFill>
                  <a:srgbClr val="800000"/>
                </a:solidFill>
                <a:effectLst>
                  <a:glow rad="190500">
                    <a:srgbClr val="FFFF00"/>
                  </a:glow>
                </a:effectLst>
                <a:latin typeface="Arial Narrow" panose="020B0606020202030204" pitchFamily="34" charset="0"/>
              </a:rPr>
              <a:t>Remuneration</a:t>
            </a:r>
            <a:endParaRPr lang="es-UY" b="1" dirty="0">
              <a:ln w="9525">
                <a:noFill/>
              </a:ln>
              <a:solidFill>
                <a:srgbClr val="800000"/>
              </a:solidFill>
              <a:effectLst>
                <a:glow rad="190500">
                  <a:srgbClr val="FFFF00"/>
                </a:glow>
              </a:effectLst>
              <a:latin typeface="Arial Narrow" panose="020B0606020202030204" pitchFamily="34" charset="0"/>
            </a:endParaRPr>
          </a:p>
        </p:txBody>
      </p:sp>
      <p:grpSp>
        <p:nvGrpSpPr>
          <p:cNvPr id="16" name="Group 15"/>
          <p:cNvGrpSpPr/>
          <p:nvPr/>
        </p:nvGrpSpPr>
        <p:grpSpPr>
          <a:xfrm>
            <a:off x="4301612" y="2477728"/>
            <a:ext cx="3585088" cy="3581400"/>
            <a:chOff x="2777612" y="2401528"/>
            <a:chExt cx="3585088" cy="3581400"/>
          </a:xfrm>
        </p:grpSpPr>
        <p:sp>
          <p:nvSpPr>
            <p:cNvPr id="17" name="Block Arc 16"/>
            <p:cNvSpPr/>
            <p:nvPr/>
          </p:nvSpPr>
          <p:spPr bwMode="auto">
            <a:xfrm>
              <a:off x="2781300" y="2401528"/>
              <a:ext cx="3581400" cy="3581400"/>
            </a:xfrm>
            <a:prstGeom prst="blockArc">
              <a:avLst>
                <a:gd name="adj1" fmla="val 16202818"/>
                <a:gd name="adj2" fmla="val 5397169"/>
                <a:gd name="adj3" fmla="val 29959"/>
              </a:avLst>
            </a:prstGeom>
            <a:solidFill>
              <a:srgbClr val="333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 name="Block Arc 17"/>
            <p:cNvSpPr/>
            <p:nvPr/>
          </p:nvSpPr>
          <p:spPr bwMode="auto">
            <a:xfrm>
              <a:off x="2777612" y="2401528"/>
              <a:ext cx="3581400" cy="3581400"/>
            </a:xfrm>
            <a:prstGeom prst="blockArc">
              <a:avLst>
                <a:gd name="adj1" fmla="val 5384761"/>
                <a:gd name="adj2" fmla="val 20218534"/>
                <a:gd name="adj3" fmla="val 29996"/>
              </a:avLst>
            </a:prstGeom>
            <a:no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grpSp>
      <p:sp>
        <p:nvSpPr>
          <p:cNvPr id="19" name="TextBox 18"/>
          <p:cNvSpPr txBox="1"/>
          <p:nvPr/>
        </p:nvSpPr>
        <p:spPr>
          <a:xfrm>
            <a:off x="6092312" y="4734339"/>
            <a:ext cx="5854287" cy="1040285"/>
          </a:xfrm>
          <a:prstGeom prst="rect">
            <a:avLst/>
          </a:prstGeom>
          <a:noFill/>
          <a:effectLst>
            <a:softEdge rad="0"/>
          </a:effectLst>
        </p:spPr>
        <p:txBody>
          <a:bodyPr wrap="square" rtlCol="0">
            <a:spAutoFit/>
          </a:bodyPr>
          <a:lstStyle/>
          <a:p>
            <a:r>
              <a:rPr lang="es-UY" b="1" dirty="0" err="1">
                <a:ln w="9525">
                  <a:noFill/>
                </a:ln>
                <a:solidFill>
                  <a:schemeClr val="accent4"/>
                </a:solidFill>
                <a:effectLst>
                  <a:glow rad="190500">
                    <a:srgbClr val="99CCFF"/>
                  </a:glow>
                </a:effectLst>
                <a:latin typeface="Arial Narrow" panose="020B0606020202030204" pitchFamily="34" charset="0"/>
              </a:rPr>
              <a:t>Participant</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Contribution</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is</a:t>
            </a:r>
            <a:r>
              <a:rPr lang="es-UY" b="1" dirty="0">
                <a:ln w="9525">
                  <a:noFill/>
                </a:ln>
                <a:solidFill>
                  <a:schemeClr val="accent4"/>
                </a:solidFill>
                <a:effectLst>
                  <a:glow rad="190500">
                    <a:srgbClr val="99CCFF"/>
                  </a:glow>
                </a:effectLst>
                <a:latin typeface="Arial Narrow" panose="020B0606020202030204" pitchFamily="34" charset="0"/>
              </a:rPr>
              <a:t> 5%</a:t>
            </a:r>
          </a:p>
          <a:p>
            <a:r>
              <a:rPr lang="es-UY" b="1" dirty="0">
                <a:ln w="9525">
                  <a:noFill/>
                </a:ln>
                <a:solidFill>
                  <a:schemeClr val="accent4"/>
                </a:solidFill>
                <a:effectLst>
                  <a:glow rad="190500">
                    <a:srgbClr val="99CCFF"/>
                  </a:glow>
                </a:effectLst>
                <a:latin typeface="Arial Narrow" panose="020B0606020202030204" pitchFamily="34" charset="0"/>
              </a:rPr>
              <a:t>of </a:t>
            </a:r>
            <a:r>
              <a:rPr lang="es-UY" b="1" dirty="0" err="1">
                <a:ln w="9525">
                  <a:noFill/>
                </a:ln>
                <a:solidFill>
                  <a:schemeClr val="accent4"/>
                </a:solidFill>
                <a:effectLst>
                  <a:glow rad="190500">
                    <a:srgbClr val="99CCFF"/>
                  </a:glow>
                </a:effectLst>
                <a:latin typeface="Arial Narrow" panose="020B0606020202030204" pitchFamily="34" charset="0"/>
              </a:rPr>
              <a:t>the</a:t>
            </a:r>
            <a:r>
              <a:rPr lang="es-UY" b="1" dirty="0">
                <a:ln w="9525">
                  <a:noFill/>
                </a:ln>
                <a:solidFill>
                  <a:schemeClr val="accent4"/>
                </a:solidFill>
                <a:effectLst>
                  <a:glow rad="190500">
                    <a:srgbClr val="99CCFF"/>
                  </a:glow>
                </a:effectLst>
                <a:latin typeface="Arial Narrow" panose="020B0606020202030204" pitchFamily="34" charset="0"/>
              </a:rPr>
              <a:t> Pensionable </a:t>
            </a:r>
            <a:r>
              <a:rPr lang="es-UY" b="1" dirty="0" err="1">
                <a:ln w="9525">
                  <a:noFill/>
                </a:ln>
                <a:solidFill>
                  <a:schemeClr val="accent4"/>
                </a:solidFill>
                <a:effectLst>
                  <a:glow rad="190500">
                    <a:srgbClr val="99CCFF"/>
                  </a:glow>
                </a:effectLst>
                <a:latin typeface="Arial Narrow" panose="020B0606020202030204" pitchFamily="34" charset="0"/>
              </a:rPr>
              <a:t>Remuneration</a:t>
            </a:r>
            <a:endParaRPr lang="es-UY" b="1" dirty="0">
              <a:ln w="9525">
                <a:noFill/>
              </a:ln>
              <a:solidFill>
                <a:schemeClr val="accent4"/>
              </a:solidFill>
              <a:effectLst>
                <a:glow rad="190500">
                  <a:srgbClr val="99CCFF"/>
                </a:glow>
              </a:effectLst>
              <a:latin typeface="Arial Narrow" panose="020B0606020202030204" pitchFamily="34" charset="0"/>
            </a:endParaRPr>
          </a:p>
        </p:txBody>
      </p:sp>
    </p:spTree>
    <p:extLst>
      <p:ext uri="{BB962C8B-B14F-4D97-AF65-F5344CB8AC3E}">
        <p14:creationId xmlns:p14="http://schemas.microsoft.com/office/powerpoint/2010/main" val="22539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8)">
                                      <p:cBhvr>
                                        <p:cTn id="12" dur="2000"/>
                                        <p:tgtEl>
                                          <p:spTgt spid="14"/>
                                        </p:tgtEl>
                                      </p:cBhvr>
                                    </p:animEffect>
                                  </p:childTnLst>
                                </p:cTn>
                              </p:par>
                              <p:par>
                                <p:cTn id="13" presetID="21"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8)">
                                      <p:cBhvr>
                                        <p:cTn id="15" dur="2000"/>
                                        <p:tgtEl>
                                          <p:spTgt spid="16"/>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Effect transition="in" filter="fade">
                                      <p:cBhvr>
                                        <p:cTn id="21" dur="10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Contributions</a:t>
            </a:r>
          </a:p>
        </p:txBody>
      </p:sp>
      <p:sp>
        <p:nvSpPr>
          <p:cNvPr id="13" name="Text Box 18"/>
          <p:cNvSpPr txBox="1">
            <a:spLocks noChangeArrowheads="1"/>
          </p:cNvSpPr>
          <p:nvPr/>
        </p:nvSpPr>
        <p:spPr bwMode="auto">
          <a:xfrm>
            <a:off x="1524000" y="1338263"/>
            <a:ext cx="9144000" cy="36933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800" b="1" dirty="0" err="1">
                <a:solidFill>
                  <a:srgbClr val="CC0000"/>
                </a:solidFill>
                <a:latin typeface="Arial Black" pitchFamily="34" charset="0"/>
              </a:rPr>
              <a:t>For</a:t>
            </a:r>
            <a:r>
              <a:rPr lang="es-UY" altLang="en-US" sz="1800" b="1" dirty="0">
                <a:solidFill>
                  <a:srgbClr val="CC0000"/>
                </a:solidFill>
                <a:latin typeface="Arial Black" pitchFamily="34" charset="0"/>
              </a:rPr>
              <a:t> </a:t>
            </a:r>
            <a:r>
              <a:rPr lang="es-UY" altLang="en-US" sz="1800" b="1" dirty="0" err="1">
                <a:solidFill>
                  <a:srgbClr val="CC0000"/>
                </a:solidFill>
                <a:latin typeface="Arial Black" pitchFamily="34" charset="0"/>
              </a:rPr>
              <a:t>the</a:t>
            </a:r>
            <a:r>
              <a:rPr lang="es-UY" altLang="en-US" sz="1800" b="1" dirty="0">
                <a:solidFill>
                  <a:srgbClr val="CC0000"/>
                </a:solidFill>
                <a:latin typeface="Arial Black" pitchFamily="34" charset="0"/>
              </a:rPr>
              <a:t> PROVIDENT PLAN</a:t>
            </a:r>
          </a:p>
        </p:txBody>
      </p:sp>
      <p:sp>
        <p:nvSpPr>
          <p:cNvPr id="14" name="Block Arc 13"/>
          <p:cNvSpPr/>
          <p:nvPr/>
        </p:nvSpPr>
        <p:spPr bwMode="auto">
          <a:xfrm>
            <a:off x="4305300" y="2476500"/>
            <a:ext cx="3581400" cy="3581400"/>
          </a:xfrm>
          <a:prstGeom prst="blockArc">
            <a:avLst>
              <a:gd name="adj1" fmla="val 5384761"/>
              <a:gd name="adj2" fmla="val 5223644"/>
              <a:gd name="adj3" fmla="val 29937"/>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sp>
        <p:nvSpPr>
          <p:cNvPr id="15" name="TextBox 14"/>
          <p:cNvSpPr txBox="1"/>
          <p:nvPr/>
        </p:nvSpPr>
        <p:spPr>
          <a:xfrm>
            <a:off x="578457" y="2604057"/>
            <a:ext cx="5974661" cy="1040285"/>
          </a:xfrm>
          <a:prstGeom prst="rect">
            <a:avLst/>
          </a:prstGeom>
          <a:noFill/>
          <a:effectLst>
            <a:softEdge rad="0"/>
          </a:effectLst>
        </p:spPr>
        <p:txBody>
          <a:bodyPr wrap="square" rtlCol="0">
            <a:spAutoFit/>
          </a:bodyPr>
          <a:lstStyle/>
          <a:p>
            <a:r>
              <a:rPr lang="es-UY" b="1" dirty="0" err="1">
                <a:ln w="9525">
                  <a:noFill/>
                </a:ln>
                <a:solidFill>
                  <a:srgbClr val="800000"/>
                </a:solidFill>
                <a:effectLst>
                  <a:glow rad="190500">
                    <a:srgbClr val="FFFF00"/>
                  </a:glow>
                </a:effectLst>
                <a:latin typeface="Arial Narrow" panose="020B0606020202030204" pitchFamily="34" charset="0"/>
              </a:rPr>
              <a:t>Institutional</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Contribution</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represents</a:t>
            </a:r>
            <a:endParaRPr lang="es-UY" b="1" dirty="0">
              <a:ln w="9525">
                <a:noFill/>
              </a:ln>
              <a:solidFill>
                <a:srgbClr val="800000"/>
              </a:solidFill>
              <a:effectLst>
                <a:glow rad="190500">
                  <a:srgbClr val="FFFF00"/>
                </a:glow>
              </a:effectLst>
              <a:latin typeface="Arial Narrow" panose="020B0606020202030204" pitchFamily="34" charset="0"/>
            </a:endParaRPr>
          </a:p>
          <a:p>
            <a:r>
              <a:rPr lang="es-UY" b="1" dirty="0">
                <a:ln w="9525">
                  <a:noFill/>
                </a:ln>
                <a:solidFill>
                  <a:srgbClr val="800000"/>
                </a:solidFill>
                <a:effectLst>
                  <a:glow rad="190500">
                    <a:srgbClr val="FFFF00"/>
                  </a:glow>
                </a:effectLst>
                <a:latin typeface="Arial Narrow" panose="020B0606020202030204" pitchFamily="34" charset="0"/>
              </a:rPr>
              <a:t>½ </a:t>
            </a:r>
            <a:r>
              <a:rPr lang="es-UY" b="1" dirty="0" err="1">
                <a:ln w="9525">
                  <a:noFill/>
                </a:ln>
                <a:solidFill>
                  <a:srgbClr val="800000"/>
                </a:solidFill>
                <a:effectLst>
                  <a:glow rad="190500">
                    <a:srgbClr val="FFFF00"/>
                  </a:glow>
                </a:effectLst>
                <a:latin typeface="Arial Narrow" panose="020B0606020202030204" pitchFamily="34" charset="0"/>
              </a:rPr>
              <a:t>of</a:t>
            </a:r>
            <a:r>
              <a:rPr lang="es-UY" b="1" dirty="0">
                <a:ln w="9525">
                  <a:noFill/>
                </a:ln>
                <a:solidFill>
                  <a:srgbClr val="800000"/>
                </a:solidFill>
                <a:effectLst>
                  <a:glow rad="190500">
                    <a:srgbClr val="FFFF00"/>
                  </a:glow>
                </a:effectLst>
                <a:latin typeface="Arial Narrow" panose="020B0606020202030204" pitchFamily="34" charset="0"/>
              </a:rPr>
              <a:t> </a:t>
            </a:r>
            <a:r>
              <a:rPr lang="es-UY" b="1" dirty="0" err="1">
                <a:ln w="9525">
                  <a:noFill/>
                </a:ln>
                <a:solidFill>
                  <a:srgbClr val="800000"/>
                </a:solidFill>
                <a:effectLst>
                  <a:glow rad="190500">
                    <a:srgbClr val="FFFF00"/>
                  </a:glow>
                </a:effectLst>
                <a:latin typeface="Arial Narrow" panose="020B0606020202030204" pitchFamily="34" charset="0"/>
              </a:rPr>
              <a:t>the</a:t>
            </a:r>
            <a:r>
              <a:rPr lang="es-UY" b="1" dirty="0">
                <a:ln w="9525">
                  <a:noFill/>
                </a:ln>
                <a:solidFill>
                  <a:srgbClr val="800000"/>
                </a:solidFill>
                <a:effectLst>
                  <a:glow rad="190500">
                    <a:srgbClr val="FFFF00"/>
                  </a:glow>
                </a:effectLst>
                <a:latin typeface="Arial Narrow" panose="020B0606020202030204" pitchFamily="34" charset="0"/>
              </a:rPr>
              <a:t> Pensionable </a:t>
            </a:r>
            <a:r>
              <a:rPr lang="es-UY" b="1" dirty="0" err="1">
                <a:ln w="9525">
                  <a:noFill/>
                </a:ln>
                <a:solidFill>
                  <a:srgbClr val="800000"/>
                </a:solidFill>
                <a:effectLst>
                  <a:glow rad="190500">
                    <a:srgbClr val="FFFF00"/>
                  </a:glow>
                </a:effectLst>
                <a:latin typeface="Arial Narrow" panose="020B0606020202030204" pitchFamily="34" charset="0"/>
              </a:rPr>
              <a:t>Remuneration</a:t>
            </a:r>
            <a:endParaRPr lang="es-UY" b="1" dirty="0">
              <a:ln w="9525">
                <a:noFill/>
              </a:ln>
              <a:solidFill>
                <a:srgbClr val="800000"/>
              </a:solidFill>
              <a:effectLst>
                <a:glow rad="190500">
                  <a:srgbClr val="FFFF00"/>
                </a:glow>
              </a:effectLst>
              <a:latin typeface="Arial Narrow" panose="020B0606020202030204" pitchFamily="34" charset="0"/>
            </a:endParaRPr>
          </a:p>
        </p:txBody>
      </p:sp>
      <p:grpSp>
        <p:nvGrpSpPr>
          <p:cNvPr id="16" name="Group 15"/>
          <p:cNvGrpSpPr/>
          <p:nvPr/>
        </p:nvGrpSpPr>
        <p:grpSpPr>
          <a:xfrm>
            <a:off x="4301612" y="2477728"/>
            <a:ext cx="3585088" cy="3581400"/>
            <a:chOff x="2777612" y="2401528"/>
            <a:chExt cx="3585088" cy="3581400"/>
          </a:xfrm>
        </p:grpSpPr>
        <p:sp>
          <p:nvSpPr>
            <p:cNvPr id="17" name="Block Arc 16"/>
            <p:cNvSpPr/>
            <p:nvPr/>
          </p:nvSpPr>
          <p:spPr bwMode="auto">
            <a:xfrm>
              <a:off x="2781300" y="2401528"/>
              <a:ext cx="3581400" cy="3581400"/>
            </a:xfrm>
            <a:prstGeom prst="blockArc">
              <a:avLst>
                <a:gd name="adj1" fmla="val 16202818"/>
                <a:gd name="adj2" fmla="val 5397169"/>
                <a:gd name="adj3" fmla="val 29959"/>
              </a:avLst>
            </a:prstGeom>
            <a:solidFill>
              <a:srgbClr val="333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 name="Block Arc 17"/>
            <p:cNvSpPr/>
            <p:nvPr/>
          </p:nvSpPr>
          <p:spPr bwMode="auto">
            <a:xfrm>
              <a:off x="2777612" y="2401528"/>
              <a:ext cx="3581400" cy="3581400"/>
            </a:xfrm>
            <a:prstGeom prst="blockArc">
              <a:avLst>
                <a:gd name="adj1" fmla="val 5384761"/>
                <a:gd name="adj2" fmla="val 20218534"/>
                <a:gd name="adj3" fmla="val 29996"/>
              </a:avLst>
            </a:prstGeom>
            <a:no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dirty="0">
                <a:ln>
                  <a:noFill/>
                </a:ln>
                <a:solidFill>
                  <a:schemeClr val="tx2"/>
                </a:solidFill>
                <a:effectLst/>
                <a:latin typeface="Arial" charset="0"/>
              </a:endParaRPr>
            </a:p>
          </p:txBody>
        </p:sp>
      </p:grpSp>
      <p:sp>
        <p:nvSpPr>
          <p:cNvPr id="19" name="TextBox 18"/>
          <p:cNvSpPr txBox="1"/>
          <p:nvPr/>
        </p:nvSpPr>
        <p:spPr>
          <a:xfrm>
            <a:off x="6092312" y="4734339"/>
            <a:ext cx="5854287" cy="1040285"/>
          </a:xfrm>
          <a:prstGeom prst="rect">
            <a:avLst/>
          </a:prstGeom>
          <a:noFill/>
          <a:effectLst>
            <a:softEdge rad="0"/>
          </a:effectLst>
        </p:spPr>
        <p:txBody>
          <a:bodyPr wrap="square" rtlCol="0">
            <a:spAutoFit/>
          </a:bodyPr>
          <a:lstStyle/>
          <a:p>
            <a:r>
              <a:rPr lang="es-UY" b="1" dirty="0" err="1">
                <a:ln w="9525">
                  <a:noFill/>
                </a:ln>
                <a:solidFill>
                  <a:schemeClr val="accent4"/>
                </a:solidFill>
                <a:effectLst>
                  <a:glow rad="190500">
                    <a:srgbClr val="99CCFF"/>
                  </a:glow>
                </a:effectLst>
                <a:latin typeface="Arial Narrow" panose="020B0606020202030204" pitchFamily="34" charset="0"/>
              </a:rPr>
              <a:t>Participant</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Contribution</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represents</a:t>
            </a:r>
            <a:endParaRPr lang="es-UY" b="1" dirty="0">
              <a:ln w="9525">
                <a:noFill/>
              </a:ln>
              <a:solidFill>
                <a:schemeClr val="accent4"/>
              </a:solidFill>
              <a:effectLst>
                <a:glow rad="190500">
                  <a:srgbClr val="99CCFF"/>
                </a:glow>
              </a:effectLst>
              <a:latin typeface="Arial Narrow" panose="020B0606020202030204" pitchFamily="34" charset="0"/>
            </a:endParaRPr>
          </a:p>
          <a:p>
            <a:r>
              <a:rPr lang="es-UY" b="1" dirty="0">
                <a:ln w="9525">
                  <a:noFill/>
                </a:ln>
                <a:solidFill>
                  <a:schemeClr val="accent4"/>
                </a:solidFill>
                <a:effectLst>
                  <a:glow rad="190500">
                    <a:srgbClr val="99CCFF"/>
                  </a:glow>
                </a:effectLst>
                <a:latin typeface="Arial Narrow" panose="020B0606020202030204" pitchFamily="34" charset="0"/>
              </a:rPr>
              <a:t>½ </a:t>
            </a:r>
            <a:r>
              <a:rPr lang="es-UY" b="1" dirty="0" err="1">
                <a:ln w="9525">
                  <a:noFill/>
                </a:ln>
                <a:solidFill>
                  <a:schemeClr val="accent4"/>
                </a:solidFill>
                <a:effectLst>
                  <a:glow rad="190500">
                    <a:srgbClr val="99CCFF"/>
                  </a:glow>
                </a:effectLst>
                <a:latin typeface="Arial Narrow" panose="020B0606020202030204" pitchFamily="34" charset="0"/>
              </a:rPr>
              <a:t>of</a:t>
            </a:r>
            <a:r>
              <a:rPr lang="es-UY" b="1" dirty="0">
                <a:ln w="9525">
                  <a:noFill/>
                </a:ln>
                <a:solidFill>
                  <a:schemeClr val="accent4"/>
                </a:solidFill>
                <a:effectLst>
                  <a:glow rad="190500">
                    <a:srgbClr val="99CCFF"/>
                  </a:glow>
                </a:effectLst>
                <a:latin typeface="Arial Narrow" panose="020B0606020202030204" pitchFamily="34" charset="0"/>
              </a:rPr>
              <a:t> </a:t>
            </a:r>
            <a:r>
              <a:rPr lang="es-UY" b="1" dirty="0" err="1">
                <a:ln w="9525">
                  <a:noFill/>
                </a:ln>
                <a:solidFill>
                  <a:schemeClr val="accent4"/>
                </a:solidFill>
                <a:effectLst>
                  <a:glow rad="190500">
                    <a:srgbClr val="99CCFF"/>
                  </a:glow>
                </a:effectLst>
                <a:latin typeface="Arial Narrow" panose="020B0606020202030204" pitchFamily="34" charset="0"/>
              </a:rPr>
              <a:t>the</a:t>
            </a:r>
            <a:r>
              <a:rPr lang="es-UY" b="1" dirty="0">
                <a:ln w="9525">
                  <a:noFill/>
                </a:ln>
                <a:solidFill>
                  <a:schemeClr val="accent4"/>
                </a:solidFill>
                <a:effectLst>
                  <a:glow rad="190500">
                    <a:srgbClr val="99CCFF"/>
                  </a:glow>
                </a:effectLst>
                <a:latin typeface="Arial Narrow" panose="020B0606020202030204" pitchFamily="34" charset="0"/>
              </a:rPr>
              <a:t> Pensionable </a:t>
            </a:r>
            <a:r>
              <a:rPr lang="es-UY" b="1" dirty="0" err="1">
                <a:ln w="9525">
                  <a:noFill/>
                </a:ln>
                <a:solidFill>
                  <a:schemeClr val="accent4"/>
                </a:solidFill>
                <a:effectLst>
                  <a:glow rad="190500">
                    <a:srgbClr val="99CCFF"/>
                  </a:glow>
                </a:effectLst>
                <a:latin typeface="Arial Narrow" panose="020B0606020202030204" pitchFamily="34" charset="0"/>
              </a:rPr>
              <a:t>Remuneration</a:t>
            </a:r>
            <a:endParaRPr lang="es-UY" b="1" dirty="0">
              <a:ln w="9525">
                <a:noFill/>
              </a:ln>
              <a:solidFill>
                <a:schemeClr val="accent4"/>
              </a:solidFill>
              <a:effectLst>
                <a:glow rad="190500">
                  <a:srgbClr val="99CCFF"/>
                </a:glow>
              </a:effectLst>
              <a:latin typeface="Arial Narrow" panose="020B0606020202030204" pitchFamily="34" charset="0"/>
            </a:endParaRPr>
          </a:p>
        </p:txBody>
      </p:sp>
    </p:spTree>
    <p:extLst>
      <p:ext uri="{BB962C8B-B14F-4D97-AF65-F5344CB8AC3E}">
        <p14:creationId xmlns:p14="http://schemas.microsoft.com/office/powerpoint/2010/main" val="3714652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r>
              <a:rPr lang="en-US" altLang="en-US" sz="3200" dirty="0"/>
              <a:t>Interesting facts:</a:t>
            </a:r>
          </a:p>
        </p:txBody>
      </p:sp>
      <p:sp>
        <p:nvSpPr>
          <p:cNvPr id="30723" name="Rectangle 3"/>
          <p:cNvSpPr>
            <a:spLocks noGrp="1" noChangeArrowheads="1"/>
          </p:cNvSpPr>
          <p:nvPr>
            <p:ph type="body" idx="1"/>
          </p:nvPr>
        </p:nvSpPr>
        <p:spPr>
          <a:xfrm>
            <a:off x="609600" y="1752600"/>
            <a:ext cx="11201400" cy="5105400"/>
          </a:xfrm>
        </p:spPr>
        <p:txBody>
          <a:bodyPr/>
          <a:lstStyle/>
          <a:p>
            <a:r>
              <a:rPr lang="en-US" altLang="en-US" sz="3200" dirty="0"/>
              <a:t>The OAS Retirement and Pension Fund was created on May 2</a:t>
            </a:r>
            <a:r>
              <a:rPr lang="en-US" altLang="en-US" sz="3200" baseline="30000" dirty="0"/>
              <a:t>nd</a:t>
            </a:r>
            <a:r>
              <a:rPr lang="en-US" altLang="en-US" sz="3200" dirty="0"/>
              <a:t>, 1928</a:t>
            </a:r>
          </a:p>
          <a:p>
            <a:pPr lvl="1"/>
            <a:r>
              <a:rPr lang="en-US" altLang="en-US" dirty="0"/>
              <a:t>Preceded many of the social achievements of the international civil service community and many social security programs of the Americas</a:t>
            </a:r>
          </a:p>
          <a:p>
            <a:pPr>
              <a:spcBef>
                <a:spcPts val="1800"/>
              </a:spcBef>
            </a:pPr>
            <a:r>
              <a:rPr lang="en-US" altLang="en-US" sz="3200" dirty="0"/>
              <a:t>It is the 2</a:t>
            </a:r>
            <a:r>
              <a:rPr lang="en-US" altLang="en-US" sz="3200" baseline="30000" dirty="0"/>
              <a:t>nd</a:t>
            </a:r>
            <a:r>
              <a:rPr lang="en-US" altLang="en-US" sz="3200" dirty="0"/>
              <a:t> oldest pension plan for any international organization in the World</a:t>
            </a:r>
          </a:p>
          <a:p>
            <a:pPr lvl="1"/>
            <a:r>
              <a:rPr lang="en-US" altLang="en-US" dirty="0"/>
              <a:t>The oldest is the one for the International Bureau of Weights and Measures </a:t>
            </a:r>
            <a:r>
              <a:rPr lang="en-US" altLang="en-US" sz="1600" dirty="0"/>
              <a:t>(BIPM from its French Acronym)</a:t>
            </a:r>
          </a:p>
          <a:p>
            <a:pPr lvl="1"/>
            <a:r>
              <a:rPr lang="en-US" altLang="en-US" dirty="0"/>
              <a:t>But since BIPM is a technical organization, we can say that our Retirement and Pension Plan is the OLDEST for any political international organization! </a:t>
            </a:r>
          </a:p>
        </p:txBody>
      </p:sp>
      <p:pic>
        <p:nvPicPr>
          <p:cNvPr id="30730" name="Picture 10"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p:cTn id="7" dur="2000" fill="hold"/>
                                        <p:tgtEl>
                                          <p:spTgt spid="30730"/>
                                        </p:tgtEl>
                                        <p:attrNameLst>
                                          <p:attrName>ppt_w</p:attrName>
                                        </p:attrNameLst>
                                      </p:cBhvr>
                                      <p:tavLst>
                                        <p:tav tm="0">
                                          <p:val>
                                            <p:fltVal val="0"/>
                                          </p:val>
                                        </p:tav>
                                        <p:tav tm="100000">
                                          <p:val>
                                            <p:strVal val="#ppt_w"/>
                                          </p:val>
                                        </p:tav>
                                      </p:tavLst>
                                    </p:anim>
                                    <p:anim calcmode="lin" valueType="num">
                                      <p:cBhvr>
                                        <p:cTn id="8" dur="2000" fill="hold"/>
                                        <p:tgtEl>
                                          <p:spTgt spid="30730"/>
                                        </p:tgtEl>
                                        <p:attrNameLst>
                                          <p:attrName>ppt_h</p:attrName>
                                        </p:attrNameLst>
                                      </p:cBhvr>
                                      <p:tavLst>
                                        <p:tav tm="0">
                                          <p:val>
                                            <p:fltVal val="0"/>
                                          </p:val>
                                        </p:tav>
                                        <p:tav tm="100000">
                                          <p:val>
                                            <p:strVal val="#ppt_h"/>
                                          </p:val>
                                        </p:tav>
                                      </p:tavLst>
                                    </p:anim>
                                    <p:anim calcmode="lin" valueType="num">
                                      <p:cBhvr>
                                        <p:cTn id="9" dur="2000" fill="hold"/>
                                        <p:tgtEl>
                                          <p:spTgt spid="30730"/>
                                        </p:tgtEl>
                                        <p:attrNameLst>
                                          <p:attrName>style.rotation</p:attrName>
                                        </p:attrNameLst>
                                      </p:cBhvr>
                                      <p:tavLst>
                                        <p:tav tm="0">
                                          <p:val>
                                            <p:fltVal val="360"/>
                                          </p:val>
                                        </p:tav>
                                        <p:tav tm="100000">
                                          <p:val>
                                            <p:fltVal val="0"/>
                                          </p:val>
                                        </p:tav>
                                      </p:tavLst>
                                    </p:anim>
                                    <p:animEffect transition="in" filter="fade">
                                      <p:cBhvr>
                                        <p:cTn id="10" dur="2000"/>
                                        <p:tgtEl>
                                          <p:spTgt spid="30730"/>
                                        </p:tgtEl>
                                      </p:cBhvr>
                                    </p:animEffect>
                                  </p:childTnLst>
                                </p:cTn>
                              </p:par>
                            </p:childTnLst>
                          </p:cTn>
                        </p:par>
                        <p:par>
                          <p:cTn id="11" fill="hold" nodeType="withGroup">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 calcmode="lin" valueType="num">
                                      <p:cBhvr additive="base">
                                        <p:cTn id="14"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2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30723">
                                            <p:txEl>
                                              <p:pRg st="1" end="1"/>
                                            </p:txEl>
                                          </p:spTgt>
                                        </p:tgtEl>
                                        <p:attrNameLst>
                                          <p:attrName>style.visibility</p:attrName>
                                        </p:attrNameLst>
                                      </p:cBhvr>
                                      <p:to>
                                        <p:strVal val="visible"/>
                                      </p:to>
                                    </p:set>
                                    <p:anim calcmode="lin" valueType="num">
                                      <p:cBhvr additive="base">
                                        <p:cTn id="18"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700"/>
                            </p:stCondLst>
                            <p:childTnLst>
                              <p:par>
                                <p:cTn id="21" presetID="2" presetClass="entr" presetSubtype="4" fill="hold" grpId="0" nodeType="after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 calcmode="lin" valueType="num">
                                      <p:cBhvr additive="base">
                                        <p:cTn id="2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0723">
                                            <p:txEl>
                                              <p:pRg st="3" end="3"/>
                                            </p:txEl>
                                          </p:spTgt>
                                        </p:tgtEl>
                                        <p:attrNameLst>
                                          <p:attrName>style.visibility</p:attrName>
                                        </p:attrNameLst>
                                      </p:cBhvr>
                                      <p:to>
                                        <p:strVal val="visible"/>
                                      </p:to>
                                    </p:set>
                                    <p:anim calcmode="lin" valueType="num">
                                      <p:cBhvr additive="base">
                                        <p:cTn id="2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p:cNvSpPr>
            <a:spLocks noGrp="1" noChangeArrowheads="1"/>
          </p:cNvSpPr>
          <p:nvPr>
            <p:ph type="title"/>
          </p:nvPr>
        </p:nvSpPr>
        <p:spPr/>
        <p:txBody>
          <a:bodyPr/>
          <a:lstStyle/>
          <a:p>
            <a:r>
              <a:rPr lang="en-US" altLang="en-US" sz="3200" dirty="0"/>
              <a:t>Vesting Rights</a:t>
            </a:r>
          </a:p>
        </p:txBody>
      </p:sp>
      <p:sp>
        <p:nvSpPr>
          <p:cNvPr id="5" name="Rectangle 4"/>
          <p:cNvSpPr/>
          <p:nvPr/>
        </p:nvSpPr>
        <p:spPr bwMode="auto">
          <a:xfrm>
            <a:off x="1919655" y="163534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6" name="Rectangle 5"/>
          <p:cNvSpPr/>
          <p:nvPr/>
        </p:nvSpPr>
        <p:spPr bwMode="auto">
          <a:xfrm>
            <a:off x="1919657"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9" name="Right Arrow 8"/>
          <p:cNvSpPr/>
          <p:nvPr/>
        </p:nvSpPr>
        <p:spPr bwMode="auto">
          <a:xfrm rot="16200000">
            <a:off x="1348157" y="5626873"/>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Start</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p:cNvSpPr/>
          <p:nvPr/>
        </p:nvSpPr>
        <p:spPr bwMode="auto">
          <a:xfrm rot="16200000">
            <a:off x="2302408" y="5626873"/>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1 Year</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Right Arrow 10"/>
          <p:cNvSpPr/>
          <p:nvPr/>
        </p:nvSpPr>
        <p:spPr bwMode="auto">
          <a:xfrm rot="16200000">
            <a:off x="3256658" y="5628778"/>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2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Right Arrow 11"/>
          <p:cNvSpPr/>
          <p:nvPr/>
        </p:nvSpPr>
        <p:spPr bwMode="auto">
          <a:xfrm rot="16200000">
            <a:off x="4210910" y="5626869"/>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3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3" name="Right Arrow 12"/>
          <p:cNvSpPr/>
          <p:nvPr/>
        </p:nvSpPr>
        <p:spPr bwMode="auto">
          <a:xfrm rot="16200000">
            <a:off x="5165161" y="5626870"/>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4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Right Arrow 13"/>
          <p:cNvSpPr/>
          <p:nvPr/>
        </p:nvSpPr>
        <p:spPr bwMode="auto">
          <a:xfrm rot="16200000">
            <a:off x="6119412" y="5626868"/>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5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5" name="Right Arrow 14"/>
          <p:cNvSpPr/>
          <p:nvPr/>
        </p:nvSpPr>
        <p:spPr bwMode="auto">
          <a:xfrm rot="16200000">
            <a:off x="7068491" y="5635407"/>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6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6" name="Right Arrow 15"/>
          <p:cNvSpPr/>
          <p:nvPr/>
        </p:nvSpPr>
        <p:spPr bwMode="auto">
          <a:xfrm rot="16200000">
            <a:off x="8027911" y="5626871"/>
            <a:ext cx="1143000" cy="533400"/>
          </a:xfrm>
          <a:prstGeom prst="rightArrow">
            <a:avLst>
              <a:gd name="adj1" fmla="val 50000"/>
              <a:gd name="adj2" fmla="val 73851"/>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s-UY"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7 Years</a:t>
            </a:r>
            <a:endParaRPr kumimoji="0" lang="en-US" sz="16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bwMode="auto">
          <a:xfrm>
            <a:off x="2873908"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18" name="Rectangle 17"/>
          <p:cNvSpPr/>
          <p:nvPr/>
        </p:nvSpPr>
        <p:spPr bwMode="auto">
          <a:xfrm>
            <a:off x="3828159"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19" name="Rectangle 18"/>
          <p:cNvSpPr/>
          <p:nvPr/>
        </p:nvSpPr>
        <p:spPr bwMode="auto">
          <a:xfrm>
            <a:off x="4782410"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0" name="Rectangle 19"/>
          <p:cNvSpPr/>
          <p:nvPr/>
        </p:nvSpPr>
        <p:spPr bwMode="auto">
          <a:xfrm>
            <a:off x="5736661"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1" name="Rectangle 20"/>
          <p:cNvSpPr/>
          <p:nvPr/>
        </p:nvSpPr>
        <p:spPr bwMode="auto">
          <a:xfrm>
            <a:off x="6690912"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2" name="Rectangle 21"/>
          <p:cNvSpPr/>
          <p:nvPr/>
        </p:nvSpPr>
        <p:spPr bwMode="auto">
          <a:xfrm>
            <a:off x="7645163"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3" name="Rectangle 22"/>
          <p:cNvSpPr/>
          <p:nvPr/>
        </p:nvSpPr>
        <p:spPr bwMode="auto">
          <a:xfrm>
            <a:off x="8599412" y="3501808"/>
            <a:ext cx="923015"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4" name="Rectangle 23"/>
          <p:cNvSpPr/>
          <p:nvPr/>
        </p:nvSpPr>
        <p:spPr bwMode="auto">
          <a:xfrm>
            <a:off x="2873907" y="163534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5" name="Rectangle 24"/>
          <p:cNvSpPr/>
          <p:nvPr/>
        </p:nvSpPr>
        <p:spPr bwMode="auto">
          <a:xfrm>
            <a:off x="3828158" y="163989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6" name="Rectangle 25"/>
          <p:cNvSpPr/>
          <p:nvPr/>
        </p:nvSpPr>
        <p:spPr bwMode="auto">
          <a:xfrm>
            <a:off x="4782410" y="163989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7" name="Rectangle 26"/>
          <p:cNvSpPr/>
          <p:nvPr/>
        </p:nvSpPr>
        <p:spPr bwMode="auto">
          <a:xfrm>
            <a:off x="5736660" y="163989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8" name="Rectangle 27"/>
          <p:cNvSpPr/>
          <p:nvPr/>
        </p:nvSpPr>
        <p:spPr bwMode="auto">
          <a:xfrm>
            <a:off x="6688370" y="163534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29" name="Rectangle 28"/>
          <p:cNvSpPr/>
          <p:nvPr/>
        </p:nvSpPr>
        <p:spPr bwMode="auto">
          <a:xfrm>
            <a:off x="7645163" y="163534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30" name="Rectangle 29"/>
          <p:cNvSpPr/>
          <p:nvPr/>
        </p:nvSpPr>
        <p:spPr bwMode="auto">
          <a:xfrm>
            <a:off x="8599411" y="1639897"/>
            <a:ext cx="923015"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s-UY" sz="1800" b="1" dirty="0">
                <a:solidFill>
                  <a:schemeClr val="bg1"/>
                </a:solidFill>
              </a:rPr>
              <a:t>100%</a:t>
            </a:r>
            <a:endParaRPr lang="en-US" sz="1800" b="1" dirty="0">
              <a:solidFill>
                <a:schemeClr val="bg1"/>
              </a:solidFill>
            </a:endParaRPr>
          </a:p>
        </p:txBody>
      </p:sp>
      <p:sp>
        <p:nvSpPr>
          <p:cNvPr id="31" name="Rectangle 30"/>
          <p:cNvSpPr/>
          <p:nvPr/>
        </p:nvSpPr>
        <p:spPr bwMode="auto">
          <a:xfrm>
            <a:off x="5575507" y="94753"/>
            <a:ext cx="2992670" cy="4191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800" b="1" dirty="0">
                <a:solidFill>
                  <a:schemeClr val="bg1"/>
                </a:solidFill>
                <a:latin typeface="Arial Narrow" panose="020B0606020202030204" pitchFamily="34" charset="0"/>
              </a:rPr>
              <a:t>Institutional Contributions*</a:t>
            </a:r>
          </a:p>
        </p:txBody>
      </p:sp>
      <p:sp>
        <p:nvSpPr>
          <p:cNvPr id="32" name="Rectangle 31"/>
          <p:cNvSpPr/>
          <p:nvPr/>
        </p:nvSpPr>
        <p:spPr bwMode="auto">
          <a:xfrm>
            <a:off x="5575508" y="532903"/>
            <a:ext cx="2992670" cy="4191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800" b="1" dirty="0">
                <a:solidFill>
                  <a:schemeClr val="bg1"/>
                </a:solidFill>
                <a:latin typeface="Arial Narrow" panose="020B0606020202030204" pitchFamily="34" charset="0"/>
              </a:rPr>
              <a:t>Participant Contributions*</a:t>
            </a:r>
          </a:p>
        </p:txBody>
      </p:sp>
      <p:sp>
        <p:nvSpPr>
          <p:cNvPr id="33" name="TextBox 32"/>
          <p:cNvSpPr txBox="1"/>
          <p:nvPr/>
        </p:nvSpPr>
        <p:spPr>
          <a:xfrm>
            <a:off x="1028787" y="6606252"/>
            <a:ext cx="6239209" cy="215444"/>
          </a:xfrm>
          <a:prstGeom prst="rect">
            <a:avLst/>
          </a:prstGeom>
          <a:noFill/>
        </p:spPr>
        <p:txBody>
          <a:bodyPr wrap="none" rtlCol="0">
            <a:spAutoFit/>
          </a:bodyPr>
          <a:lstStyle/>
          <a:p>
            <a:r>
              <a:rPr lang="en-US" sz="800" dirty="0">
                <a:latin typeface="Arial Narrow" panose="020B0606020202030204" pitchFamily="34" charset="0"/>
              </a:rPr>
              <a:t>*Institutional Contributions include the interest generated by those contributions, and Participant Contributions include the interest generated by those contributions</a:t>
            </a:r>
          </a:p>
        </p:txBody>
      </p:sp>
      <p:sp>
        <p:nvSpPr>
          <p:cNvPr id="34" name="Text Box 18"/>
          <p:cNvSpPr txBox="1">
            <a:spLocks noChangeArrowheads="1"/>
          </p:cNvSpPr>
          <p:nvPr/>
        </p:nvSpPr>
        <p:spPr bwMode="auto">
          <a:xfrm>
            <a:off x="4591910" y="1280616"/>
            <a:ext cx="5616317" cy="369332"/>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UY" altLang="en-US" sz="1800" b="1" dirty="0" err="1">
                <a:solidFill>
                  <a:srgbClr val="CC0000"/>
                </a:solidFill>
                <a:latin typeface="Arial Narrow" panose="020B0606020202030204" pitchFamily="34" charset="0"/>
                <a:cs typeface="Arial" panose="020B0604020202020204" pitchFamily="34" charset="0"/>
              </a:rPr>
              <a:t>For</a:t>
            </a:r>
            <a:r>
              <a:rPr lang="es-UY" altLang="en-US" sz="1800" b="1" dirty="0">
                <a:solidFill>
                  <a:srgbClr val="CC0000"/>
                </a:solidFill>
                <a:latin typeface="Arial Narrow" panose="020B0606020202030204" pitchFamily="34" charset="0"/>
                <a:cs typeface="Arial" panose="020B0604020202020204" pitchFamily="34" charset="0"/>
              </a:rPr>
              <a:t> the OAS PROVIDENT PLAN</a:t>
            </a:r>
          </a:p>
        </p:txBody>
      </p:sp>
      <p:sp>
        <p:nvSpPr>
          <p:cNvPr id="35" name="Rectangle 34">
            <a:extLst>
              <a:ext uri="{FF2B5EF4-FFF2-40B4-BE49-F238E27FC236}">
                <a16:creationId xmlns:a16="http://schemas.microsoft.com/office/drawing/2014/main" id="{0C35B04A-C5B2-3233-E78A-2632796E2B79}"/>
              </a:ext>
            </a:extLst>
          </p:cNvPr>
          <p:cNvSpPr/>
          <p:nvPr/>
        </p:nvSpPr>
        <p:spPr bwMode="auto">
          <a:xfrm>
            <a:off x="9630122" y="3740727"/>
            <a:ext cx="2091351" cy="2438400"/>
          </a:xfrm>
          <a:prstGeom prst="rect">
            <a:avLst/>
          </a:prstGeom>
          <a:noFill/>
          <a:ln>
            <a:noFill/>
          </a:ln>
          <a:effectLst/>
        </p:spPr>
        <p:txBody>
          <a:bodyPr vert="horz" wrap="squar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a:ln>
                  <a:noFill/>
                </a:ln>
                <a:solidFill>
                  <a:srgbClr val="000066"/>
                </a:solidFill>
                <a:effectLst/>
                <a:latin typeface="Arial" charset="0"/>
              </a:rPr>
              <a:t>Typically, the participation in the Provident Plan is for less</a:t>
            </a:r>
            <a:r>
              <a:rPr kumimoji="0" lang="en-US" sz="1800" b="0" i="0" u="none" strike="noStrike" cap="none" normalizeH="0" dirty="0">
                <a:ln>
                  <a:noFill/>
                </a:ln>
                <a:solidFill>
                  <a:srgbClr val="000066"/>
                </a:solidFill>
                <a:effectLst/>
                <a:latin typeface="Arial" charset="0"/>
              </a:rPr>
              <a:t> than a year, only in very few cases may extend for several years.</a:t>
            </a:r>
            <a:endParaRPr kumimoji="0" lang="en-US" sz="1800" b="0" i="0" u="none" strike="noStrike" cap="none" normalizeH="0" baseline="0" dirty="0">
              <a:ln>
                <a:noFill/>
              </a:ln>
              <a:solidFill>
                <a:srgbClr val="000066"/>
              </a:solidFill>
              <a:effectLst/>
              <a:latin typeface="Arial" charset="0"/>
            </a:endParaRPr>
          </a:p>
        </p:txBody>
      </p:sp>
    </p:spTree>
    <p:extLst>
      <p:ext uri="{BB962C8B-B14F-4D97-AF65-F5344CB8AC3E}">
        <p14:creationId xmlns:p14="http://schemas.microsoft.com/office/powerpoint/2010/main" val="135028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2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4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6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8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2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4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2900"/>
                            </p:stCondLst>
                            <p:childTnLst>
                              <p:par>
                                <p:cTn id="44" presetID="2" presetClass="entr" presetSubtype="1"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0-#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par>
                                <p:cTn id="52" presetID="2" presetClass="entr" presetSubtype="1" fill="hold" grpId="0" nodeType="withEffect">
                                  <p:stCondLst>
                                    <p:cond delay="2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0-#ppt_h/2"/>
                                          </p:val>
                                        </p:tav>
                                        <p:tav tm="100000">
                                          <p:val>
                                            <p:strVal val="#ppt_y"/>
                                          </p:val>
                                        </p:tav>
                                      </p:tavLst>
                                    </p:anim>
                                  </p:childTnLst>
                                </p:cTn>
                              </p:par>
                              <p:par>
                                <p:cTn id="56" presetID="2" presetClass="entr" presetSubtype="4" fill="hold" grpId="0" nodeType="withEffect">
                                  <p:stCondLst>
                                    <p:cond delay="20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par>
                                <p:cTn id="60" presetID="2" presetClass="entr" presetSubtype="1" fill="hold" grpId="0" nodeType="withEffect">
                                  <p:stCondLst>
                                    <p:cond delay="40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40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par>
                                <p:cTn id="68" presetID="2" presetClass="entr" presetSubtype="1" fill="hold" grpId="0" nodeType="withEffect">
                                  <p:stCondLst>
                                    <p:cond delay="60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ppt_x"/>
                                          </p:val>
                                        </p:tav>
                                        <p:tav tm="100000">
                                          <p:val>
                                            <p:strVal val="#ppt_x"/>
                                          </p:val>
                                        </p:tav>
                                      </p:tavLst>
                                    </p:anim>
                                    <p:anim calcmode="lin" valueType="num">
                                      <p:cBhvr additive="base">
                                        <p:cTn id="71" dur="500" fill="hold"/>
                                        <p:tgtEl>
                                          <p:spTgt spid="26"/>
                                        </p:tgtEl>
                                        <p:attrNameLst>
                                          <p:attrName>ppt_y</p:attrName>
                                        </p:attrNameLst>
                                      </p:cBhvr>
                                      <p:tavLst>
                                        <p:tav tm="0">
                                          <p:val>
                                            <p:strVal val="0-#ppt_h/2"/>
                                          </p:val>
                                        </p:tav>
                                        <p:tav tm="100000">
                                          <p:val>
                                            <p:strVal val="#ppt_y"/>
                                          </p:val>
                                        </p:tav>
                                      </p:tavLst>
                                    </p:anim>
                                  </p:childTnLst>
                                </p:cTn>
                              </p:par>
                              <p:par>
                                <p:cTn id="72" presetID="2" presetClass="entr" presetSubtype="4" fill="hold" grpId="0" nodeType="withEffect">
                                  <p:stCondLst>
                                    <p:cond delay="60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par>
                                <p:cTn id="76" presetID="2" presetClass="entr" presetSubtype="1" fill="hold" grpId="0" nodeType="withEffect">
                                  <p:stCondLst>
                                    <p:cond delay="80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0-#ppt_h/2"/>
                                          </p:val>
                                        </p:tav>
                                        <p:tav tm="100000">
                                          <p:val>
                                            <p:strVal val="#ppt_y"/>
                                          </p:val>
                                        </p:tav>
                                      </p:tavLst>
                                    </p:anim>
                                  </p:childTnLst>
                                </p:cTn>
                              </p:par>
                              <p:par>
                                <p:cTn id="80" presetID="2" presetClass="entr" presetSubtype="4" fill="hold" grpId="0" nodeType="withEffect">
                                  <p:stCondLst>
                                    <p:cond delay="80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par>
                                <p:cTn id="84" presetID="2" presetClass="entr" presetSubtype="1" fill="hold" grpId="0" nodeType="withEffect">
                                  <p:stCondLst>
                                    <p:cond delay="100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fill="hold"/>
                                        <p:tgtEl>
                                          <p:spTgt spid="28"/>
                                        </p:tgtEl>
                                        <p:attrNameLst>
                                          <p:attrName>ppt_x</p:attrName>
                                        </p:attrNameLst>
                                      </p:cBhvr>
                                      <p:tavLst>
                                        <p:tav tm="0">
                                          <p:val>
                                            <p:strVal val="#ppt_x"/>
                                          </p:val>
                                        </p:tav>
                                        <p:tav tm="100000">
                                          <p:val>
                                            <p:strVal val="#ppt_x"/>
                                          </p:val>
                                        </p:tav>
                                      </p:tavLst>
                                    </p:anim>
                                    <p:anim calcmode="lin" valueType="num">
                                      <p:cBhvr additive="base">
                                        <p:cTn id="87" dur="500" fill="hold"/>
                                        <p:tgtEl>
                                          <p:spTgt spid="28"/>
                                        </p:tgtEl>
                                        <p:attrNameLst>
                                          <p:attrName>ppt_y</p:attrName>
                                        </p:attrNameLst>
                                      </p:cBhvr>
                                      <p:tavLst>
                                        <p:tav tm="0">
                                          <p:val>
                                            <p:strVal val="0-#ppt_h/2"/>
                                          </p:val>
                                        </p:tav>
                                        <p:tav tm="100000">
                                          <p:val>
                                            <p:strVal val="#ppt_y"/>
                                          </p:val>
                                        </p:tav>
                                      </p:tavLst>
                                    </p:anim>
                                  </p:childTnLst>
                                </p:cTn>
                              </p:par>
                              <p:par>
                                <p:cTn id="88" presetID="2" presetClass="entr" presetSubtype="4" fill="hold" grpId="0" nodeType="withEffect">
                                  <p:stCondLst>
                                    <p:cond delay="1000"/>
                                  </p:stCondLst>
                                  <p:childTnLst>
                                    <p:set>
                                      <p:cBhvr>
                                        <p:cTn id="89" dur="1" fill="hold">
                                          <p:stCondLst>
                                            <p:cond delay="0"/>
                                          </p:stCondLst>
                                        </p:cTn>
                                        <p:tgtEl>
                                          <p:spTgt spid="14"/>
                                        </p:tgtEl>
                                        <p:attrNameLst>
                                          <p:attrName>style.visibility</p:attrName>
                                        </p:attrNameLst>
                                      </p:cBhvr>
                                      <p:to>
                                        <p:strVal val="visible"/>
                                      </p:to>
                                    </p:set>
                                    <p:anim calcmode="lin" valueType="num">
                                      <p:cBhvr additive="base">
                                        <p:cTn id="90" dur="500" fill="hold"/>
                                        <p:tgtEl>
                                          <p:spTgt spid="14"/>
                                        </p:tgtEl>
                                        <p:attrNameLst>
                                          <p:attrName>ppt_x</p:attrName>
                                        </p:attrNameLst>
                                      </p:cBhvr>
                                      <p:tavLst>
                                        <p:tav tm="0">
                                          <p:val>
                                            <p:strVal val="#ppt_x"/>
                                          </p:val>
                                        </p:tav>
                                        <p:tav tm="100000">
                                          <p:val>
                                            <p:strVal val="#ppt_x"/>
                                          </p:val>
                                        </p:tav>
                                      </p:tavLst>
                                    </p:anim>
                                    <p:anim calcmode="lin" valueType="num">
                                      <p:cBhvr additive="base">
                                        <p:cTn id="91" dur="500" fill="hold"/>
                                        <p:tgtEl>
                                          <p:spTgt spid="14"/>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120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500" fill="hold"/>
                                        <p:tgtEl>
                                          <p:spTgt spid="29"/>
                                        </p:tgtEl>
                                        <p:attrNameLst>
                                          <p:attrName>ppt_x</p:attrName>
                                        </p:attrNameLst>
                                      </p:cBhvr>
                                      <p:tavLst>
                                        <p:tav tm="0">
                                          <p:val>
                                            <p:strVal val="#ppt_x"/>
                                          </p:val>
                                        </p:tav>
                                        <p:tav tm="100000">
                                          <p:val>
                                            <p:strVal val="#ppt_x"/>
                                          </p:val>
                                        </p:tav>
                                      </p:tavLst>
                                    </p:anim>
                                    <p:anim calcmode="lin" valueType="num">
                                      <p:cBhvr additive="base">
                                        <p:cTn id="95" dur="500" fill="hold"/>
                                        <p:tgtEl>
                                          <p:spTgt spid="2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120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ppt_x"/>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par>
                                <p:cTn id="100" presetID="2" presetClass="entr" presetSubtype="1" fill="hold" grpId="0" nodeType="withEffect">
                                  <p:stCondLst>
                                    <p:cond delay="140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500" fill="hold"/>
                                        <p:tgtEl>
                                          <p:spTgt spid="30"/>
                                        </p:tgtEl>
                                        <p:attrNameLst>
                                          <p:attrName>ppt_x</p:attrName>
                                        </p:attrNameLst>
                                      </p:cBhvr>
                                      <p:tavLst>
                                        <p:tav tm="0">
                                          <p:val>
                                            <p:strVal val="#ppt_x"/>
                                          </p:val>
                                        </p:tav>
                                        <p:tav tm="100000">
                                          <p:val>
                                            <p:strVal val="#ppt_x"/>
                                          </p:val>
                                        </p:tav>
                                      </p:tavLst>
                                    </p:anim>
                                    <p:anim calcmode="lin" valueType="num">
                                      <p:cBhvr additive="base">
                                        <p:cTn id="103" dur="500" fill="hold"/>
                                        <p:tgtEl>
                                          <p:spTgt spid="30"/>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140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fill="hold"/>
                                        <p:tgtEl>
                                          <p:spTgt spid="16"/>
                                        </p:tgtEl>
                                        <p:attrNameLst>
                                          <p:attrName>ppt_x</p:attrName>
                                        </p:attrNameLst>
                                      </p:cBhvr>
                                      <p:tavLst>
                                        <p:tav tm="0">
                                          <p:val>
                                            <p:strVal val="#ppt_x"/>
                                          </p:val>
                                        </p:tav>
                                        <p:tav tm="100000">
                                          <p:val>
                                            <p:strVal val="#ppt_x"/>
                                          </p:val>
                                        </p:tav>
                                      </p:tavLst>
                                    </p:anim>
                                    <p:anim calcmode="lin" valueType="num">
                                      <p:cBhvr additive="base">
                                        <p:cTn id="107" dur="500" fill="hold"/>
                                        <p:tgtEl>
                                          <p:spTgt spid="16"/>
                                        </p:tgtEl>
                                        <p:attrNameLst>
                                          <p:attrName>ppt_y</p:attrName>
                                        </p:attrNameLst>
                                      </p:cBhvr>
                                      <p:tavLst>
                                        <p:tav tm="0">
                                          <p:val>
                                            <p:strVal val="1+#ppt_h/2"/>
                                          </p:val>
                                        </p:tav>
                                        <p:tav tm="100000">
                                          <p:val>
                                            <p:strVal val="#ppt_y"/>
                                          </p:val>
                                        </p:tav>
                                      </p:tavLst>
                                    </p:anim>
                                  </p:childTnLst>
                                </p:cTn>
                              </p:par>
                            </p:childTnLst>
                          </p:cTn>
                        </p:par>
                        <p:par>
                          <p:cTn id="108" fill="hold">
                            <p:stCondLst>
                              <p:cond delay="4800"/>
                            </p:stCondLst>
                            <p:childTnLst>
                              <p:par>
                                <p:cTn id="109" presetID="53" presetClass="entr" presetSubtype="16"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p:cTn id="116" dur="500" fill="hold"/>
                                        <p:tgtEl>
                                          <p:spTgt spid="32"/>
                                        </p:tgtEl>
                                        <p:attrNameLst>
                                          <p:attrName>ppt_w</p:attrName>
                                        </p:attrNameLst>
                                      </p:cBhvr>
                                      <p:tavLst>
                                        <p:tav tm="0">
                                          <p:val>
                                            <p:fltVal val="0"/>
                                          </p:val>
                                        </p:tav>
                                        <p:tav tm="100000">
                                          <p:val>
                                            <p:strVal val="#ppt_w"/>
                                          </p:val>
                                        </p:tav>
                                      </p:tavLst>
                                    </p:anim>
                                    <p:anim calcmode="lin" valueType="num">
                                      <p:cBhvr>
                                        <p:cTn id="117" dur="500" fill="hold"/>
                                        <p:tgtEl>
                                          <p:spTgt spid="32"/>
                                        </p:tgtEl>
                                        <p:attrNameLst>
                                          <p:attrName>ppt_h</p:attrName>
                                        </p:attrNameLst>
                                      </p:cBhvr>
                                      <p:tavLst>
                                        <p:tav tm="0">
                                          <p:val>
                                            <p:fltVal val="0"/>
                                          </p:val>
                                        </p:tav>
                                        <p:tav tm="100000">
                                          <p:val>
                                            <p:strVal val="#ppt_h"/>
                                          </p:val>
                                        </p:tav>
                                      </p:tavLst>
                                    </p:anim>
                                    <p:animEffect transition="in" filter="fade">
                                      <p:cBhvr>
                                        <p:cTn id="118" dur="500"/>
                                        <p:tgtEl>
                                          <p:spTgt spid="3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Effect transition="in" filter="fade">
                                      <p:cBhvr>
                                        <p:cTn id="123" dur="500"/>
                                        <p:tgtEl>
                                          <p:spTgt spid="33"/>
                                        </p:tgtEl>
                                      </p:cBhvr>
                                    </p:animEffect>
                                  </p:childTnLst>
                                </p:cTn>
                              </p:par>
                            </p:childTnLst>
                          </p:cTn>
                        </p:par>
                        <p:par>
                          <p:cTn id="124" fill="hold">
                            <p:stCondLst>
                              <p:cond delay="5300"/>
                            </p:stCondLst>
                            <p:childTnLst>
                              <p:par>
                                <p:cTn id="125" presetID="42" presetClass="entr" presetSubtype="0"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anim calcmode="lin" valueType="num">
                                      <p:cBhvr>
                                        <p:cTn id="128" dur="500" fill="hold"/>
                                        <p:tgtEl>
                                          <p:spTgt spid="35"/>
                                        </p:tgtEl>
                                        <p:attrNameLst>
                                          <p:attrName>ppt_x</p:attrName>
                                        </p:attrNameLst>
                                      </p:cBhvr>
                                      <p:tavLst>
                                        <p:tav tm="0">
                                          <p:val>
                                            <p:strVal val="#ppt_x"/>
                                          </p:val>
                                        </p:tav>
                                        <p:tav tm="100000">
                                          <p:val>
                                            <p:strVal val="#ppt_x"/>
                                          </p:val>
                                        </p:tav>
                                      </p:tavLst>
                                    </p:anim>
                                    <p:anim calcmode="lin" valueType="num">
                                      <p:cBhvr>
                                        <p:cTn id="12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12192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6000" b="1">
              <a:solidFill>
                <a:srgbClr val="000000"/>
              </a:solidFill>
            </a:endParaRPr>
          </a:p>
        </p:txBody>
      </p:sp>
      <p:sp>
        <p:nvSpPr>
          <p:cNvPr id="87043" name="AutoShape 3"/>
          <p:cNvSpPr>
            <a:spLocks noChangeArrowheads="1"/>
          </p:cNvSpPr>
          <p:nvPr/>
        </p:nvSpPr>
        <p:spPr bwMode="auto">
          <a:xfrm>
            <a:off x="1693864" y="2517775"/>
            <a:ext cx="8804275" cy="1822450"/>
          </a:xfrm>
          <a:prstGeom prst="roundRect">
            <a:avLst>
              <a:gd name="adj" fmla="val 16667"/>
            </a:avLst>
          </a:prstGeom>
          <a:solidFill>
            <a:srgbClr val="0000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4000" b="1" dirty="0">
                <a:solidFill>
                  <a:srgbClr val="FFFFFF"/>
                </a:solidFill>
                <a:latin typeface="Arial Black" pitchFamily="34" charset="0"/>
              </a:rPr>
              <a:t>Health of the Fund</a:t>
            </a:r>
          </a:p>
        </p:txBody>
      </p:sp>
    </p:spTree>
    <p:extLst>
      <p:ext uri="{BB962C8B-B14F-4D97-AF65-F5344CB8AC3E}">
        <p14:creationId xmlns:p14="http://schemas.microsoft.com/office/powerpoint/2010/main" val="1931147796"/>
      </p:ext>
    </p:extLst>
  </p:cSld>
  <p:clrMapOvr>
    <a:masterClrMapping/>
  </p:clrMapOvr>
  <p:transition advClick="0" advTm="3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87043"/>
                                        </p:tgtEl>
                                        <p:attrNameLst>
                                          <p:attrName>style.visibility</p:attrName>
                                        </p:attrNameLst>
                                      </p:cBhvr>
                                      <p:to>
                                        <p:strVal val="visible"/>
                                      </p:to>
                                    </p:set>
                                    <p:animEffect transition="in" filter="fade">
                                      <p:cBhvr>
                                        <p:cTn id="9" dur="1000"/>
                                        <p:tgtEl>
                                          <p:spTgt spid="87043"/>
                                        </p:tgtEl>
                                      </p:cBhvr>
                                    </p:animEffect>
                                    <p:anim calcmode="lin" valueType="num">
                                      <p:cBhvr>
                                        <p:cTn id="10" dur="1000" fill="hold"/>
                                        <p:tgtEl>
                                          <p:spTgt spid="87043"/>
                                        </p:tgtEl>
                                        <p:attrNameLst>
                                          <p:attrName>ppt_x</p:attrName>
                                        </p:attrNameLst>
                                      </p:cBhvr>
                                      <p:tavLst>
                                        <p:tav tm="0">
                                          <p:val>
                                            <p:strVal val="#ppt_x"/>
                                          </p:val>
                                        </p:tav>
                                        <p:tav tm="100000">
                                          <p:val>
                                            <p:strVal val="#ppt_x"/>
                                          </p:val>
                                        </p:tav>
                                      </p:tavLst>
                                    </p:anim>
                                    <p:anim calcmode="lin" valueType="num">
                                      <p:cBhvr>
                                        <p:cTn id="11" dur="1000" fill="hold"/>
                                        <p:tgtEl>
                                          <p:spTgt spid="870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r>
              <a:rPr lang="en-US" altLang="en-US"/>
              <a:t>Tools for Pension Policy Definition</a:t>
            </a:r>
          </a:p>
        </p:txBody>
      </p:sp>
      <p:sp>
        <p:nvSpPr>
          <p:cNvPr id="99331" name="Rectangle 3"/>
          <p:cNvSpPr>
            <a:spLocks noChangeArrowheads="1"/>
          </p:cNvSpPr>
          <p:nvPr/>
        </p:nvSpPr>
        <p:spPr bwMode="auto">
          <a:xfrm>
            <a:off x="2438400" y="1600200"/>
            <a:ext cx="914400" cy="45720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a:t>
            </a:r>
          </a:p>
        </p:txBody>
      </p:sp>
      <p:sp>
        <p:nvSpPr>
          <p:cNvPr id="99332" name="Rectangle 4"/>
          <p:cNvSpPr>
            <a:spLocks noChangeArrowheads="1"/>
          </p:cNvSpPr>
          <p:nvPr/>
        </p:nvSpPr>
        <p:spPr bwMode="auto">
          <a:xfrm>
            <a:off x="3352800" y="1600200"/>
            <a:ext cx="914400" cy="457200"/>
          </a:xfrm>
          <a:prstGeom prst="rect">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n+1</a:t>
            </a:r>
          </a:p>
        </p:txBody>
      </p:sp>
      <p:sp>
        <p:nvSpPr>
          <p:cNvPr id="99333" name="Rectangle 5"/>
          <p:cNvSpPr>
            <a:spLocks noChangeArrowheads="1"/>
          </p:cNvSpPr>
          <p:nvPr/>
        </p:nvSpPr>
        <p:spPr bwMode="auto">
          <a:xfrm>
            <a:off x="4267200" y="1600200"/>
            <a:ext cx="914400" cy="45720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n+2</a:t>
            </a:r>
          </a:p>
        </p:txBody>
      </p:sp>
      <p:sp>
        <p:nvSpPr>
          <p:cNvPr id="99334" name="Rectangle 6"/>
          <p:cNvSpPr>
            <a:spLocks noChangeArrowheads="1"/>
          </p:cNvSpPr>
          <p:nvPr/>
        </p:nvSpPr>
        <p:spPr bwMode="auto">
          <a:xfrm>
            <a:off x="5181600" y="1600200"/>
            <a:ext cx="914400" cy="457200"/>
          </a:xfrm>
          <a:prstGeom prst="rect">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n+3</a:t>
            </a:r>
          </a:p>
        </p:txBody>
      </p:sp>
      <p:sp>
        <p:nvSpPr>
          <p:cNvPr id="99335" name="Rectangle 7"/>
          <p:cNvSpPr>
            <a:spLocks noChangeArrowheads="1"/>
          </p:cNvSpPr>
          <p:nvPr/>
        </p:nvSpPr>
        <p:spPr bwMode="auto">
          <a:xfrm>
            <a:off x="6096000" y="1600200"/>
            <a:ext cx="914400" cy="45720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n+4</a:t>
            </a:r>
          </a:p>
        </p:txBody>
      </p:sp>
      <p:sp>
        <p:nvSpPr>
          <p:cNvPr id="99336" name="Rectangle 8"/>
          <p:cNvSpPr>
            <a:spLocks noChangeArrowheads="1"/>
          </p:cNvSpPr>
          <p:nvPr/>
        </p:nvSpPr>
        <p:spPr bwMode="auto">
          <a:xfrm>
            <a:off x="7010400" y="1600200"/>
            <a:ext cx="914400" cy="457200"/>
          </a:xfrm>
          <a:prstGeom prst="rect">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n+5</a:t>
            </a:r>
          </a:p>
        </p:txBody>
      </p:sp>
      <p:sp>
        <p:nvSpPr>
          <p:cNvPr id="99337" name="Rectangle 9"/>
          <p:cNvSpPr>
            <a:spLocks noChangeArrowheads="1"/>
          </p:cNvSpPr>
          <p:nvPr/>
        </p:nvSpPr>
        <p:spPr bwMode="auto">
          <a:xfrm>
            <a:off x="7924800" y="1600200"/>
            <a:ext cx="914400" cy="45720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n+6</a:t>
            </a:r>
          </a:p>
        </p:txBody>
      </p:sp>
      <p:sp>
        <p:nvSpPr>
          <p:cNvPr id="99338" name="Rectangle 10"/>
          <p:cNvSpPr>
            <a:spLocks noChangeArrowheads="1"/>
          </p:cNvSpPr>
          <p:nvPr/>
        </p:nvSpPr>
        <p:spPr bwMode="auto">
          <a:xfrm>
            <a:off x="8839200" y="1600200"/>
            <a:ext cx="914400" cy="457200"/>
          </a:xfrm>
          <a:prstGeom prst="rect">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FF"/>
                </a:solidFill>
              </a:rPr>
              <a:t>year n+7</a:t>
            </a:r>
          </a:p>
        </p:txBody>
      </p:sp>
      <p:sp>
        <p:nvSpPr>
          <p:cNvPr id="99339" name="AutoShape 11"/>
          <p:cNvSpPr>
            <a:spLocks noChangeArrowheads="1"/>
          </p:cNvSpPr>
          <p:nvPr/>
        </p:nvSpPr>
        <p:spPr bwMode="auto">
          <a:xfrm>
            <a:off x="9753600" y="1600200"/>
            <a:ext cx="685800" cy="457200"/>
          </a:xfrm>
          <a:prstGeom prst="homePlate">
            <a:avLst>
              <a:gd name="adj" fmla="val 37500"/>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40" name="Rectangle 12"/>
          <p:cNvSpPr>
            <a:spLocks noChangeArrowheads="1"/>
          </p:cNvSpPr>
          <p:nvPr/>
        </p:nvSpPr>
        <p:spPr bwMode="auto">
          <a:xfrm>
            <a:off x="2438400" y="2514600"/>
            <a:ext cx="914400" cy="45720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400" b="1">
              <a:solidFill>
                <a:srgbClr val="FFFFFF"/>
              </a:solidFill>
            </a:endParaRPr>
          </a:p>
        </p:txBody>
      </p:sp>
      <p:sp>
        <p:nvSpPr>
          <p:cNvPr id="99341" name="Text Box 13"/>
          <p:cNvSpPr txBox="1">
            <a:spLocks noChangeArrowheads="1"/>
          </p:cNvSpPr>
          <p:nvPr/>
        </p:nvSpPr>
        <p:spPr bwMode="auto">
          <a:xfrm>
            <a:off x="3352800" y="25908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a:spcBef>
                <a:spcPct val="50000"/>
              </a:spcBef>
            </a:pPr>
            <a:r>
              <a:rPr lang="en-US" altLang="en-US" sz="1600" b="1">
                <a:solidFill>
                  <a:srgbClr val="000000"/>
                </a:solidFill>
              </a:rPr>
              <a:t>Actuarial Studies</a:t>
            </a:r>
          </a:p>
        </p:txBody>
      </p:sp>
      <p:sp>
        <p:nvSpPr>
          <p:cNvPr id="99342" name="Rectangle 14"/>
          <p:cNvSpPr>
            <a:spLocks noChangeArrowheads="1"/>
          </p:cNvSpPr>
          <p:nvPr/>
        </p:nvSpPr>
        <p:spPr bwMode="auto">
          <a:xfrm>
            <a:off x="2438400" y="2971800"/>
            <a:ext cx="914400" cy="457200"/>
          </a:xfrm>
          <a:prstGeom prst="rect">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400" b="1">
              <a:solidFill>
                <a:srgbClr val="FFFFFF"/>
              </a:solidFill>
            </a:endParaRPr>
          </a:p>
        </p:txBody>
      </p:sp>
      <p:sp>
        <p:nvSpPr>
          <p:cNvPr id="99343" name="Text Box 15"/>
          <p:cNvSpPr txBox="1">
            <a:spLocks noChangeArrowheads="1"/>
          </p:cNvSpPr>
          <p:nvPr/>
        </p:nvSpPr>
        <p:spPr bwMode="auto">
          <a:xfrm>
            <a:off x="3352800" y="30480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a:spcBef>
                <a:spcPct val="50000"/>
              </a:spcBef>
            </a:pPr>
            <a:r>
              <a:rPr lang="en-US" altLang="en-US" sz="1600" b="1">
                <a:solidFill>
                  <a:srgbClr val="000000"/>
                </a:solidFill>
              </a:rPr>
              <a:t>Asset/Liability Studies</a:t>
            </a:r>
          </a:p>
        </p:txBody>
      </p:sp>
      <p:sp>
        <p:nvSpPr>
          <p:cNvPr id="99344" name="Rectangle 16"/>
          <p:cNvSpPr>
            <a:spLocks noGrp="1" noChangeArrowheads="1"/>
          </p:cNvSpPr>
          <p:nvPr>
            <p:ph type="body" idx="1"/>
          </p:nvPr>
        </p:nvSpPr>
        <p:spPr>
          <a:xfrm>
            <a:off x="1524000" y="3657600"/>
            <a:ext cx="9144000" cy="3200400"/>
          </a:xfrm>
        </p:spPr>
        <p:txBody>
          <a:bodyPr/>
          <a:lstStyle/>
          <a:p>
            <a:r>
              <a:rPr lang="en-US" altLang="en-US" dirty="0"/>
              <a:t>Actuarial studies are performed in even years</a:t>
            </a:r>
          </a:p>
          <a:p>
            <a:r>
              <a:rPr lang="en-US" altLang="en-US" dirty="0"/>
              <a:t>Asset/Liability studies are performed in odd years</a:t>
            </a:r>
          </a:p>
          <a:p>
            <a:r>
              <a:rPr lang="en-US" altLang="en-US" dirty="0"/>
              <a:t>Investment Advisor reports</a:t>
            </a:r>
          </a:p>
          <a:p>
            <a:r>
              <a:rPr lang="en-US" altLang="en-US" dirty="0"/>
              <a:t>Annual External Audits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1+#ppt_w/2"/>
                                          </p:val>
                                        </p:tav>
                                        <p:tav tm="100000">
                                          <p:val>
                                            <p:strVal val="#ppt_x"/>
                                          </p:val>
                                        </p:tav>
                                      </p:tavLst>
                                    </p:anim>
                                    <p:anim calcmode="lin" valueType="num">
                                      <p:cBhvr additive="base">
                                        <p:cTn id="8" dur="500" fill="hold"/>
                                        <p:tgtEl>
                                          <p:spTgt spid="993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99332"/>
                                        </p:tgtEl>
                                        <p:attrNameLst>
                                          <p:attrName>style.visibility</p:attrName>
                                        </p:attrNameLst>
                                      </p:cBhvr>
                                      <p:to>
                                        <p:strVal val="visible"/>
                                      </p:to>
                                    </p:set>
                                    <p:anim calcmode="lin" valueType="num">
                                      <p:cBhvr additive="base">
                                        <p:cTn id="11" dur="500" fill="hold"/>
                                        <p:tgtEl>
                                          <p:spTgt spid="99332"/>
                                        </p:tgtEl>
                                        <p:attrNameLst>
                                          <p:attrName>ppt_x</p:attrName>
                                        </p:attrNameLst>
                                      </p:cBhvr>
                                      <p:tavLst>
                                        <p:tav tm="0">
                                          <p:val>
                                            <p:strVal val="1+#ppt_w/2"/>
                                          </p:val>
                                        </p:tav>
                                        <p:tav tm="100000">
                                          <p:val>
                                            <p:strVal val="#ppt_x"/>
                                          </p:val>
                                        </p:tav>
                                      </p:tavLst>
                                    </p:anim>
                                    <p:anim calcmode="lin" valueType="num">
                                      <p:cBhvr additive="base">
                                        <p:cTn id="12" dur="500" fill="hold"/>
                                        <p:tgtEl>
                                          <p:spTgt spid="993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400"/>
                                  </p:stCondLst>
                                  <p:childTnLst>
                                    <p:set>
                                      <p:cBhvr>
                                        <p:cTn id="14" dur="1" fill="hold">
                                          <p:stCondLst>
                                            <p:cond delay="0"/>
                                          </p:stCondLst>
                                        </p:cTn>
                                        <p:tgtEl>
                                          <p:spTgt spid="99333"/>
                                        </p:tgtEl>
                                        <p:attrNameLst>
                                          <p:attrName>style.visibility</p:attrName>
                                        </p:attrNameLst>
                                      </p:cBhvr>
                                      <p:to>
                                        <p:strVal val="visible"/>
                                      </p:to>
                                    </p:set>
                                    <p:anim calcmode="lin" valueType="num">
                                      <p:cBhvr additive="base">
                                        <p:cTn id="15" dur="500" fill="hold"/>
                                        <p:tgtEl>
                                          <p:spTgt spid="99333"/>
                                        </p:tgtEl>
                                        <p:attrNameLst>
                                          <p:attrName>ppt_x</p:attrName>
                                        </p:attrNameLst>
                                      </p:cBhvr>
                                      <p:tavLst>
                                        <p:tav tm="0">
                                          <p:val>
                                            <p:strVal val="1+#ppt_w/2"/>
                                          </p:val>
                                        </p:tav>
                                        <p:tav tm="100000">
                                          <p:val>
                                            <p:strVal val="#ppt_x"/>
                                          </p:val>
                                        </p:tav>
                                      </p:tavLst>
                                    </p:anim>
                                    <p:anim calcmode="lin" valueType="num">
                                      <p:cBhvr additive="base">
                                        <p:cTn id="16" dur="500" fill="hold"/>
                                        <p:tgtEl>
                                          <p:spTgt spid="9933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99334"/>
                                        </p:tgtEl>
                                        <p:attrNameLst>
                                          <p:attrName>style.visibility</p:attrName>
                                        </p:attrNameLst>
                                      </p:cBhvr>
                                      <p:to>
                                        <p:strVal val="visible"/>
                                      </p:to>
                                    </p:set>
                                    <p:anim calcmode="lin" valueType="num">
                                      <p:cBhvr additive="base">
                                        <p:cTn id="19" dur="500" fill="hold"/>
                                        <p:tgtEl>
                                          <p:spTgt spid="99334"/>
                                        </p:tgtEl>
                                        <p:attrNameLst>
                                          <p:attrName>ppt_x</p:attrName>
                                        </p:attrNameLst>
                                      </p:cBhvr>
                                      <p:tavLst>
                                        <p:tav tm="0">
                                          <p:val>
                                            <p:strVal val="1+#ppt_w/2"/>
                                          </p:val>
                                        </p:tav>
                                        <p:tav tm="100000">
                                          <p:val>
                                            <p:strVal val="#ppt_x"/>
                                          </p:val>
                                        </p:tav>
                                      </p:tavLst>
                                    </p:anim>
                                    <p:anim calcmode="lin" valueType="num">
                                      <p:cBhvr additive="base">
                                        <p:cTn id="20" dur="500" fill="hold"/>
                                        <p:tgtEl>
                                          <p:spTgt spid="9933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800"/>
                                  </p:stCondLst>
                                  <p:childTnLst>
                                    <p:set>
                                      <p:cBhvr>
                                        <p:cTn id="22" dur="1" fill="hold">
                                          <p:stCondLst>
                                            <p:cond delay="0"/>
                                          </p:stCondLst>
                                        </p:cTn>
                                        <p:tgtEl>
                                          <p:spTgt spid="99335"/>
                                        </p:tgtEl>
                                        <p:attrNameLst>
                                          <p:attrName>style.visibility</p:attrName>
                                        </p:attrNameLst>
                                      </p:cBhvr>
                                      <p:to>
                                        <p:strVal val="visible"/>
                                      </p:to>
                                    </p:set>
                                    <p:anim calcmode="lin" valueType="num">
                                      <p:cBhvr additive="base">
                                        <p:cTn id="23" dur="500" fill="hold"/>
                                        <p:tgtEl>
                                          <p:spTgt spid="99335"/>
                                        </p:tgtEl>
                                        <p:attrNameLst>
                                          <p:attrName>ppt_x</p:attrName>
                                        </p:attrNameLst>
                                      </p:cBhvr>
                                      <p:tavLst>
                                        <p:tav tm="0">
                                          <p:val>
                                            <p:strVal val="1+#ppt_w/2"/>
                                          </p:val>
                                        </p:tav>
                                        <p:tav tm="100000">
                                          <p:val>
                                            <p:strVal val="#ppt_x"/>
                                          </p:val>
                                        </p:tav>
                                      </p:tavLst>
                                    </p:anim>
                                    <p:anim calcmode="lin" valueType="num">
                                      <p:cBhvr additive="base">
                                        <p:cTn id="24" dur="500" fill="hold"/>
                                        <p:tgtEl>
                                          <p:spTgt spid="9933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000"/>
                                  </p:stCondLst>
                                  <p:childTnLst>
                                    <p:set>
                                      <p:cBhvr>
                                        <p:cTn id="26" dur="1" fill="hold">
                                          <p:stCondLst>
                                            <p:cond delay="0"/>
                                          </p:stCondLst>
                                        </p:cTn>
                                        <p:tgtEl>
                                          <p:spTgt spid="99336"/>
                                        </p:tgtEl>
                                        <p:attrNameLst>
                                          <p:attrName>style.visibility</p:attrName>
                                        </p:attrNameLst>
                                      </p:cBhvr>
                                      <p:to>
                                        <p:strVal val="visible"/>
                                      </p:to>
                                    </p:set>
                                    <p:anim calcmode="lin" valueType="num">
                                      <p:cBhvr additive="base">
                                        <p:cTn id="27" dur="500" fill="hold"/>
                                        <p:tgtEl>
                                          <p:spTgt spid="99336"/>
                                        </p:tgtEl>
                                        <p:attrNameLst>
                                          <p:attrName>ppt_x</p:attrName>
                                        </p:attrNameLst>
                                      </p:cBhvr>
                                      <p:tavLst>
                                        <p:tav tm="0">
                                          <p:val>
                                            <p:strVal val="1+#ppt_w/2"/>
                                          </p:val>
                                        </p:tav>
                                        <p:tav tm="100000">
                                          <p:val>
                                            <p:strVal val="#ppt_x"/>
                                          </p:val>
                                        </p:tav>
                                      </p:tavLst>
                                    </p:anim>
                                    <p:anim calcmode="lin" valueType="num">
                                      <p:cBhvr additive="base">
                                        <p:cTn id="28" dur="500" fill="hold"/>
                                        <p:tgtEl>
                                          <p:spTgt spid="9933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200"/>
                                  </p:stCondLst>
                                  <p:childTnLst>
                                    <p:set>
                                      <p:cBhvr>
                                        <p:cTn id="30" dur="1" fill="hold">
                                          <p:stCondLst>
                                            <p:cond delay="0"/>
                                          </p:stCondLst>
                                        </p:cTn>
                                        <p:tgtEl>
                                          <p:spTgt spid="99337"/>
                                        </p:tgtEl>
                                        <p:attrNameLst>
                                          <p:attrName>style.visibility</p:attrName>
                                        </p:attrNameLst>
                                      </p:cBhvr>
                                      <p:to>
                                        <p:strVal val="visible"/>
                                      </p:to>
                                    </p:set>
                                    <p:anim calcmode="lin" valueType="num">
                                      <p:cBhvr additive="base">
                                        <p:cTn id="31" dur="500" fill="hold"/>
                                        <p:tgtEl>
                                          <p:spTgt spid="99337"/>
                                        </p:tgtEl>
                                        <p:attrNameLst>
                                          <p:attrName>ppt_x</p:attrName>
                                        </p:attrNameLst>
                                      </p:cBhvr>
                                      <p:tavLst>
                                        <p:tav tm="0">
                                          <p:val>
                                            <p:strVal val="1+#ppt_w/2"/>
                                          </p:val>
                                        </p:tav>
                                        <p:tav tm="100000">
                                          <p:val>
                                            <p:strVal val="#ppt_x"/>
                                          </p:val>
                                        </p:tav>
                                      </p:tavLst>
                                    </p:anim>
                                    <p:anim calcmode="lin" valueType="num">
                                      <p:cBhvr additive="base">
                                        <p:cTn id="32" dur="500" fill="hold"/>
                                        <p:tgtEl>
                                          <p:spTgt spid="9933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400"/>
                                  </p:stCondLst>
                                  <p:childTnLst>
                                    <p:set>
                                      <p:cBhvr>
                                        <p:cTn id="34" dur="1" fill="hold">
                                          <p:stCondLst>
                                            <p:cond delay="0"/>
                                          </p:stCondLst>
                                        </p:cTn>
                                        <p:tgtEl>
                                          <p:spTgt spid="99338"/>
                                        </p:tgtEl>
                                        <p:attrNameLst>
                                          <p:attrName>style.visibility</p:attrName>
                                        </p:attrNameLst>
                                      </p:cBhvr>
                                      <p:to>
                                        <p:strVal val="visible"/>
                                      </p:to>
                                    </p:set>
                                    <p:anim calcmode="lin" valueType="num">
                                      <p:cBhvr additive="base">
                                        <p:cTn id="35" dur="500" fill="hold"/>
                                        <p:tgtEl>
                                          <p:spTgt spid="99338"/>
                                        </p:tgtEl>
                                        <p:attrNameLst>
                                          <p:attrName>ppt_x</p:attrName>
                                        </p:attrNameLst>
                                      </p:cBhvr>
                                      <p:tavLst>
                                        <p:tav tm="0">
                                          <p:val>
                                            <p:strVal val="1+#ppt_w/2"/>
                                          </p:val>
                                        </p:tav>
                                        <p:tav tm="100000">
                                          <p:val>
                                            <p:strVal val="#ppt_x"/>
                                          </p:val>
                                        </p:tav>
                                      </p:tavLst>
                                    </p:anim>
                                    <p:anim calcmode="lin" valueType="num">
                                      <p:cBhvr additive="base">
                                        <p:cTn id="36" dur="500" fill="hold"/>
                                        <p:tgtEl>
                                          <p:spTgt spid="9933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600"/>
                                  </p:stCondLst>
                                  <p:childTnLst>
                                    <p:set>
                                      <p:cBhvr>
                                        <p:cTn id="38" dur="1" fill="hold">
                                          <p:stCondLst>
                                            <p:cond delay="0"/>
                                          </p:stCondLst>
                                        </p:cTn>
                                        <p:tgtEl>
                                          <p:spTgt spid="99339"/>
                                        </p:tgtEl>
                                        <p:attrNameLst>
                                          <p:attrName>style.visibility</p:attrName>
                                        </p:attrNameLst>
                                      </p:cBhvr>
                                      <p:to>
                                        <p:strVal val="visible"/>
                                      </p:to>
                                    </p:set>
                                    <p:anim calcmode="lin" valueType="num">
                                      <p:cBhvr additive="base">
                                        <p:cTn id="39" dur="500" fill="hold"/>
                                        <p:tgtEl>
                                          <p:spTgt spid="99339"/>
                                        </p:tgtEl>
                                        <p:attrNameLst>
                                          <p:attrName>ppt_x</p:attrName>
                                        </p:attrNameLst>
                                      </p:cBhvr>
                                      <p:tavLst>
                                        <p:tav tm="0">
                                          <p:val>
                                            <p:strVal val="1+#ppt_w/2"/>
                                          </p:val>
                                        </p:tav>
                                        <p:tav tm="100000">
                                          <p:val>
                                            <p:strVal val="#ppt_x"/>
                                          </p:val>
                                        </p:tav>
                                      </p:tavLst>
                                    </p:anim>
                                    <p:anim calcmode="lin" valueType="num">
                                      <p:cBhvr additive="base">
                                        <p:cTn id="40" dur="500" fill="hold"/>
                                        <p:tgtEl>
                                          <p:spTgt spid="99339"/>
                                        </p:tgtEl>
                                        <p:attrNameLst>
                                          <p:attrName>ppt_y</p:attrName>
                                        </p:attrNameLst>
                                      </p:cBhvr>
                                      <p:tavLst>
                                        <p:tav tm="0">
                                          <p:val>
                                            <p:strVal val="#ppt_y"/>
                                          </p:val>
                                        </p:tav>
                                        <p:tav tm="100000">
                                          <p:val>
                                            <p:strVal val="#ppt_y"/>
                                          </p:val>
                                        </p:tav>
                                      </p:tavLst>
                                    </p:anim>
                                  </p:childTnLst>
                                </p:cTn>
                              </p:par>
                              <p:par>
                                <p:cTn id="41" presetID="23" presetClass="entr" presetSubtype="16" fill="hold" grpId="0" nodeType="withEffect">
                                  <p:stCondLst>
                                    <p:cond delay="500"/>
                                  </p:stCondLst>
                                  <p:childTnLst>
                                    <p:set>
                                      <p:cBhvr>
                                        <p:cTn id="42" dur="1" fill="hold">
                                          <p:stCondLst>
                                            <p:cond delay="0"/>
                                          </p:stCondLst>
                                        </p:cTn>
                                        <p:tgtEl>
                                          <p:spTgt spid="99340"/>
                                        </p:tgtEl>
                                        <p:attrNameLst>
                                          <p:attrName>style.visibility</p:attrName>
                                        </p:attrNameLst>
                                      </p:cBhvr>
                                      <p:to>
                                        <p:strVal val="visible"/>
                                      </p:to>
                                    </p:set>
                                    <p:anim calcmode="lin" valueType="num">
                                      <p:cBhvr>
                                        <p:cTn id="43" dur="500" fill="hold"/>
                                        <p:tgtEl>
                                          <p:spTgt spid="99340"/>
                                        </p:tgtEl>
                                        <p:attrNameLst>
                                          <p:attrName>ppt_w</p:attrName>
                                        </p:attrNameLst>
                                      </p:cBhvr>
                                      <p:tavLst>
                                        <p:tav tm="0">
                                          <p:val>
                                            <p:fltVal val="0"/>
                                          </p:val>
                                        </p:tav>
                                        <p:tav tm="100000">
                                          <p:val>
                                            <p:strVal val="#ppt_w"/>
                                          </p:val>
                                        </p:tav>
                                      </p:tavLst>
                                    </p:anim>
                                    <p:anim calcmode="lin" valueType="num">
                                      <p:cBhvr>
                                        <p:cTn id="44" dur="500" fill="hold"/>
                                        <p:tgtEl>
                                          <p:spTgt spid="9934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99342"/>
                                        </p:tgtEl>
                                        <p:attrNameLst>
                                          <p:attrName>style.visibility</p:attrName>
                                        </p:attrNameLst>
                                      </p:cBhvr>
                                      <p:to>
                                        <p:strVal val="visible"/>
                                      </p:to>
                                    </p:set>
                                    <p:anim calcmode="lin" valueType="num">
                                      <p:cBhvr>
                                        <p:cTn id="47" dur="500" fill="hold"/>
                                        <p:tgtEl>
                                          <p:spTgt spid="99342"/>
                                        </p:tgtEl>
                                        <p:attrNameLst>
                                          <p:attrName>ppt_w</p:attrName>
                                        </p:attrNameLst>
                                      </p:cBhvr>
                                      <p:tavLst>
                                        <p:tav tm="0">
                                          <p:val>
                                            <p:fltVal val="0"/>
                                          </p:val>
                                        </p:tav>
                                        <p:tav tm="100000">
                                          <p:val>
                                            <p:strVal val="#ppt_w"/>
                                          </p:val>
                                        </p:tav>
                                      </p:tavLst>
                                    </p:anim>
                                    <p:anim calcmode="lin" valueType="num">
                                      <p:cBhvr>
                                        <p:cTn id="48" dur="500" fill="hold"/>
                                        <p:tgtEl>
                                          <p:spTgt spid="99342"/>
                                        </p:tgtEl>
                                        <p:attrNameLst>
                                          <p:attrName>ppt_h</p:attrName>
                                        </p:attrNameLst>
                                      </p:cBhvr>
                                      <p:tavLst>
                                        <p:tav tm="0">
                                          <p:val>
                                            <p:fltVal val="0"/>
                                          </p:val>
                                        </p:tav>
                                        <p:tav tm="100000">
                                          <p:val>
                                            <p:strVal val="#ppt_h"/>
                                          </p:val>
                                        </p:tav>
                                      </p:tavLst>
                                    </p:anim>
                                  </p:childTnLst>
                                </p:cTn>
                              </p:par>
                              <p:par>
                                <p:cTn id="49" presetID="2" presetClass="entr" presetSubtype="2" fill="hold" grpId="0" nodeType="withEffect">
                                  <p:stCondLst>
                                    <p:cond delay="500"/>
                                  </p:stCondLst>
                                  <p:childTnLst>
                                    <p:set>
                                      <p:cBhvr>
                                        <p:cTn id="50" dur="1" fill="hold">
                                          <p:stCondLst>
                                            <p:cond delay="0"/>
                                          </p:stCondLst>
                                        </p:cTn>
                                        <p:tgtEl>
                                          <p:spTgt spid="99341"/>
                                        </p:tgtEl>
                                        <p:attrNameLst>
                                          <p:attrName>style.visibility</p:attrName>
                                        </p:attrNameLst>
                                      </p:cBhvr>
                                      <p:to>
                                        <p:strVal val="visible"/>
                                      </p:to>
                                    </p:set>
                                    <p:anim calcmode="lin" valueType="num">
                                      <p:cBhvr additive="base">
                                        <p:cTn id="51" dur="500" fill="hold"/>
                                        <p:tgtEl>
                                          <p:spTgt spid="99341"/>
                                        </p:tgtEl>
                                        <p:attrNameLst>
                                          <p:attrName>ppt_x</p:attrName>
                                        </p:attrNameLst>
                                      </p:cBhvr>
                                      <p:tavLst>
                                        <p:tav tm="0">
                                          <p:val>
                                            <p:strVal val="1+#ppt_w/2"/>
                                          </p:val>
                                        </p:tav>
                                        <p:tav tm="100000">
                                          <p:val>
                                            <p:strVal val="#ppt_x"/>
                                          </p:val>
                                        </p:tav>
                                      </p:tavLst>
                                    </p:anim>
                                    <p:anim calcmode="lin" valueType="num">
                                      <p:cBhvr additive="base">
                                        <p:cTn id="52" dur="500" fill="hold"/>
                                        <p:tgtEl>
                                          <p:spTgt spid="9934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99343"/>
                                        </p:tgtEl>
                                        <p:attrNameLst>
                                          <p:attrName>style.visibility</p:attrName>
                                        </p:attrNameLst>
                                      </p:cBhvr>
                                      <p:to>
                                        <p:strVal val="visible"/>
                                      </p:to>
                                    </p:set>
                                    <p:anim calcmode="lin" valueType="num">
                                      <p:cBhvr additive="base">
                                        <p:cTn id="55" dur="500" fill="hold"/>
                                        <p:tgtEl>
                                          <p:spTgt spid="99343"/>
                                        </p:tgtEl>
                                        <p:attrNameLst>
                                          <p:attrName>ppt_x</p:attrName>
                                        </p:attrNameLst>
                                      </p:cBhvr>
                                      <p:tavLst>
                                        <p:tav tm="0">
                                          <p:val>
                                            <p:strVal val="1+#ppt_w/2"/>
                                          </p:val>
                                        </p:tav>
                                        <p:tav tm="100000">
                                          <p:val>
                                            <p:strVal val="#ppt_x"/>
                                          </p:val>
                                        </p:tav>
                                      </p:tavLst>
                                    </p:anim>
                                    <p:anim calcmode="lin" valueType="num">
                                      <p:cBhvr additive="base">
                                        <p:cTn id="56" dur="500" fill="hold"/>
                                        <p:tgtEl>
                                          <p:spTgt spid="99343"/>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2100"/>
                            </p:stCondLst>
                            <p:childTnLst>
                              <p:par>
                                <p:cTn id="58" presetID="2" presetClass="entr" presetSubtype="4" fill="hold" grpId="0" nodeType="afterEffect">
                                  <p:stCondLst>
                                    <p:cond delay="0"/>
                                  </p:stCondLst>
                                  <p:childTnLst>
                                    <p:set>
                                      <p:cBhvr>
                                        <p:cTn id="59" dur="1" fill="hold">
                                          <p:stCondLst>
                                            <p:cond delay="0"/>
                                          </p:stCondLst>
                                        </p:cTn>
                                        <p:tgtEl>
                                          <p:spTgt spid="99344">
                                            <p:txEl>
                                              <p:pRg st="0" end="0"/>
                                            </p:txEl>
                                          </p:spTgt>
                                        </p:tgtEl>
                                        <p:attrNameLst>
                                          <p:attrName>style.visibility</p:attrName>
                                        </p:attrNameLst>
                                      </p:cBhvr>
                                      <p:to>
                                        <p:strVal val="visible"/>
                                      </p:to>
                                    </p:set>
                                    <p:anim calcmode="lin" valueType="num">
                                      <p:cBhvr additive="base">
                                        <p:cTn id="60" dur="500" fill="hold"/>
                                        <p:tgtEl>
                                          <p:spTgt spid="9934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9344">
                                            <p:txEl>
                                              <p:pRg st="0" end="0"/>
                                            </p:txEl>
                                          </p:spTgt>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2600"/>
                            </p:stCondLst>
                            <p:childTnLst>
                              <p:par>
                                <p:cTn id="63" presetID="2" presetClass="entr" presetSubtype="4" fill="hold" grpId="0" nodeType="afterEffect">
                                  <p:stCondLst>
                                    <p:cond delay="0"/>
                                  </p:stCondLst>
                                  <p:childTnLst>
                                    <p:set>
                                      <p:cBhvr>
                                        <p:cTn id="64" dur="1" fill="hold">
                                          <p:stCondLst>
                                            <p:cond delay="0"/>
                                          </p:stCondLst>
                                        </p:cTn>
                                        <p:tgtEl>
                                          <p:spTgt spid="99344">
                                            <p:txEl>
                                              <p:pRg st="1" end="1"/>
                                            </p:txEl>
                                          </p:spTgt>
                                        </p:tgtEl>
                                        <p:attrNameLst>
                                          <p:attrName>style.visibility</p:attrName>
                                        </p:attrNameLst>
                                      </p:cBhvr>
                                      <p:to>
                                        <p:strVal val="visible"/>
                                      </p:to>
                                    </p:set>
                                    <p:anim calcmode="lin" valueType="num">
                                      <p:cBhvr additive="base">
                                        <p:cTn id="65" dur="500" fill="hold"/>
                                        <p:tgtEl>
                                          <p:spTgt spid="99344">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9344">
                                            <p:txEl>
                                              <p:pRg st="1" end="1"/>
                                            </p:txEl>
                                          </p:spTgt>
                                        </p:tgtEl>
                                        <p:attrNameLst>
                                          <p:attrName>ppt_y</p:attrName>
                                        </p:attrNameLst>
                                      </p:cBhvr>
                                      <p:tavLst>
                                        <p:tav tm="0">
                                          <p:val>
                                            <p:strVal val="1+#ppt_h/2"/>
                                          </p:val>
                                        </p:tav>
                                        <p:tav tm="100000">
                                          <p:val>
                                            <p:strVal val="#ppt_y"/>
                                          </p:val>
                                        </p:tav>
                                      </p:tavLst>
                                    </p:anim>
                                  </p:childTnLst>
                                </p:cTn>
                              </p:par>
                            </p:childTnLst>
                          </p:cTn>
                        </p:par>
                        <p:par>
                          <p:cTn id="67" fill="hold">
                            <p:stCondLst>
                              <p:cond delay="3100"/>
                            </p:stCondLst>
                            <p:childTnLst>
                              <p:par>
                                <p:cTn id="68" presetID="2" presetClass="entr" presetSubtype="4" fill="hold" grpId="0" nodeType="afterEffect">
                                  <p:stCondLst>
                                    <p:cond delay="0"/>
                                  </p:stCondLst>
                                  <p:childTnLst>
                                    <p:set>
                                      <p:cBhvr>
                                        <p:cTn id="69" dur="1" fill="hold">
                                          <p:stCondLst>
                                            <p:cond delay="0"/>
                                          </p:stCondLst>
                                        </p:cTn>
                                        <p:tgtEl>
                                          <p:spTgt spid="99344">
                                            <p:txEl>
                                              <p:pRg st="2" end="2"/>
                                            </p:txEl>
                                          </p:spTgt>
                                        </p:tgtEl>
                                        <p:attrNameLst>
                                          <p:attrName>style.visibility</p:attrName>
                                        </p:attrNameLst>
                                      </p:cBhvr>
                                      <p:to>
                                        <p:strVal val="visible"/>
                                      </p:to>
                                    </p:set>
                                    <p:anim calcmode="lin" valueType="num">
                                      <p:cBhvr additive="base">
                                        <p:cTn id="70" dur="500" fill="hold"/>
                                        <p:tgtEl>
                                          <p:spTgt spid="99344">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9344">
                                            <p:txEl>
                                              <p:pRg st="2" end="2"/>
                                            </p:txEl>
                                          </p:spTgt>
                                        </p:tgtEl>
                                        <p:attrNameLst>
                                          <p:attrName>ppt_y</p:attrName>
                                        </p:attrNameLst>
                                      </p:cBhvr>
                                      <p:tavLst>
                                        <p:tav tm="0">
                                          <p:val>
                                            <p:strVal val="1+#ppt_h/2"/>
                                          </p:val>
                                        </p:tav>
                                        <p:tav tm="100000">
                                          <p:val>
                                            <p:strVal val="#ppt_y"/>
                                          </p:val>
                                        </p:tav>
                                      </p:tavLst>
                                    </p:anim>
                                  </p:childTnLst>
                                </p:cTn>
                              </p:par>
                            </p:childTnLst>
                          </p:cTn>
                        </p:par>
                        <p:par>
                          <p:cTn id="72" fill="hold">
                            <p:stCondLst>
                              <p:cond delay="3600"/>
                            </p:stCondLst>
                            <p:childTnLst>
                              <p:par>
                                <p:cTn id="73" presetID="2" presetClass="entr" presetSubtype="4" fill="hold" grpId="0" nodeType="afterEffect">
                                  <p:stCondLst>
                                    <p:cond delay="0"/>
                                  </p:stCondLst>
                                  <p:childTnLst>
                                    <p:set>
                                      <p:cBhvr>
                                        <p:cTn id="74" dur="1" fill="hold">
                                          <p:stCondLst>
                                            <p:cond delay="0"/>
                                          </p:stCondLst>
                                        </p:cTn>
                                        <p:tgtEl>
                                          <p:spTgt spid="99344">
                                            <p:txEl>
                                              <p:pRg st="3" end="3"/>
                                            </p:txEl>
                                          </p:spTgt>
                                        </p:tgtEl>
                                        <p:attrNameLst>
                                          <p:attrName>style.visibility</p:attrName>
                                        </p:attrNameLst>
                                      </p:cBhvr>
                                      <p:to>
                                        <p:strVal val="visible"/>
                                      </p:to>
                                    </p:set>
                                    <p:anim calcmode="lin" valueType="num">
                                      <p:cBhvr additive="base">
                                        <p:cTn id="75" dur="500" fill="hold"/>
                                        <p:tgtEl>
                                          <p:spTgt spid="99344">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93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4" grpId="0" animBg="1"/>
      <p:bldP spid="99335" grpId="0" animBg="1"/>
      <p:bldP spid="99336" grpId="0" animBg="1"/>
      <p:bldP spid="99337" grpId="0" animBg="1"/>
      <p:bldP spid="99338" grpId="0" animBg="1"/>
      <p:bldP spid="99339" grpId="0" animBg="1"/>
      <p:bldP spid="99340" grpId="0" animBg="1"/>
      <p:bldP spid="99341" grpId="0"/>
      <p:bldP spid="99342" grpId="0" animBg="1"/>
      <p:bldP spid="99343" grpId="0"/>
      <p:bldP spid="9934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ltLang="en-US" sz="3200" dirty="0"/>
              <a:t>Our Fund vs other public funds:</a:t>
            </a:r>
          </a:p>
        </p:txBody>
      </p:sp>
      <p:sp>
        <p:nvSpPr>
          <p:cNvPr id="24579" name="Rectangle 3"/>
          <p:cNvSpPr>
            <a:spLocks noGrp="1" noChangeArrowheads="1"/>
          </p:cNvSpPr>
          <p:nvPr>
            <p:ph type="body" sz="half" idx="1"/>
          </p:nvPr>
        </p:nvSpPr>
        <p:spPr>
          <a:xfrm>
            <a:off x="609600" y="1371600"/>
            <a:ext cx="10972800" cy="5486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dirty="0"/>
              <a:t>How does our Retirement and Pension Fund compare to other public funds?</a:t>
            </a:r>
          </a:p>
          <a:p>
            <a:r>
              <a:rPr lang="en-US" altLang="en-US" dirty="0"/>
              <a:t>The US National Association of State Retirement Administrators, performed a study that agglomerated 120 state public funds, which, altogether represent more than 3.5 trillion US dollars in assets and that showed that between 2012 and 2020, the average funded ratio of these funds oscillated between 71.8% and 73.7%.</a:t>
            </a:r>
          </a:p>
          <a:p>
            <a:r>
              <a:rPr lang="en-US" altLang="en-US" dirty="0"/>
              <a:t>In an environment where a fund with a funded ratio above 90% is considered to be in very good health, the Retirement and Pension Fund had a funded ratio of 107% at the end of 2021.</a:t>
            </a:r>
          </a:p>
          <a:p>
            <a:endParaRPr lang="en-US" altLang="en-US" dirty="0"/>
          </a:p>
          <a:p>
            <a:pPr lvl="1"/>
            <a:endParaRPr lang="en-US" altLang="en-US" dirty="0"/>
          </a:p>
        </p:txBody>
      </p:sp>
      <p:pic>
        <p:nvPicPr>
          <p:cNvPr id="24588" name="Picture 12"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05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2000" fill="hold"/>
                                        <p:tgtEl>
                                          <p:spTgt spid="24588"/>
                                        </p:tgtEl>
                                        <p:attrNameLst>
                                          <p:attrName>ppt_w</p:attrName>
                                        </p:attrNameLst>
                                      </p:cBhvr>
                                      <p:tavLst>
                                        <p:tav tm="0">
                                          <p:val>
                                            <p:fltVal val="0"/>
                                          </p:val>
                                        </p:tav>
                                        <p:tav tm="100000">
                                          <p:val>
                                            <p:strVal val="#ppt_w"/>
                                          </p:val>
                                        </p:tav>
                                      </p:tavLst>
                                    </p:anim>
                                    <p:anim calcmode="lin" valueType="num">
                                      <p:cBhvr>
                                        <p:cTn id="8" dur="2000" fill="hold"/>
                                        <p:tgtEl>
                                          <p:spTgt spid="24588"/>
                                        </p:tgtEl>
                                        <p:attrNameLst>
                                          <p:attrName>ppt_h</p:attrName>
                                        </p:attrNameLst>
                                      </p:cBhvr>
                                      <p:tavLst>
                                        <p:tav tm="0">
                                          <p:val>
                                            <p:fltVal val="0"/>
                                          </p:val>
                                        </p:tav>
                                        <p:tav tm="100000">
                                          <p:val>
                                            <p:strVal val="#ppt_h"/>
                                          </p:val>
                                        </p:tav>
                                      </p:tavLst>
                                    </p:anim>
                                    <p:anim calcmode="lin" valueType="num">
                                      <p:cBhvr>
                                        <p:cTn id="9" dur="2000" fill="hold"/>
                                        <p:tgtEl>
                                          <p:spTgt spid="24588"/>
                                        </p:tgtEl>
                                        <p:attrNameLst>
                                          <p:attrName>style.rotation</p:attrName>
                                        </p:attrNameLst>
                                      </p:cBhvr>
                                      <p:tavLst>
                                        <p:tav tm="0">
                                          <p:val>
                                            <p:fltVal val="360"/>
                                          </p:val>
                                        </p:tav>
                                        <p:tav tm="100000">
                                          <p:val>
                                            <p:fltVal val="0"/>
                                          </p:val>
                                        </p:tav>
                                      </p:tavLst>
                                    </p:anim>
                                    <p:animEffect transition="in" filter="fade">
                                      <p:cBhvr>
                                        <p:cTn id="10" dur="2000"/>
                                        <p:tgtEl>
                                          <p:spTgt spid="24588"/>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additive="base">
                                        <p:cTn id="14"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additive="base">
                                        <p:cTn id="2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ltLang="en-US" sz="3200" dirty="0"/>
              <a:t>Health of the Fund:</a:t>
            </a:r>
          </a:p>
        </p:txBody>
      </p:sp>
      <p:sp>
        <p:nvSpPr>
          <p:cNvPr id="24579" name="Rectangle 3"/>
          <p:cNvSpPr>
            <a:spLocks noGrp="1" noChangeArrowheads="1"/>
          </p:cNvSpPr>
          <p:nvPr>
            <p:ph type="body" sz="half" idx="1"/>
          </p:nvPr>
        </p:nvSpPr>
        <p:spPr>
          <a:xfrm>
            <a:off x="609600" y="1371600"/>
            <a:ext cx="10972800" cy="5486400"/>
          </a:xfrm>
        </p:spPr>
        <p:txBody>
          <a:bodyPr/>
          <a:lstStyle/>
          <a:p>
            <a:r>
              <a:rPr lang="en-US" altLang="en-US" dirty="0"/>
              <a:t>The use of the tools for policy definition allow the Committee and the Fund’s Secretariat to adjust these policies to keep the Fund healthy</a:t>
            </a:r>
          </a:p>
          <a:p>
            <a:r>
              <a:rPr lang="en-US" altLang="en-US" dirty="0"/>
              <a:t>The last actuarial study determined that the Fund had a funded ratio of 100% as of December 31, 2020.</a:t>
            </a:r>
          </a:p>
          <a:p>
            <a:r>
              <a:rPr lang="en-US" altLang="en-US" dirty="0"/>
              <a:t>Besides all the studies mentioned above, our actuaries update the funded ratio every quarter</a:t>
            </a:r>
          </a:p>
          <a:p>
            <a:pPr lvl="1"/>
            <a:r>
              <a:rPr lang="en-US" altLang="en-US" dirty="0"/>
              <a:t>At the end of the 1</a:t>
            </a:r>
            <a:r>
              <a:rPr lang="en-US" altLang="en-US" baseline="30000" dirty="0"/>
              <a:t>st</a:t>
            </a:r>
            <a:r>
              <a:rPr lang="en-US" altLang="en-US" dirty="0"/>
              <a:t> Q of 2021 the funded ratio was 102%</a:t>
            </a:r>
          </a:p>
          <a:p>
            <a:pPr lvl="1"/>
            <a:r>
              <a:rPr lang="en-US" altLang="en-US" dirty="0"/>
              <a:t>At the end of the 2</a:t>
            </a:r>
            <a:r>
              <a:rPr lang="en-US" altLang="en-US" baseline="30000" dirty="0"/>
              <a:t>nd</a:t>
            </a:r>
            <a:r>
              <a:rPr lang="en-US" altLang="en-US" dirty="0"/>
              <a:t> Q of 2021 the funded ratio was 103%</a:t>
            </a:r>
          </a:p>
          <a:p>
            <a:pPr lvl="1"/>
            <a:r>
              <a:rPr lang="en-US" altLang="en-US" dirty="0"/>
              <a:t>At the end of the 3</a:t>
            </a:r>
            <a:r>
              <a:rPr lang="en-US" altLang="en-US" baseline="30000" dirty="0"/>
              <a:t>rd</a:t>
            </a:r>
            <a:r>
              <a:rPr lang="en-US" altLang="en-US" dirty="0"/>
              <a:t> Q of 2021 the funded ratio was 104%</a:t>
            </a:r>
          </a:p>
          <a:p>
            <a:pPr lvl="1"/>
            <a:r>
              <a:rPr lang="en-US" altLang="en-US" dirty="0"/>
              <a:t>At the end of the 4</a:t>
            </a:r>
            <a:r>
              <a:rPr lang="en-US" altLang="en-US" baseline="30000" dirty="0"/>
              <a:t>th</a:t>
            </a:r>
            <a:r>
              <a:rPr lang="en-US" altLang="en-US" dirty="0"/>
              <a:t> Q of 2021 the funded ratio was 107%</a:t>
            </a:r>
          </a:p>
          <a:p>
            <a:endParaRPr lang="en-US" altLang="en-US" dirty="0"/>
          </a:p>
          <a:p>
            <a:pPr lvl="1">
              <a:buFont typeface="Wingdings 2" pitchFamily="18" charset="2"/>
              <a:buNone/>
            </a:pPr>
            <a:endParaRPr lang="en-US" altLang="en-US" dirty="0"/>
          </a:p>
        </p:txBody>
      </p:sp>
      <p:pic>
        <p:nvPicPr>
          <p:cNvPr id="24588" name="Picture 12"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23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2000" fill="hold"/>
                                        <p:tgtEl>
                                          <p:spTgt spid="24588"/>
                                        </p:tgtEl>
                                        <p:attrNameLst>
                                          <p:attrName>ppt_w</p:attrName>
                                        </p:attrNameLst>
                                      </p:cBhvr>
                                      <p:tavLst>
                                        <p:tav tm="0">
                                          <p:val>
                                            <p:fltVal val="0"/>
                                          </p:val>
                                        </p:tav>
                                        <p:tav tm="100000">
                                          <p:val>
                                            <p:strVal val="#ppt_w"/>
                                          </p:val>
                                        </p:tav>
                                      </p:tavLst>
                                    </p:anim>
                                    <p:anim calcmode="lin" valueType="num">
                                      <p:cBhvr>
                                        <p:cTn id="8" dur="2000" fill="hold"/>
                                        <p:tgtEl>
                                          <p:spTgt spid="24588"/>
                                        </p:tgtEl>
                                        <p:attrNameLst>
                                          <p:attrName>ppt_h</p:attrName>
                                        </p:attrNameLst>
                                      </p:cBhvr>
                                      <p:tavLst>
                                        <p:tav tm="0">
                                          <p:val>
                                            <p:fltVal val="0"/>
                                          </p:val>
                                        </p:tav>
                                        <p:tav tm="100000">
                                          <p:val>
                                            <p:strVal val="#ppt_h"/>
                                          </p:val>
                                        </p:tav>
                                      </p:tavLst>
                                    </p:anim>
                                    <p:anim calcmode="lin" valueType="num">
                                      <p:cBhvr>
                                        <p:cTn id="9" dur="2000" fill="hold"/>
                                        <p:tgtEl>
                                          <p:spTgt spid="24588"/>
                                        </p:tgtEl>
                                        <p:attrNameLst>
                                          <p:attrName>style.rotation</p:attrName>
                                        </p:attrNameLst>
                                      </p:cBhvr>
                                      <p:tavLst>
                                        <p:tav tm="0">
                                          <p:val>
                                            <p:fltVal val="360"/>
                                          </p:val>
                                        </p:tav>
                                        <p:tav tm="100000">
                                          <p:val>
                                            <p:fltVal val="0"/>
                                          </p:val>
                                        </p:tav>
                                      </p:tavLst>
                                    </p:anim>
                                    <p:animEffect transition="in" filter="fade">
                                      <p:cBhvr>
                                        <p:cTn id="10" dur="2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ltLang="en-US" sz="3200" dirty="0"/>
              <a:t>Your Representatives in the Committee:</a:t>
            </a:r>
          </a:p>
        </p:txBody>
      </p:sp>
      <p:sp>
        <p:nvSpPr>
          <p:cNvPr id="24579" name="Rectangle 3"/>
          <p:cNvSpPr>
            <a:spLocks noGrp="1" noChangeArrowheads="1"/>
          </p:cNvSpPr>
          <p:nvPr>
            <p:ph type="body" sz="half" idx="1"/>
          </p:nvPr>
        </p:nvSpPr>
        <p:spPr>
          <a:xfrm>
            <a:off x="2057400" y="1371600"/>
            <a:ext cx="8382000" cy="5486400"/>
          </a:xfrm>
        </p:spPr>
        <p:txBody>
          <a:bodyPr/>
          <a:lstStyle/>
          <a:p>
            <a:r>
              <a:rPr lang="en-US" altLang="en-US" dirty="0"/>
              <a:t>Luiz Marcelo Azevedo </a:t>
            </a:r>
            <a:r>
              <a:rPr lang="en-US" altLang="en-US" sz="2000" dirty="0"/>
              <a:t>(Principal Representative)</a:t>
            </a:r>
          </a:p>
          <a:p>
            <a:pPr lvl="1"/>
            <a:r>
              <a:rPr lang="en-US" altLang="en-US" dirty="0"/>
              <a:t>Tel. (202)370-0672</a:t>
            </a:r>
          </a:p>
          <a:p>
            <a:pPr lvl="1"/>
            <a:r>
              <a:rPr lang="en-US" altLang="en-US" dirty="0">
                <a:hlinkClick r:id="rId2"/>
              </a:rPr>
              <a:t>lazevedo@oas.org</a:t>
            </a:r>
            <a:endParaRPr lang="en-US" altLang="en-US" dirty="0"/>
          </a:p>
          <a:p>
            <a:r>
              <a:rPr lang="en-US" altLang="en-US" dirty="0"/>
              <a:t>Juan Cruz Monticelli </a:t>
            </a:r>
            <a:r>
              <a:rPr lang="en-US" altLang="en-US" sz="2000" dirty="0"/>
              <a:t>(Alternate Representative)</a:t>
            </a:r>
            <a:endParaRPr lang="en-US" altLang="en-US" sz="1600" dirty="0"/>
          </a:p>
          <a:p>
            <a:pPr lvl="1"/>
            <a:r>
              <a:rPr lang="en-US" altLang="en-US" dirty="0"/>
              <a:t>Tel. (202)370-4878</a:t>
            </a:r>
          </a:p>
          <a:p>
            <a:pPr lvl="1"/>
            <a:r>
              <a:rPr lang="en-US" altLang="en-US" dirty="0">
                <a:hlinkClick r:id="rId3"/>
              </a:rPr>
              <a:t>jmonticelli@oas.org</a:t>
            </a:r>
            <a:endParaRPr lang="en-US" altLang="en-US" dirty="0"/>
          </a:p>
          <a:p>
            <a:pPr lvl="1"/>
            <a:endParaRPr lang="en-US" altLang="en-US" dirty="0"/>
          </a:p>
          <a:p>
            <a:pPr lvl="1">
              <a:buFont typeface="Wingdings 2" pitchFamily="18" charset="2"/>
              <a:buNone/>
            </a:pPr>
            <a:endParaRPr lang="en-US" altLang="en-US" dirty="0"/>
          </a:p>
        </p:txBody>
      </p:sp>
      <p:pic>
        <p:nvPicPr>
          <p:cNvPr id="24588" name="Picture 12" descr="LOGO OAS R&amp;PF Lar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71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2000" fill="hold"/>
                                        <p:tgtEl>
                                          <p:spTgt spid="24588"/>
                                        </p:tgtEl>
                                        <p:attrNameLst>
                                          <p:attrName>ppt_w</p:attrName>
                                        </p:attrNameLst>
                                      </p:cBhvr>
                                      <p:tavLst>
                                        <p:tav tm="0">
                                          <p:val>
                                            <p:fltVal val="0"/>
                                          </p:val>
                                        </p:tav>
                                        <p:tav tm="100000">
                                          <p:val>
                                            <p:strVal val="#ppt_w"/>
                                          </p:val>
                                        </p:tav>
                                      </p:tavLst>
                                    </p:anim>
                                    <p:anim calcmode="lin" valueType="num">
                                      <p:cBhvr>
                                        <p:cTn id="8" dur="2000" fill="hold"/>
                                        <p:tgtEl>
                                          <p:spTgt spid="24588"/>
                                        </p:tgtEl>
                                        <p:attrNameLst>
                                          <p:attrName>ppt_h</p:attrName>
                                        </p:attrNameLst>
                                      </p:cBhvr>
                                      <p:tavLst>
                                        <p:tav tm="0">
                                          <p:val>
                                            <p:fltVal val="0"/>
                                          </p:val>
                                        </p:tav>
                                        <p:tav tm="100000">
                                          <p:val>
                                            <p:strVal val="#ppt_h"/>
                                          </p:val>
                                        </p:tav>
                                      </p:tavLst>
                                    </p:anim>
                                    <p:anim calcmode="lin" valueType="num">
                                      <p:cBhvr>
                                        <p:cTn id="9" dur="2000" fill="hold"/>
                                        <p:tgtEl>
                                          <p:spTgt spid="24588"/>
                                        </p:tgtEl>
                                        <p:attrNameLst>
                                          <p:attrName>style.rotation</p:attrName>
                                        </p:attrNameLst>
                                      </p:cBhvr>
                                      <p:tavLst>
                                        <p:tav tm="0">
                                          <p:val>
                                            <p:fltVal val="360"/>
                                          </p:val>
                                        </p:tav>
                                        <p:tav tm="100000">
                                          <p:val>
                                            <p:fltVal val="0"/>
                                          </p:val>
                                        </p:tav>
                                      </p:tavLst>
                                    </p:anim>
                                    <p:animEffect transition="in" filter="fade">
                                      <p:cBhvr>
                                        <p:cTn id="10" dur="2000"/>
                                        <p:tgtEl>
                                          <p:spTgt spid="24588"/>
                                        </p:tgtEl>
                                      </p:cBhvr>
                                    </p:animEffect>
                                  </p:childTnLst>
                                </p:cTn>
                              </p:par>
                            </p:childTnLst>
                          </p:cTn>
                        </p:par>
                        <p:par>
                          <p:cTn id="11" fill="hold" nodeType="afterGroup">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additive="base">
                                        <p:cTn id="14"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additive="base">
                                        <p:cTn id="2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579">
                                            <p:txEl>
                                              <p:pRg st="3" end="3"/>
                                            </p:txEl>
                                          </p:spTgt>
                                        </p:tgtEl>
                                        <p:attrNameLst>
                                          <p:attrName>style.visibility</p:attrName>
                                        </p:attrNameLst>
                                      </p:cBhvr>
                                      <p:to>
                                        <p:strVal val="visible"/>
                                      </p:to>
                                    </p:set>
                                    <p:anim calcmode="lin" valueType="num">
                                      <p:cBhvr additive="base">
                                        <p:cTn id="30"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4579">
                                            <p:txEl>
                                              <p:pRg st="4" end="4"/>
                                            </p:txEl>
                                          </p:spTgt>
                                        </p:tgtEl>
                                        <p:attrNameLst>
                                          <p:attrName>style.visibility</p:attrName>
                                        </p:attrNameLst>
                                      </p:cBhvr>
                                      <p:to>
                                        <p:strVal val="visible"/>
                                      </p:to>
                                    </p:set>
                                    <p:anim calcmode="lin" valueType="num">
                                      <p:cBhvr additive="base">
                                        <p:cTn id="34"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4579">
                                            <p:txEl>
                                              <p:pRg st="5" end="5"/>
                                            </p:txEl>
                                          </p:spTgt>
                                        </p:tgtEl>
                                        <p:attrNameLst>
                                          <p:attrName>style.visibility</p:attrName>
                                        </p:attrNameLst>
                                      </p:cBhvr>
                                      <p:to>
                                        <p:strVal val="visible"/>
                                      </p:to>
                                    </p:set>
                                    <p:anim calcmode="lin" valueType="num">
                                      <p:cBhvr additive="base">
                                        <p:cTn id="38"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ltLang="en-US" sz="3200"/>
              <a:t>Contact Information</a:t>
            </a:r>
          </a:p>
        </p:txBody>
      </p:sp>
      <p:sp>
        <p:nvSpPr>
          <p:cNvPr id="24579" name="Rectangle 3"/>
          <p:cNvSpPr>
            <a:spLocks noGrp="1" noChangeArrowheads="1"/>
          </p:cNvSpPr>
          <p:nvPr>
            <p:ph type="body" sz="half" idx="1"/>
          </p:nvPr>
        </p:nvSpPr>
        <p:spPr>
          <a:xfrm>
            <a:off x="2057400" y="1371600"/>
            <a:ext cx="8382000" cy="5486400"/>
          </a:xfrm>
        </p:spPr>
        <p:txBody>
          <a:bodyPr/>
          <a:lstStyle/>
          <a:p>
            <a:r>
              <a:rPr lang="en-US" altLang="en-US" dirty="0"/>
              <a:t>Daniel R. Vilarino </a:t>
            </a:r>
            <a:r>
              <a:rPr lang="en-US" altLang="en-US" sz="2000" dirty="0"/>
              <a:t>(Secretary-Treasurer)</a:t>
            </a:r>
          </a:p>
          <a:p>
            <a:pPr lvl="1"/>
            <a:r>
              <a:rPr lang="en-US" altLang="en-US" dirty="0"/>
              <a:t>Organization of American States</a:t>
            </a:r>
          </a:p>
          <a:p>
            <a:pPr lvl="1"/>
            <a:r>
              <a:rPr lang="en-US" altLang="en-US" dirty="0"/>
              <a:t>Office of the Retirement and Pension Fund</a:t>
            </a:r>
          </a:p>
          <a:p>
            <a:pPr lvl="1"/>
            <a:r>
              <a:rPr lang="en-US" altLang="en-US" dirty="0"/>
              <a:t>1889 F. Street, N.W. Office TL-50</a:t>
            </a:r>
          </a:p>
          <a:p>
            <a:pPr lvl="1"/>
            <a:r>
              <a:rPr lang="en-US" altLang="en-US" dirty="0"/>
              <a:t>Washington, D.C., 20006</a:t>
            </a:r>
          </a:p>
          <a:p>
            <a:pPr lvl="1"/>
            <a:r>
              <a:rPr lang="en-US" altLang="en-US" dirty="0"/>
              <a:t>Tel. (202)370-5430</a:t>
            </a:r>
          </a:p>
          <a:p>
            <a:pPr lvl="1"/>
            <a:r>
              <a:rPr lang="en-US" altLang="en-US" dirty="0">
                <a:hlinkClick r:id="rId2"/>
              </a:rPr>
              <a:t>dvilarino@oas.org</a:t>
            </a:r>
            <a:endParaRPr lang="en-US" altLang="en-US" dirty="0"/>
          </a:p>
          <a:p>
            <a:pPr lvl="1"/>
            <a:r>
              <a:rPr lang="en-US" altLang="en-US" dirty="0">
                <a:hlinkClick r:id="rId3"/>
              </a:rPr>
              <a:t>http://www.oas.org/retirementfund</a:t>
            </a:r>
            <a:endParaRPr lang="en-US" altLang="en-US" dirty="0"/>
          </a:p>
          <a:p>
            <a:r>
              <a:rPr lang="en-US" altLang="en-US" dirty="0"/>
              <a:t>Jeanette Carmona</a:t>
            </a:r>
          </a:p>
          <a:p>
            <a:pPr lvl="1"/>
            <a:r>
              <a:rPr lang="en-US" altLang="en-US" dirty="0">
                <a:hlinkClick r:id="rId4"/>
              </a:rPr>
              <a:t>jcarmona@oas.org</a:t>
            </a:r>
            <a:endParaRPr lang="en-US" altLang="en-US" dirty="0"/>
          </a:p>
          <a:p>
            <a:r>
              <a:rPr lang="en-US" altLang="en-US" dirty="0"/>
              <a:t>oasrpf@gmail.com</a:t>
            </a:r>
          </a:p>
          <a:p>
            <a:pPr lvl="1"/>
            <a:endParaRPr lang="en-US" altLang="en-US" dirty="0"/>
          </a:p>
          <a:p>
            <a:pPr lvl="1">
              <a:buFont typeface="Wingdings 2" pitchFamily="18" charset="2"/>
              <a:buNone/>
            </a:pPr>
            <a:endParaRPr lang="en-US" altLang="en-US" dirty="0"/>
          </a:p>
        </p:txBody>
      </p:sp>
      <p:pic>
        <p:nvPicPr>
          <p:cNvPr id="24588" name="Picture 12" descr="LOGO OAS R&amp;PF Lar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57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2000" fill="hold"/>
                                        <p:tgtEl>
                                          <p:spTgt spid="24588"/>
                                        </p:tgtEl>
                                        <p:attrNameLst>
                                          <p:attrName>ppt_w</p:attrName>
                                        </p:attrNameLst>
                                      </p:cBhvr>
                                      <p:tavLst>
                                        <p:tav tm="0">
                                          <p:val>
                                            <p:fltVal val="0"/>
                                          </p:val>
                                        </p:tav>
                                        <p:tav tm="100000">
                                          <p:val>
                                            <p:strVal val="#ppt_w"/>
                                          </p:val>
                                        </p:tav>
                                      </p:tavLst>
                                    </p:anim>
                                    <p:anim calcmode="lin" valueType="num">
                                      <p:cBhvr>
                                        <p:cTn id="8" dur="2000" fill="hold"/>
                                        <p:tgtEl>
                                          <p:spTgt spid="24588"/>
                                        </p:tgtEl>
                                        <p:attrNameLst>
                                          <p:attrName>ppt_h</p:attrName>
                                        </p:attrNameLst>
                                      </p:cBhvr>
                                      <p:tavLst>
                                        <p:tav tm="0">
                                          <p:val>
                                            <p:fltVal val="0"/>
                                          </p:val>
                                        </p:tav>
                                        <p:tav tm="100000">
                                          <p:val>
                                            <p:strVal val="#ppt_h"/>
                                          </p:val>
                                        </p:tav>
                                      </p:tavLst>
                                    </p:anim>
                                    <p:anim calcmode="lin" valueType="num">
                                      <p:cBhvr>
                                        <p:cTn id="9" dur="2000" fill="hold"/>
                                        <p:tgtEl>
                                          <p:spTgt spid="24588"/>
                                        </p:tgtEl>
                                        <p:attrNameLst>
                                          <p:attrName>style.rotation</p:attrName>
                                        </p:attrNameLst>
                                      </p:cBhvr>
                                      <p:tavLst>
                                        <p:tav tm="0">
                                          <p:val>
                                            <p:fltVal val="360"/>
                                          </p:val>
                                        </p:tav>
                                        <p:tav tm="100000">
                                          <p:val>
                                            <p:fltVal val="0"/>
                                          </p:val>
                                        </p:tav>
                                      </p:tavLst>
                                    </p:anim>
                                    <p:animEffect transition="in" filter="fade">
                                      <p:cBhvr>
                                        <p:cTn id="10" dur="2000"/>
                                        <p:tgtEl>
                                          <p:spTgt spid="24588"/>
                                        </p:tgtEl>
                                      </p:cBhvr>
                                    </p:animEffect>
                                  </p:childTnLst>
                                </p:cTn>
                              </p:par>
                            </p:childTnLst>
                          </p:cTn>
                        </p:par>
                        <p:par>
                          <p:cTn id="11" fill="hold" nodeType="afterGroup">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additive="base">
                                        <p:cTn id="14"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additive="base">
                                        <p:cTn id="2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24579">
                                            <p:txEl>
                                              <p:pRg st="3" end="3"/>
                                            </p:txEl>
                                          </p:spTgt>
                                        </p:tgtEl>
                                        <p:attrNameLst>
                                          <p:attrName>style.visibility</p:attrName>
                                        </p:attrNameLst>
                                      </p:cBhvr>
                                      <p:to>
                                        <p:strVal val="visible"/>
                                      </p:to>
                                    </p:set>
                                    <p:anim calcmode="lin" valueType="num">
                                      <p:cBhvr additive="base">
                                        <p:cTn id="2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24579">
                                            <p:txEl>
                                              <p:pRg st="4" end="4"/>
                                            </p:txEl>
                                          </p:spTgt>
                                        </p:tgtEl>
                                        <p:attrNameLst>
                                          <p:attrName>style.visibility</p:attrName>
                                        </p:attrNameLst>
                                      </p:cBhvr>
                                      <p:to>
                                        <p:strVal val="visible"/>
                                      </p:to>
                                    </p:set>
                                    <p:anim calcmode="lin" valueType="num">
                                      <p:cBhvr additive="base">
                                        <p:cTn id="34"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24579">
                                            <p:txEl>
                                              <p:pRg st="5" end="5"/>
                                            </p:txEl>
                                          </p:spTgt>
                                        </p:tgtEl>
                                        <p:attrNameLst>
                                          <p:attrName>style.visibility</p:attrName>
                                        </p:attrNameLst>
                                      </p:cBhvr>
                                      <p:to>
                                        <p:strVal val="visible"/>
                                      </p:to>
                                    </p:set>
                                    <p:anim calcmode="lin" valueType="num">
                                      <p:cBhvr additive="base">
                                        <p:cTn id="39"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ntr" presetSubtype="4" fill="hold" grpId="0" nodeType="afterEffect">
                                  <p:stCondLst>
                                    <p:cond delay="0"/>
                                  </p:stCondLst>
                                  <p:childTnLst>
                                    <p:set>
                                      <p:cBhvr>
                                        <p:cTn id="43" dur="1" fill="hold">
                                          <p:stCondLst>
                                            <p:cond delay="0"/>
                                          </p:stCondLst>
                                        </p:cTn>
                                        <p:tgtEl>
                                          <p:spTgt spid="24579">
                                            <p:txEl>
                                              <p:pRg st="6" end="6"/>
                                            </p:txEl>
                                          </p:spTgt>
                                        </p:tgtEl>
                                        <p:attrNameLst>
                                          <p:attrName>style.visibility</p:attrName>
                                        </p:attrNameLst>
                                      </p:cBhvr>
                                      <p:to>
                                        <p:strVal val="visible"/>
                                      </p:to>
                                    </p:set>
                                    <p:anim calcmode="lin" valueType="num">
                                      <p:cBhvr additive="base">
                                        <p:cTn id="44"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fill="hold" grpId="0" nodeType="afterEffect">
                                  <p:stCondLst>
                                    <p:cond delay="0"/>
                                  </p:stCondLst>
                                  <p:childTnLst>
                                    <p:set>
                                      <p:cBhvr>
                                        <p:cTn id="53" dur="1" fill="hold">
                                          <p:stCondLst>
                                            <p:cond delay="0"/>
                                          </p:stCondLst>
                                        </p:cTn>
                                        <p:tgtEl>
                                          <p:spTgt spid="24579">
                                            <p:txEl>
                                              <p:pRg st="8" end="8"/>
                                            </p:txEl>
                                          </p:spTgt>
                                        </p:tgtEl>
                                        <p:attrNameLst>
                                          <p:attrName>style.visibility</p:attrName>
                                        </p:attrNameLst>
                                      </p:cBhvr>
                                      <p:to>
                                        <p:strVal val="visible"/>
                                      </p:to>
                                    </p:set>
                                    <p:anim calcmode="lin" valueType="num">
                                      <p:cBhvr additive="base">
                                        <p:cTn id="54"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4" fill="hold" grpId="0" nodeType="afterEffect">
                                  <p:stCondLst>
                                    <p:cond delay="0"/>
                                  </p:stCondLst>
                                  <p:childTnLst>
                                    <p:set>
                                      <p:cBhvr>
                                        <p:cTn id="58" dur="1" fill="hold">
                                          <p:stCondLst>
                                            <p:cond delay="0"/>
                                          </p:stCondLst>
                                        </p:cTn>
                                        <p:tgtEl>
                                          <p:spTgt spid="24579">
                                            <p:txEl>
                                              <p:pRg st="9" end="9"/>
                                            </p:txEl>
                                          </p:spTgt>
                                        </p:tgtEl>
                                        <p:attrNameLst>
                                          <p:attrName>style.visibility</p:attrName>
                                        </p:attrNameLst>
                                      </p:cBhvr>
                                      <p:to>
                                        <p:strVal val="visible"/>
                                      </p:to>
                                    </p:set>
                                    <p:anim calcmode="lin" valueType="num">
                                      <p:cBhvr additive="base">
                                        <p:cTn id="59"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579">
                                            <p:txEl>
                                              <p:pRg st="10" end="10"/>
                                            </p:txEl>
                                          </p:spTgt>
                                        </p:tgtEl>
                                        <p:attrNameLst>
                                          <p:attrName>style.visibility</p:attrName>
                                        </p:attrNameLst>
                                      </p:cBhvr>
                                      <p:to>
                                        <p:strVal val="visible"/>
                                      </p:to>
                                    </p:set>
                                    <p:anim calcmode="lin" valueType="num">
                                      <p:cBhvr additive="base">
                                        <p:cTn id="65"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1" y="716090"/>
            <a:ext cx="2284685" cy="2786062"/>
          </a:xfrm>
          <a:prstGeom prst="rect">
            <a:avLst/>
          </a:prstGeom>
        </p:spPr>
      </p:pic>
      <p:sp>
        <p:nvSpPr>
          <p:cNvPr id="24578" name="AutoShape 2"/>
          <p:cNvSpPr>
            <a:spLocks noGrp="1" noChangeArrowheads="1"/>
          </p:cNvSpPr>
          <p:nvPr>
            <p:ph type="title"/>
          </p:nvPr>
        </p:nvSpPr>
        <p:spPr>
          <a:xfrm>
            <a:off x="2057400" y="457200"/>
            <a:ext cx="7924800" cy="609600"/>
          </a:xfrm>
        </p:spPr>
        <p:txBody>
          <a:bodyPr/>
          <a:lstStyle/>
          <a:p>
            <a:r>
              <a:rPr lang="en-US" altLang="en-US" dirty="0">
                <a:latin typeface="Arial Narrow" panose="020B0606020202030204" pitchFamily="34" charset="0"/>
              </a:rPr>
              <a:t>Questions?</a:t>
            </a:r>
          </a:p>
        </p:txBody>
      </p:sp>
      <p:pic>
        <p:nvPicPr>
          <p:cNvPr id="6" name="Picture 2" descr="C:\Users\dvilarino\AppData\Local\Microsoft\Windows\Temporary Internet Files\Content.IE5\3ODQ93BC\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1" y="3505201"/>
            <a:ext cx="2773685" cy="2773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762000"/>
            <a:ext cx="2392688" cy="2392688"/>
          </a:xfrm>
          <a:prstGeom prst="rect">
            <a:avLst/>
          </a:prstGeom>
        </p:spPr>
      </p:pic>
      <p:pic>
        <p:nvPicPr>
          <p:cNvPr id="7" name="Picture 3" descr="C:\Users\dvilarino\AppData\Local\Microsoft\Windows\Temporary Internet Files\Content.IE5\BI15M5DR\question-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971800"/>
            <a:ext cx="3429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1" y="3505201"/>
            <a:ext cx="2615615" cy="2615615"/>
          </a:xfrm>
          <a:prstGeom prst="rect">
            <a:avLst/>
          </a:prstGeom>
        </p:spPr>
      </p:pic>
    </p:spTree>
    <p:extLst>
      <p:ext uri="{BB962C8B-B14F-4D97-AF65-F5344CB8AC3E}">
        <p14:creationId xmlns:p14="http://schemas.microsoft.com/office/powerpoint/2010/main" val="384489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150000" y="150000"/>
                                    </p:animScale>
                                  </p:childTnLst>
                                </p:cTn>
                              </p:par>
                              <p:par>
                                <p:cTn id="7" presetID="6" presetClass="emph" presetSubtype="0" fill="hold" nodeType="withEffect">
                                  <p:stCondLst>
                                    <p:cond delay="0"/>
                                  </p:stCondLst>
                                  <p:childTnLst>
                                    <p:animScale>
                                      <p:cBhvr>
                                        <p:cTn id="8" dur="2000" fill="hold"/>
                                        <p:tgtEl>
                                          <p:spTgt spid="9"/>
                                        </p:tgtEl>
                                      </p:cBhvr>
                                      <p:by x="150000" y="150000"/>
                                    </p:animScale>
                                  </p:childTnLst>
                                </p:cTn>
                              </p:par>
                              <p:par>
                                <p:cTn id="9" presetID="6" presetClass="emph" presetSubtype="0" fill="hold" nodeType="withEffect">
                                  <p:stCondLst>
                                    <p:cond delay="0"/>
                                  </p:stCondLst>
                                  <p:childTnLst>
                                    <p:animScale>
                                      <p:cBhvr>
                                        <p:cTn id="10" dur="2000" fill="hold"/>
                                        <p:tgtEl>
                                          <p:spTgt spid="6"/>
                                        </p:tgtEl>
                                      </p:cBhvr>
                                      <p:by x="150000" y="150000"/>
                                    </p:animScale>
                                  </p:childTnLst>
                                </p:cTn>
                              </p:par>
                              <p:par>
                                <p:cTn id="11" presetID="6" presetClass="emph" presetSubtype="0" fill="hold" nodeType="withEffect">
                                  <p:stCondLst>
                                    <p:cond delay="0"/>
                                  </p:stCondLst>
                                  <p:childTnLst>
                                    <p:animScale>
                                      <p:cBhvr>
                                        <p:cTn id="12" dur="2000" fill="hold"/>
                                        <p:tgtEl>
                                          <p:spTgt spid="8"/>
                                        </p:tgtEl>
                                      </p:cBhvr>
                                      <p:by x="150000" y="150000"/>
                                    </p:animScale>
                                  </p:childTnLst>
                                </p:cTn>
                              </p:par>
                              <p:par>
                                <p:cTn id="13" presetID="6" presetClass="emph" presetSubtype="0" fill="hold" nodeType="withEffect">
                                  <p:stCondLst>
                                    <p:cond delay="0"/>
                                  </p:stCondLst>
                                  <p:childTnLst>
                                    <p:animScale>
                                      <p:cBhvr>
                                        <p:cTn id="1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 y="0"/>
            <a:ext cx="124206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2" name="Picture 4" descr="LOGO OAS R&amp;PF La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688975"/>
            <a:ext cx="538956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92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49" presetClass="entr" presetSubtype="0" decel="10000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anim calcmode="lin" valueType="num">
                                      <p:cBhvr>
                                        <p:cTn id="9" dur="2000" fill="hold"/>
                                        <p:tgtEl>
                                          <p:spTgt spid="7172"/>
                                        </p:tgtEl>
                                        <p:attrNameLst>
                                          <p:attrName>ppt_w</p:attrName>
                                        </p:attrNameLst>
                                      </p:cBhvr>
                                      <p:tavLst>
                                        <p:tav tm="0">
                                          <p:val>
                                            <p:fltVal val="0"/>
                                          </p:val>
                                        </p:tav>
                                        <p:tav tm="100000">
                                          <p:val>
                                            <p:strVal val="#ppt_w"/>
                                          </p:val>
                                        </p:tav>
                                      </p:tavLst>
                                    </p:anim>
                                    <p:anim calcmode="lin" valueType="num">
                                      <p:cBhvr>
                                        <p:cTn id="10" dur="2000" fill="hold"/>
                                        <p:tgtEl>
                                          <p:spTgt spid="7172"/>
                                        </p:tgtEl>
                                        <p:attrNameLst>
                                          <p:attrName>ppt_h</p:attrName>
                                        </p:attrNameLst>
                                      </p:cBhvr>
                                      <p:tavLst>
                                        <p:tav tm="0">
                                          <p:val>
                                            <p:fltVal val="0"/>
                                          </p:val>
                                        </p:tav>
                                        <p:tav tm="100000">
                                          <p:val>
                                            <p:strVal val="#ppt_h"/>
                                          </p:val>
                                        </p:tav>
                                      </p:tavLst>
                                    </p:anim>
                                    <p:anim calcmode="lin" valueType="num">
                                      <p:cBhvr>
                                        <p:cTn id="11" dur="2000" fill="hold"/>
                                        <p:tgtEl>
                                          <p:spTgt spid="7172"/>
                                        </p:tgtEl>
                                        <p:attrNameLst>
                                          <p:attrName>style.rotation</p:attrName>
                                        </p:attrNameLst>
                                      </p:cBhvr>
                                      <p:tavLst>
                                        <p:tav tm="0">
                                          <p:val>
                                            <p:fltVal val="360"/>
                                          </p:val>
                                        </p:tav>
                                        <p:tav tm="100000">
                                          <p:val>
                                            <p:fltVal val="0"/>
                                          </p:val>
                                        </p:tav>
                                      </p:tavLst>
                                    </p:anim>
                                    <p:animEffect transition="in" filter="fade">
                                      <p:cBhvr>
                                        <p:cTn id="1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ctrTitle"/>
          </p:nvPr>
        </p:nvSpPr>
        <p:spPr>
          <a:xfrm>
            <a:off x="381000" y="697345"/>
            <a:ext cx="11715750" cy="2438400"/>
          </a:xfrm>
        </p:spPr>
        <p:txBody>
          <a:bodyPr/>
          <a:lstStyle/>
          <a:p>
            <a:pPr algn="l"/>
            <a:r>
              <a:rPr lang="en-US" altLang="en-US" sz="4400" dirty="0"/>
              <a:t>Information about the </a:t>
            </a:r>
            <a:br>
              <a:rPr lang="en-US" altLang="en-US" sz="4400" dirty="0"/>
            </a:br>
            <a:r>
              <a:rPr lang="en-US" altLang="en-US" sz="4400" dirty="0"/>
              <a:t>OAS Retirement and Pension Plan</a:t>
            </a:r>
            <a:br>
              <a:rPr lang="en-US" altLang="en-US" sz="4400" dirty="0"/>
            </a:br>
            <a:r>
              <a:rPr lang="en-US" altLang="en-US" sz="2800" dirty="0"/>
              <a:t>Part 2: Benefits</a:t>
            </a:r>
          </a:p>
        </p:txBody>
      </p:sp>
      <p:sp>
        <p:nvSpPr>
          <p:cNvPr id="8195" name="Rectangle 3"/>
          <p:cNvSpPr>
            <a:spLocks noGrp="1" noChangeArrowheads="1"/>
          </p:cNvSpPr>
          <p:nvPr>
            <p:ph type="subTitle" idx="1"/>
          </p:nvPr>
        </p:nvSpPr>
        <p:spPr>
          <a:xfrm>
            <a:off x="609600" y="3276600"/>
            <a:ext cx="9753600" cy="2514600"/>
          </a:xfrm>
          <a:noFill/>
          <a:ln/>
        </p:spPr>
        <p:txBody>
          <a:bodyPr anchor="t"/>
          <a:lstStyle/>
          <a:p>
            <a:pPr algn="r">
              <a:lnSpc>
                <a:spcPct val="90000"/>
              </a:lnSpc>
            </a:pPr>
            <a:r>
              <a:rPr lang="en-US" altLang="en-US" sz="4400" b="1" dirty="0"/>
              <a:t>OAS Retirement and Pension Fund</a:t>
            </a:r>
          </a:p>
          <a:p>
            <a:pPr algn="r">
              <a:lnSpc>
                <a:spcPct val="90000"/>
              </a:lnSpc>
            </a:pPr>
            <a:endParaRPr lang="en-US" altLang="en-US" dirty="0"/>
          </a:p>
          <a:p>
            <a:pPr algn="r">
              <a:lnSpc>
                <a:spcPct val="90000"/>
              </a:lnSpc>
            </a:pPr>
            <a:endParaRPr lang="en-US" altLang="en-US" sz="1200" dirty="0"/>
          </a:p>
          <a:p>
            <a:pPr algn="r">
              <a:lnSpc>
                <a:spcPct val="90000"/>
              </a:lnSpc>
            </a:pPr>
            <a:endParaRPr lang="en-US" altLang="en-US" sz="800" dirty="0"/>
          </a:p>
          <a:p>
            <a:pPr algn="r">
              <a:lnSpc>
                <a:spcPct val="90000"/>
              </a:lnSpc>
            </a:pPr>
            <a:r>
              <a:rPr lang="en-US" altLang="en-US" b="1" dirty="0"/>
              <a:t>Daniel R. Vilariño</a:t>
            </a:r>
          </a:p>
          <a:p>
            <a:pPr algn="r">
              <a:lnSpc>
                <a:spcPct val="90000"/>
              </a:lnSpc>
            </a:pPr>
            <a:r>
              <a:rPr lang="en-US" altLang="en-US" sz="1600" dirty="0"/>
              <a:t>Secretary-Treasurer</a:t>
            </a:r>
          </a:p>
        </p:txBody>
      </p:sp>
      <p:sp>
        <p:nvSpPr>
          <p:cNvPr id="8196" name="Text Box 4"/>
          <p:cNvSpPr txBox="1">
            <a:spLocks noChangeArrowheads="1"/>
          </p:cNvSpPr>
          <p:nvPr/>
        </p:nvSpPr>
        <p:spPr bwMode="auto">
          <a:xfrm>
            <a:off x="76200" y="6076950"/>
            <a:ext cx="44958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l">
              <a:spcBef>
                <a:spcPct val="50000"/>
              </a:spcBef>
            </a:pPr>
            <a:r>
              <a:rPr lang="en-US" altLang="en-US" sz="1600" b="1" dirty="0">
                <a:solidFill>
                  <a:srgbClr val="FFFFFF"/>
                </a:solidFill>
              </a:rPr>
              <a:t>2022</a:t>
            </a:r>
          </a:p>
          <a:p>
            <a:pPr algn="l">
              <a:spcBef>
                <a:spcPct val="50000"/>
              </a:spcBef>
            </a:pPr>
            <a:r>
              <a:rPr lang="en-US" altLang="en-US" sz="1600" b="1" dirty="0">
                <a:solidFill>
                  <a:srgbClr val="FFFFFF"/>
                </a:solidFill>
              </a:rPr>
              <a:t>Washington, DC</a:t>
            </a:r>
          </a:p>
        </p:txBody>
      </p:sp>
      <p:pic>
        <p:nvPicPr>
          <p:cNvPr id="8198" name="Picture 6"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200" y="5791200"/>
            <a:ext cx="971550" cy="98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17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1000" fill="hold"/>
                                        <p:tgtEl>
                                          <p:spTgt spid="8196"/>
                                        </p:tgtEl>
                                        <p:attrNameLst>
                                          <p:attrName>ppt_x</p:attrName>
                                        </p:attrNameLst>
                                      </p:cBhvr>
                                      <p:tavLst>
                                        <p:tav tm="0">
                                          <p:val>
                                            <p:strVal val="#ppt_x"/>
                                          </p:val>
                                        </p:tav>
                                        <p:tav tm="100000">
                                          <p:val>
                                            <p:strVal val="#ppt_x"/>
                                          </p:val>
                                        </p:tav>
                                      </p:tavLst>
                                    </p:anim>
                                    <p:anim calcmode="lin" valueType="num">
                                      <p:cBhvr additive="base">
                                        <p:cTn id="8" dur="1000" fill="hold"/>
                                        <p:tgtEl>
                                          <p:spTgt spid="8196"/>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p:cTn id="11" dur="2000" fill="hold"/>
                                        <p:tgtEl>
                                          <p:spTgt spid="8198"/>
                                        </p:tgtEl>
                                        <p:attrNameLst>
                                          <p:attrName>ppt_w</p:attrName>
                                        </p:attrNameLst>
                                      </p:cBhvr>
                                      <p:tavLst>
                                        <p:tav tm="0">
                                          <p:val>
                                            <p:fltVal val="0"/>
                                          </p:val>
                                        </p:tav>
                                        <p:tav tm="100000">
                                          <p:val>
                                            <p:strVal val="#ppt_w"/>
                                          </p:val>
                                        </p:tav>
                                      </p:tavLst>
                                    </p:anim>
                                    <p:anim calcmode="lin" valueType="num">
                                      <p:cBhvr>
                                        <p:cTn id="12" dur="2000" fill="hold"/>
                                        <p:tgtEl>
                                          <p:spTgt spid="8198"/>
                                        </p:tgtEl>
                                        <p:attrNameLst>
                                          <p:attrName>ppt_h</p:attrName>
                                        </p:attrNameLst>
                                      </p:cBhvr>
                                      <p:tavLst>
                                        <p:tav tm="0">
                                          <p:val>
                                            <p:fltVal val="0"/>
                                          </p:val>
                                        </p:tav>
                                        <p:tav tm="100000">
                                          <p:val>
                                            <p:strVal val="#ppt_h"/>
                                          </p:val>
                                        </p:tav>
                                      </p:tavLst>
                                    </p:anim>
                                    <p:anim calcmode="lin" valueType="num">
                                      <p:cBhvr>
                                        <p:cTn id="13" dur="2000" fill="hold"/>
                                        <p:tgtEl>
                                          <p:spTgt spid="8198"/>
                                        </p:tgtEl>
                                        <p:attrNameLst>
                                          <p:attrName>style.rotation</p:attrName>
                                        </p:attrNameLst>
                                      </p:cBhvr>
                                      <p:tavLst>
                                        <p:tav tm="0">
                                          <p:val>
                                            <p:fltVal val="360"/>
                                          </p:val>
                                        </p:tav>
                                        <p:tav tm="100000">
                                          <p:val>
                                            <p:fltVal val="0"/>
                                          </p:val>
                                        </p:tav>
                                      </p:tavLst>
                                    </p:anim>
                                    <p:animEffect transition="in" filter="fade">
                                      <p:cBhvr>
                                        <p:cTn id="14"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ICA_Logo_whiteback_wo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500" y="2243041"/>
            <a:ext cx="1572347" cy="152154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transp OAS engl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199" y="2257665"/>
            <a:ext cx="1519620" cy="1492296"/>
          </a:xfrm>
          <a:prstGeom prst="rect">
            <a:avLst/>
          </a:prstGeom>
          <a:noFill/>
          <a:extLst>
            <a:ext uri="{909E8E84-426E-40DD-AFC4-6F175D3DCCD1}">
              <a14:hiddenFill xmlns:a14="http://schemas.microsoft.com/office/drawing/2010/main">
                <a:solidFill>
                  <a:srgbClr val="FFFFFF"/>
                </a:solidFill>
              </a14:hiddenFill>
            </a:ext>
          </a:extLst>
        </p:spPr>
      </p:pic>
      <p:sp>
        <p:nvSpPr>
          <p:cNvPr id="9223" name="AutoShape 7"/>
          <p:cNvSpPr>
            <a:spLocks noGrp="1" noChangeArrowheads="1"/>
          </p:cNvSpPr>
          <p:nvPr>
            <p:ph type="title"/>
          </p:nvPr>
        </p:nvSpPr>
        <p:spPr/>
        <p:txBody>
          <a:bodyPr/>
          <a:lstStyle/>
          <a:p>
            <a:r>
              <a:rPr lang="en-US" altLang="en-US" sz="3200"/>
              <a:t>Affiliated Institutions</a:t>
            </a:r>
          </a:p>
        </p:txBody>
      </p:sp>
      <p:sp>
        <p:nvSpPr>
          <p:cNvPr id="9224" name="Rectangle 8"/>
          <p:cNvSpPr>
            <a:spLocks noGrp="1" noChangeArrowheads="1"/>
          </p:cNvSpPr>
          <p:nvPr>
            <p:ph type="body" sz="half" idx="1"/>
          </p:nvPr>
        </p:nvSpPr>
        <p:spPr>
          <a:xfrm>
            <a:off x="2362200" y="1371600"/>
            <a:ext cx="8153400" cy="914400"/>
          </a:xfrm>
        </p:spPr>
        <p:txBody>
          <a:bodyPr/>
          <a:lstStyle/>
          <a:p>
            <a:r>
              <a:rPr lang="en-US" altLang="en-US" sz="2400" dirty="0"/>
              <a:t>Institutions of the Inter-American System currently affiliated to the Plan:</a:t>
            </a:r>
          </a:p>
        </p:txBody>
      </p:sp>
      <p:sp>
        <p:nvSpPr>
          <p:cNvPr id="9226" name="Text Box 10"/>
          <p:cNvSpPr txBox="1">
            <a:spLocks noChangeArrowheads="1"/>
          </p:cNvSpPr>
          <p:nvPr/>
        </p:nvSpPr>
        <p:spPr bwMode="auto">
          <a:xfrm>
            <a:off x="2619374" y="2683138"/>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Tx/>
              <a:buSzTx/>
              <a:buFontTx/>
              <a:buNone/>
            </a:pPr>
            <a:r>
              <a:rPr lang="en-US" altLang="en-US" sz="1800" dirty="0">
                <a:solidFill>
                  <a:schemeClr val="tx1"/>
                </a:solidFill>
              </a:rPr>
              <a:t>Organization of American States</a:t>
            </a:r>
          </a:p>
        </p:txBody>
      </p:sp>
      <p:sp>
        <p:nvSpPr>
          <p:cNvPr id="9227" name="Text Box 11"/>
          <p:cNvSpPr txBox="1">
            <a:spLocks noChangeArrowheads="1"/>
          </p:cNvSpPr>
          <p:nvPr/>
        </p:nvSpPr>
        <p:spPr bwMode="auto">
          <a:xfrm>
            <a:off x="2651125" y="4391806"/>
            <a:ext cx="2454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Tx/>
              <a:buSzTx/>
              <a:buFontTx/>
              <a:buNone/>
            </a:pPr>
            <a:r>
              <a:rPr lang="en-US" altLang="en-US" sz="1800" dirty="0">
                <a:solidFill>
                  <a:schemeClr val="tx1"/>
                </a:solidFill>
              </a:rPr>
              <a:t>Inter-American Court on Human Rights</a:t>
            </a:r>
          </a:p>
        </p:txBody>
      </p:sp>
      <p:sp>
        <p:nvSpPr>
          <p:cNvPr id="9228" name="Text Box 12"/>
          <p:cNvSpPr txBox="1">
            <a:spLocks noChangeArrowheads="1"/>
          </p:cNvSpPr>
          <p:nvPr/>
        </p:nvSpPr>
        <p:spPr bwMode="auto">
          <a:xfrm>
            <a:off x="7696200" y="2683138"/>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0"/>
              </a:spcBef>
              <a:buClrTx/>
              <a:buSzTx/>
              <a:buFontTx/>
              <a:buNone/>
            </a:pPr>
            <a:r>
              <a:rPr lang="en-US" altLang="en-US" sz="1800" dirty="0">
                <a:solidFill>
                  <a:schemeClr val="tx1"/>
                </a:solidFill>
              </a:rPr>
              <a:t>Inter-American Institute for Cooperation on Agriculture</a:t>
            </a:r>
          </a:p>
        </p:txBody>
      </p:sp>
      <p:sp>
        <p:nvSpPr>
          <p:cNvPr id="9229" name="Text Box 13"/>
          <p:cNvSpPr txBox="1">
            <a:spLocks noChangeArrowheads="1"/>
          </p:cNvSpPr>
          <p:nvPr/>
        </p:nvSpPr>
        <p:spPr bwMode="auto">
          <a:xfrm>
            <a:off x="7772400" y="4391806"/>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Tx/>
              <a:buSzTx/>
              <a:buFontTx/>
              <a:buNone/>
            </a:pPr>
            <a:r>
              <a:rPr lang="en-US" altLang="en-US" sz="1800" dirty="0">
                <a:solidFill>
                  <a:schemeClr val="tx1"/>
                </a:solidFill>
              </a:rPr>
              <a:t>Inter-American Defense Board</a:t>
            </a:r>
          </a:p>
        </p:txBody>
      </p:sp>
      <p:sp>
        <p:nvSpPr>
          <p:cNvPr id="9233" name="Text Box 17"/>
          <p:cNvSpPr txBox="1">
            <a:spLocks noChangeArrowheads="1"/>
          </p:cNvSpPr>
          <p:nvPr/>
        </p:nvSpPr>
        <p:spPr bwMode="auto">
          <a:xfrm>
            <a:off x="5913439" y="5715290"/>
            <a:ext cx="3959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0"/>
              </a:spcBef>
              <a:buClrTx/>
              <a:buSzTx/>
              <a:buFontTx/>
              <a:buNone/>
            </a:pPr>
            <a:r>
              <a:rPr lang="en-US" altLang="en-US" sz="1800" dirty="0">
                <a:solidFill>
                  <a:schemeClr val="tx1"/>
                </a:solidFill>
              </a:rPr>
              <a:t>Tropical Agricultural Research and</a:t>
            </a:r>
          </a:p>
          <a:p>
            <a:pPr algn="l" eaLnBrk="0" hangingPunct="0">
              <a:spcBef>
                <a:spcPct val="0"/>
              </a:spcBef>
              <a:buClrTx/>
              <a:buSzTx/>
              <a:buFontTx/>
              <a:buNone/>
            </a:pPr>
            <a:r>
              <a:rPr lang="en-US" altLang="en-US" sz="1800" dirty="0">
                <a:solidFill>
                  <a:schemeClr val="tx1"/>
                </a:solidFill>
              </a:rPr>
              <a:t>Higher Education Center</a:t>
            </a:r>
            <a:endParaRPr lang="en-US" altLang="en-US" sz="900" dirty="0">
              <a:solidFill>
                <a:schemeClr val="tx1"/>
              </a:solidFill>
            </a:endParaRPr>
          </a:p>
        </p:txBody>
      </p:sp>
      <p:pic>
        <p:nvPicPr>
          <p:cNvPr id="9234" name="Picture 18" descr="LOGO OAS R&amp;PF Lar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18" y="3905557"/>
            <a:ext cx="1625982" cy="1613848"/>
          </a:xfrm>
          <a:prstGeom prst="rect">
            <a:avLst/>
          </a:prstGeom>
        </p:spPr>
      </p:pic>
      <p:pic>
        <p:nvPicPr>
          <p:cNvPr id="5" name="Content Placeholder 4"/>
          <p:cNvPicPr>
            <a:picLocks noGrp="1" noChangeAspect="1"/>
          </p:cNvPicPr>
          <p:nvPr>
            <p:ph sz="quarter" idx="2"/>
          </p:nvPr>
        </p:nvPicPr>
        <p:blipFill>
          <a:blip r:embed="rId6" cstate="print">
            <a:extLst>
              <a:ext uri="{28A0092B-C50C-407E-A947-70E740481C1C}">
                <a14:useLocalDpi xmlns:a14="http://schemas.microsoft.com/office/drawing/2010/main" val="0"/>
              </a:ext>
            </a:extLst>
          </a:blip>
          <a:stretch>
            <a:fillRect/>
          </a:stretch>
        </p:blipFill>
        <p:spPr>
          <a:xfrm>
            <a:off x="6129038" y="3862362"/>
            <a:ext cx="1647271" cy="1700238"/>
          </a:xfr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6814" y="5366331"/>
            <a:ext cx="3597275" cy="13392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234"/>
                                        </p:tgtEl>
                                        <p:attrNameLst>
                                          <p:attrName>style.visibility</p:attrName>
                                        </p:attrNameLst>
                                      </p:cBhvr>
                                      <p:to>
                                        <p:strVal val="visible"/>
                                      </p:to>
                                    </p:set>
                                    <p:anim calcmode="lin" valueType="num">
                                      <p:cBhvr>
                                        <p:cTn id="7" dur="1000" fill="hold"/>
                                        <p:tgtEl>
                                          <p:spTgt spid="9234"/>
                                        </p:tgtEl>
                                        <p:attrNameLst>
                                          <p:attrName>ppt_w</p:attrName>
                                        </p:attrNameLst>
                                      </p:cBhvr>
                                      <p:tavLst>
                                        <p:tav tm="0">
                                          <p:val>
                                            <p:fltVal val="0"/>
                                          </p:val>
                                        </p:tav>
                                        <p:tav tm="100000">
                                          <p:val>
                                            <p:strVal val="#ppt_w"/>
                                          </p:val>
                                        </p:tav>
                                      </p:tavLst>
                                    </p:anim>
                                    <p:anim calcmode="lin" valueType="num">
                                      <p:cBhvr>
                                        <p:cTn id="8" dur="1000" fill="hold"/>
                                        <p:tgtEl>
                                          <p:spTgt spid="9234"/>
                                        </p:tgtEl>
                                        <p:attrNameLst>
                                          <p:attrName>ppt_h</p:attrName>
                                        </p:attrNameLst>
                                      </p:cBhvr>
                                      <p:tavLst>
                                        <p:tav tm="0">
                                          <p:val>
                                            <p:fltVal val="0"/>
                                          </p:val>
                                        </p:tav>
                                        <p:tav tm="100000">
                                          <p:val>
                                            <p:strVal val="#ppt_h"/>
                                          </p:val>
                                        </p:tav>
                                      </p:tavLst>
                                    </p:anim>
                                    <p:anim calcmode="lin" valueType="num">
                                      <p:cBhvr>
                                        <p:cTn id="9" dur="1000" fill="hold"/>
                                        <p:tgtEl>
                                          <p:spTgt spid="9234"/>
                                        </p:tgtEl>
                                        <p:attrNameLst>
                                          <p:attrName>style.rotation</p:attrName>
                                        </p:attrNameLst>
                                      </p:cBhvr>
                                      <p:tavLst>
                                        <p:tav tm="0">
                                          <p:val>
                                            <p:fltVal val="360"/>
                                          </p:val>
                                        </p:tav>
                                        <p:tav tm="100000">
                                          <p:val>
                                            <p:fltVal val="0"/>
                                          </p:val>
                                        </p:tav>
                                      </p:tavLst>
                                    </p:anim>
                                    <p:animEffect transition="in" filter="fade">
                                      <p:cBhvr>
                                        <p:cTn id="10" dur="1000"/>
                                        <p:tgtEl>
                                          <p:spTgt spid="9234"/>
                                        </p:tgtEl>
                                      </p:cBhvr>
                                    </p:animEffect>
                                  </p:childTnLst>
                                </p:cTn>
                              </p:par>
                            </p:childTnLst>
                          </p:cTn>
                        </p:par>
                        <p:par>
                          <p:cTn id="11" fill="hold" nodeType="afterGroup">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9224">
                                            <p:txEl>
                                              <p:pRg st="0" end="0"/>
                                            </p:txEl>
                                          </p:spTgt>
                                        </p:tgtEl>
                                        <p:attrNameLst>
                                          <p:attrName>style.visibility</p:attrName>
                                        </p:attrNameLst>
                                      </p:cBhvr>
                                      <p:to>
                                        <p:strVal val="visible"/>
                                      </p:to>
                                    </p:set>
                                    <p:anim calcmode="lin" valueType="num">
                                      <p:cBhvr additive="base">
                                        <p:cTn id="14" dur="500" fill="hold"/>
                                        <p:tgtEl>
                                          <p:spTgt spid="922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2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p:cTn id="19" dur="500" fill="hold"/>
                                        <p:tgtEl>
                                          <p:spTgt spid="9219"/>
                                        </p:tgtEl>
                                        <p:attrNameLst>
                                          <p:attrName>ppt_w</p:attrName>
                                        </p:attrNameLst>
                                      </p:cBhvr>
                                      <p:tavLst>
                                        <p:tav tm="0">
                                          <p:val>
                                            <p:fltVal val="0"/>
                                          </p:val>
                                        </p:tav>
                                        <p:tav tm="100000">
                                          <p:val>
                                            <p:strVal val="#ppt_w"/>
                                          </p:val>
                                        </p:tav>
                                      </p:tavLst>
                                    </p:anim>
                                    <p:anim calcmode="lin" valueType="num">
                                      <p:cBhvr>
                                        <p:cTn id="20" dur="500" fill="hold"/>
                                        <p:tgtEl>
                                          <p:spTgt spid="9219"/>
                                        </p:tgtEl>
                                        <p:attrNameLst>
                                          <p:attrName>ppt_h</p:attrName>
                                        </p:attrNameLst>
                                      </p:cBhvr>
                                      <p:tavLst>
                                        <p:tav tm="0">
                                          <p:val>
                                            <p:fltVal val="0"/>
                                          </p:val>
                                        </p:tav>
                                        <p:tav tm="100000">
                                          <p:val>
                                            <p:strVal val="#ppt_h"/>
                                          </p:val>
                                        </p:tav>
                                      </p:tavLst>
                                    </p:anim>
                                    <p:animEffect transition="in" filter="fade">
                                      <p:cBhvr>
                                        <p:cTn id="21" dur="500"/>
                                        <p:tgtEl>
                                          <p:spTgt spid="9219"/>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9226"/>
                                        </p:tgtEl>
                                        <p:attrNameLst>
                                          <p:attrName>style.visibility</p:attrName>
                                        </p:attrNameLst>
                                      </p:cBhvr>
                                      <p:to>
                                        <p:strVal val="visible"/>
                                      </p:to>
                                    </p:set>
                                    <p:anim calcmode="lin" valueType="num">
                                      <p:cBhvr additive="base">
                                        <p:cTn id="24" dur="500" fill="hold"/>
                                        <p:tgtEl>
                                          <p:spTgt spid="9226"/>
                                        </p:tgtEl>
                                        <p:attrNameLst>
                                          <p:attrName>ppt_x</p:attrName>
                                        </p:attrNameLst>
                                      </p:cBhvr>
                                      <p:tavLst>
                                        <p:tav tm="0">
                                          <p:val>
                                            <p:strVal val="1+#ppt_w/2"/>
                                          </p:val>
                                        </p:tav>
                                        <p:tav tm="100000">
                                          <p:val>
                                            <p:strVal val="#ppt_x"/>
                                          </p:val>
                                        </p:tav>
                                      </p:tavLst>
                                    </p:anim>
                                    <p:anim calcmode="lin" valueType="num">
                                      <p:cBhvr additive="base">
                                        <p:cTn id="25" dur="500" fill="hold"/>
                                        <p:tgtEl>
                                          <p:spTgt spid="922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218"/>
                                        </p:tgtEl>
                                        <p:attrNameLst>
                                          <p:attrName>style.visibility</p:attrName>
                                        </p:attrNameLst>
                                      </p:cBhvr>
                                      <p:to>
                                        <p:strVal val="visible"/>
                                      </p:to>
                                    </p:set>
                                    <p:anim calcmode="lin" valueType="num">
                                      <p:cBhvr>
                                        <p:cTn id="29" dur="500" fill="hold"/>
                                        <p:tgtEl>
                                          <p:spTgt spid="9218"/>
                                        </p:tgtEl>
                                        <p:attrNameLst>
                                          <p:attrName>ppt_w</p:attrName>
                                        </p:attrNameLst>
                                      </p:cBhvr>
                                      <p:tavLst>
                                        <p:tav tm="0">
                                          <p:val>
                                            <p:fltVal val="0"/>
                                          </p:val>
                                        </p:tav>
                                        <p:tav tm="100000">
                                          <p:val>
                                            <p:strVal val="#ppt_w"/>
                                          </p:val>
                                        </p:tav>
                                      </p:tavLst>
                                    </p:anim>
                                    <p:anim calcmode="lin" valueType="num">
                                      <p:cBhvr>
                                        <p:cTn id="30" dur="500" fill="hold"/>
                                        <p:tgtEl>
                                          <p:spTgt spid="9218"/>
                                        </p:tgtEl>
                                        <p:attrNameLst>
                                          <p:attrName>ppt_h</p:attrName>
                                        </p:attrNameLst>
                                      </p:cBhvr>
                                      <p:tavLst>
                                        <p:tav tm="0">
                                          <p:val>
                                            <p:fltVal val="0"/>
                                          </p:val>
                                        </p:tav>
                                        <p:tav tm="100000">
                                          <p:val>
                                            <p:strVal val="#ppt_h"/>
                                          </p:val>
                                        </p:tav>
                                      </p:tavLst>
                                    </p:anim>
                                    <p:animEffect transition="in" filter="fade">
                                      <p:cBhvr>
                                        <p:cTn id="31" dur="500"/>
                                        <p:tgtEl>
                                          <p:spTgt spid="9218"/>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9228"/>
                                        </p:tgtEl>
                                        <p:attrNameLst>
                                          <p:attrName>style.visibility</p:attrName>
                                        </p:attrNameLst>
                                      </p:cBhvr>
                                      <p:to>
                                        <p:strVal val="visible"/>
                                      </p:to>
                                    </p:set>
                                    <p:anim calcmode="lin" valueType="num">
                                      <p:cBhvr additive="base">
                                        <p:cTn id="34" dur="500" fill="hold"/>
                                        <p:tgtEl>
                                          <p:spTgt spid="9228"/>
                                        </p:tgtEl>
                                        <p:attrNameLst>
                                          <p:attrName>ppt_x</p:attrName>
                                        </p:attrNameLst>
                                      </p:cBhvr>
                                      <p:tavLst>
                                        <p:tav tm="0">
                                          <p:val>
                                            <p:strVal val="1+#ppt_w/2"/>
                                          </p:val>
                                        </p:tav>
                                        <p:tav tm="100000">
                                          <p:val>
                                            <p:strVal val="#ppt_x"/>
                                          </p:val>
                                        </p:tav>
                                      </p:tavLst>
                                    </p:anim>
                                    <p:anim calcmode="lin" valueType="num">
                                      <p:cBhvr additive="base">
                                        <p:cTn id="35" dur="500" fill="hold"/>
                                        <p:tgtEl>
                                          <p:spTgt spid="9228"/>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9227"/>
                                        </p:tgtEl>
                                        <p:attrNameLst>
                                          <p:attrName>style.visibility</p:attrName>
                                        </p:attrNameLst>
                                      </p:cBhvr>
                                      <p:to>
                                        <p:strVal val="visible"/>
                                      </p:to>
                                    </p:set>
                                    <p:anim calcmode="lin" valueType="num">
                                      <p:cBhvr additive="base">
                                        <p:cTn id="44" dur="500" fill="hold"/>
                                        <p:tgtEl>
                                          <p:spTgt spid="9227"/>
                                        </p:tgtEl>
                                        <p:attrNameLst>
                                          <p:attrName>ppt_x</p:attrName>
                                        </p:attrNameLst>
                                      </p:cBhvr>
                                      <p:tavLst>
                                        <p:tav tm="0">
                                          <p:val>
                                            <p:strVal val="1+#ppt_w/2"/>
                                          </p:val>
                                        </p:tav>
                                        <p:tav tm="100000">
                                          <p:val>
                                            <p:strVal val="#ppt_x"/>
                                          </p:val>
                                        </p:tav>
                                      </p:tavLst>
                                    </p:anim>
                                    <p:anim calcmode="lin" valueType="num">
                                      <p:cBhvr additive="base">
                                        <p:cTn id="45" dur="500" fill="hold"/>
                                        <p:tgtEl>
                                          <p:spTgt spid="9227"/>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2" presetClass="entr" presetSubtype="2" fill="hold" grpId="0" nodeType="withEffect">
                                  <p:stCondLst>
                                    <p:cond delay="0"/>
                                  </p:stCondLst>
                                  <p:childTnLst>
                                    <p:set>
                                      <p:cBhvr>
                                        <p:cTn id="53" dur="1" fill="hold">
                                          <p:stCondLst>
                                            <p:cond delay="0"/>
                                          </p:stCondLst>
                                        </p:cTn>
                                        <p:tgtEl>
                                          <p:spTgt spid="9229"/>
                                        </p:tgtEl>
                                        <p:attrNameLst>
                                          <p:attrName>style.visibility</p:attrName>
                                        </p:attrNameLst>
                                      </p:cBhvr>
                                      <p:to>
                                        <p:strVal val="visible"/>
                                      </p:to>
                                    </p:set>
                                    <p:anim calcmode="lin" valueType="num">
                                      <p:cBhvr additive="base">
                                        <p:cTn id="54" dur="500" fill="hold"/>
                                        <p:tgtEl>
                                          <p:spTgt spid="9229"/>
                                        </p:tgtEl>
                                        <p:attrNameLst>
                                          <p:attrName>ppt_x</p:attrName>
                                        </p:attrNameLst>
                                      </p:cBhvr>
                                      <p:tavLst>
                                        <p:tav tm="0">
                                          <p:val>
                                            <p:strVal val="1+#ppt_w/2"/>
                                          </p:val>
                                        </p:tav>
                                        <p:tav tm="100000">
                                          <p:val>
                                            <p:strVal val="#ppt_x"/>
                                          </p:val>
                                        </p:tav>
                                      </p:tavLst>
                                    </p:anim>
                                    <p:anim calcmode="lin" valueType="num">
                                      <p:cBhvr additive="base">
                                        <p:cTn id="55" dur="500" fill="hold"/>
                                        <p:tgtEl>
                                          <p:spTgt spid="9229"/>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par>
                                <p:cTn id="62" presetID="2" presetClass="entr" presetSubtype="2" fill="hold" grpId="0" nodeType="withEffect">
                                  <p:stCondLst>
                                    <p:cond delay="0"/>
                                  </p:stCondLst>
                                  <p:childTnLst>
                                    <p:set>
                                      <p:cBhvr>
                                        <p:cTn id="63" dur="1" fill="hold">
                                          <p:stCondLst>
                                            <p:cond delay="0"/>
                                          </p:stCondLst>
                                        </p:cTn>
                                        <p:tgtEl>
                                          <p:spTgt spid="9233"/>
                                        </p:tgtEl>
                                        <p:attrNameLst>
                                          <p:attrName>style.visibility</p:attrName>
                                        </p:attrNameLst>
                                      </p:cBhvr>
                                      <p:to>
                                        <p:strVal val="visible"/>
                                      </p:to>
                                    </p:set>
                                    <p:anim calcmode="lin" valueType="num">
                                      <p:cBhvr additive="base">
                                        <p:cTn id="64" dur="500" fill="hold"/>
                                        <p:tgtEl>
                                          <p:spTgt spid="9233"/>
                                        </p:tgtEl>
                                        <p:attrNameLst>
                                          <p:attrName>ppt_x</p:attrName>
                                        </p:attrNameLst>
                                      </p:cBhvr>
                                      <p:tavLst>
                                        <p:tav tm="0">
                                          <p:val>
                                            <p:strVal val="1+#ppt_w/2"/>
                                          </p:val>
                                        </p:tav>
                                        <p:tav tm="100000">
                                          <p:val>
                                            <p:strVal val="#ppt_x"/>
                                          </p:val>
                                        </p:tav>
                                      </p:tavLst>
                                    </p:anim>
                                    <p:anim calcmode="lin" valueType="num">
                                      <p:cBhvr additive="base">
                                        <p:cTn id="65"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P spid="9226" grpId="0"/>
      <p:bldP spid="9227" grpId="0"/>
      <p:bldP spid="9228" grpId="0"/>
      <p:bldP spid="9229" grpId="0"/>
      <p:bldP spid="92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Grp="1" noChangeArrowheads="1"/>
          </p:cNvSpPr>
          <p:nvPr>
            <p:ph type="title"/>
          </p:nvPr>
        </p:nvSpPr>
        <p:spPr/>
        <p:txBody>
          <a:bodyPr/>
          <a:lstStyle/>
          <a:p>
            <a:r>
              <a:rPr lang="en-US" altLang="en-US" sz="3200" dirty="0"/>
              <a:t>Types of Plans</a:t>
            </a:r>
          </a:p>
        </p:txBody>
      </p:sp>
      <p:sp>
        <p:nvSpPr>
          <p:cNvPr id="101379" name="Rectangle 3"/>
          <p:cNvSpPr>
            <a:spLocks noGrp="1" noChangeArrowheads="1"/>
          </p:cNvSpPr>
          <p:nvPr>
            <p:ph type="body" idx="1"/>
          </p:nvPr>
        </p:nvSpPr>
        <p:spPr>
          <a:xfrm>
            <a:off x="609600" y="1371600"/>
            <a:ext cx="10972800" cy="5486400"/>
          </a:xfrm>
        </p:spPr>
        <p:txBody>
          <a:bodyPr/>
          <a:lstStyle/>
          <a:p>
            <a:r>
              <a:rPr lang="en-US" altLang="en-US" dirty="0"/>
              <a:t>Defined Benefit (DB) Plans</a:t>
            </a:r>
          </a:p>
          <a:p>
            <a:pPr lvl="1"/>
            <a:r>
              <a:rPr lang="en-US" altLang="en-US" dirty="0"/>
              <a:t>In DB Plans the sponsor promises to pay the participant a pre-determined amount of money (generally in the form of a pension) based normally in the number of years of participation and the remuneration during the last years of participation. Contributions may change over time and the benefit is not dependent on the market performance.</a:t>
            </a:r>
          </a:p>
          <a:p>
            <a:r>
              <a:rPr lang="en-US" altLang="en-US" dirty="0"/>
              <a:t>Defined Contribution (DC)</a:t>
            </a:r>
          </a:p>
          <a:p>
            <a:pPr lvl="1"/>
            <a:r>
              <a:rPr lang="en-US" altLang="en-US" dirty="0"/>
              <a:t>In DC Plans the contributions are fixed. Each participant has his/her account and what he/she gets at the end will depend on investment performance.</a:t>
            </a:r>
          </a:p>
        </p:txBody>
      </p:sp>
      <p:pic>
        <p:nvPicPr>
          <p:cNvPr id="101380"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7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1000" fill="hold"/>
                                        <p:tgtEl>
                                          <p:spTgt spid="101380"/>
                                        </p:tgtEl>
                                        <p:attrNameLst>
                                          <p:attrName>ppt_w</p:attrName>
                                        </p:attrNameLst>
                                      </p:cBhvr>
                                      <p:tavLst>
                                        <p:tav tm="0">
                                          <p:val>
                                            <p:fltVal val="0"/>
                                          </p:val>
                                        </p:tav>
                                        <p:tav tm="100000">
                                          <p:val>
                                            <p:strVal val="#ppt_w"/>
                                          </p:val>
                                        </p:tav>
                                      </p:tavLst>
                                    </p:anim>
                                    <p:anim calcmode="lin" valueType="num">
                                      <p:cBhvr>
                                        <p:cTn id="8" dur="1000" fill="hold"/>
                                        <p:tgtEl>
                                          <p:spTgt spid="10138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 calcmode="lin" valueType="num">
                                      <p:cBhvr additive="base">
                                        <p:cTn id="12"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 calcmode="lin" valueType="num">
                                      <p:cBhvr additive="base">
                                        <p:cTn id="17"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01379">
                                            <p:txEl>
                                              <p:pRg st="2" end="2"/>
                                            </p:txEl>
                                          </p:spTgt>
                                        </p:tgtEl>
                                        <p:attrNameLst>
                                          <p:attrName>style.visibility</p:attrName>
                                        </p:attrNameLst>
                                      </p:cBhvr>
                                      <p:to>
                                        <p:strVal val="visible"/>
                                      </p:to>
                                    </p:set>
                                    <p:anim calcmode="lin" valueType="num">
                                      <p:cBhvr additive="base">
                                        <p:cTn id="22"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01379">
                                            <p:txEl>
                                              <p:pRg st="3" end="3"/>
                                            </p:txEl>
                                          </p:spTgt>
                                        </p:tgtEl>
                                        <p:attrNameLst>
                                          <p:attrName>style.visibility</p:attrName>
                                        </p:attrNameLst>
                                      </p:cBhvr>
                                      <p:to>
                                        <p:strVal val="visible"/>
                                      </p:to>
                                    </p:set>
                                    <p:anim calcmode="lin" valueType="num">
                                      <p:cBhvr additive="base">
                                        <p:cTn id="27"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r>
              <a:rPr lang="en-US" altLang="en-US" sz="3200"/>
              <a:t>Plan Overview</a:t>
            </a:r>
          </a:p>
        </p:txBody>
      </p:sp>
      <p:sp>
        <p:nvSpPr>
          <p:cNvPr id="34819" name="Rectangle 3"/>
          <p:cNvSpPr>
            <a:spLocks noGrp="1" noChangeArrowheads="1"/>
          </p:cNvSpPr>
          <p:nvPr>
            <p:ph type="body" idx="1"/>
          </p:nvPr>
        </p:nvSpPr>
        <p:spPr>
          <a:xfrm>
            <a:off x="609600" y="1371600"/>
            <a:ext cx="10972800" cy="5486400"/>
          </a:xfrm>
        </p:spPr>
        <p:txBody>
          <a:bodyPr/>
          <a:lstStyle/>
          <a:p>
            <a:r>
              <a:rPr lang="en-US" altLang="en-US" dirty="0"/>
              <a:t>The OAS Retirement and Pension Plan is a DB plan, with some DC features</a:t>
            </a:r>
          </a:p>
          <a:p>
            <a:r>
              <a:rPr lang="en-US" altLang="en-US" dirty="0"/>
              <a:t>It provides the following types of benefits:</a:t>
            </a:r>
          </a:p>
          <a:p>
            <a:pPr lvl="1"/>
            <a:r>
              <a:rPr lang="en-US" altLang="en-US" dirty="0"/>
              <a:t>Pension or lump sum at age of retirement or separation</a:t>
            </a:r>
          </a:p>
          <a:p>
            <a:pPr lvl="1"/>
            <a:r>
              <a:rPr lang="en-US" altLang="en-US" dirty="0"/>
              <a:t>Disability pension or benefits</a:t>
            </a:r>
          </a:p>
          <a:p>
            <a:pPr lvl="1"/>
            <a:r>
              <a:rPr lang="en-US" altLang="en-US" dirty="0"/>
              <a:t>Survivorship pension or benefits for remaining spouse and children</a:t>
            </a:r>
          </a:p>
          <a:p>
            <a:pPr lvl="1"/>
            <a:r>
              <a:rPr lang="en-US" altLang="en-US" dirty="0"/>
              <a:t>Voluntary retirement</a:t>
            </a:r>
          </a:p>
          <a:p>
            <a:pPr lvl="1"/>
            <a:r>
              <a:rPr lang="en-US" altLang="en-US" dirty="0"/>
              <a:t>Minimum alternate pension for low-income participants</a:t>
            </a:r>
          </a:p>
          <a:p>
            <a:pPr lvl="1"/>
            <a:r>
              <a:rPr lang="en-US" altLang="en-US" dirty="0"/>
              <a:t>Reduced vesting period</a:t>
            </a:r>
          </a:p>
          <a:p>
            <a:pPr lvl="1"/>
            <a:r>
              <a:rPr lang="en-US" altLang="en-US" dirty="0"/>
              <a:t>Cost of Living Adjustments (COLAs)</a:t>
            </a:r>
          </a:p>
        </p:txBody>
      </p:sp>
      <p:pic>
        <p:nvPicPr>
          <p:cNvPr id="34820"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76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additive="base">
                                        <p:cTn id="17"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34819">
                                            <p:txEl>
                                              <p:pRg st="2" end="2"/>
                                            </p:txEl>
                                          </p:spTgt>
                                        </p:tgtEl>
                                        <p:attrNameLst>
                                          <p:attrName>style.visibility</p:attrName>
                                        </p:attrNameLst>
                                      </p:cBhvr>
                                      <p:to>
                                        <p:strVal val="visible"/>
                                      </p:to>
                                    </p:set>
                                    <p:anim calcmode="lin" valueType="num">
                                      <p:cBhvr additive="base">
                                        <p:cTn id="21"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40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600"/>
                                  </p:stCondLst>
                                  <p:childTnLst>
                                    <p:set>
                                      <p:cBhvr>
                                        <p:cTn id="28" dur="1" fill="hold">
                                          <p:stCondLst>
                                            <p:cond delay="0"/>
                                          </p:stCondLst>
                                        </p:cTn>
                                        <p:tgtEl>
                                          <p:spTgt spid="34819">
                                            <p:txEl>
                                              <p:pRg st="4" end="4"/>
                                            </p:txEl>
                                          </p:spTgt>
                                        </p:tgtEl>
                                        <p:attrNameLst>
                                          <p:attrName>style.visibility</p:attrName>
                                        </p:attrNameLst>
                                      </p:cBhvr>
                                      <p:to>
                                        <p:strVal val="visible"/>
                                      </p:to>
                                    </p:set>
                                    <p:anim calcmode="lin" valueType="num">
                                      <p:cBhvr additive="base">
                                        <p:cTn id="2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800"/>
                                  </p:stCondLst>
                                  <p:childTnLst>
                                    <p:set>
                                      <p:cBhvr>
                                        <p:cTn id="32" dur="1" fill="hold">
                                          <p:stCondLst>
                                            <p:cond delay="0"/>
                                          </p:stCondLst>
                                        </p:cTn>
                                        <p:tgtEl>
                                          <p:spTgt spid="34819">
                                            <p:txEl>
                                              <p:pRg st="5" end="5"/>
                                            </p:txEl>
                                          </p:spTgt>
                                        </p:tgtEl>
                                        <p:attrNameLst>
                                          <p:attrName>style.visibility</p:attrName>
                                        </p:attrNameLst>
                                      </p:cBhvr>
                                      <p:to>
                                        <p:strVal val="visible"/>
                                      </p:to>
                                    </p:set>
                                    <p:anim calcmode="lin" valueType="num">
                                      <p:cBhvr additive="base">
                                        <p:cTn id="33"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819">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34819">
                                            <p:txEl>
                                              <p:pRg st="6" end="6"/>
                                            </p:txEl>
                                          </p:spTgt>
                                        </p:tgtEl>
                                        <p:attrNameLst>
                                          <p:attrName>style.visibility</p:attrName>
                                        </p:attrNameLst>
                                      </p:cBhvr>
                                      <p:to>
                                        <p:strVal val="visible"/>
                                      </p:to>
                                    </p:set>
                                    <p:anim calcmode="lin" valueType="num">
                                      <p:cBhvr additive="base">
                                        <p:cTn id="37"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200"/>
                                  </p:stCondLst>
                                  <p:childTnLst>
                                    <p:set>
                                      <p:cBhvr>
                                        <p:cTn id="40" dur="1" fill="hold">
                                          <p:stCondLst>
                                            <p:cond delay="0"/>
                                          </p:stCondLst>
                                        </p:cTn>
                                        <p:tgtEl>
                                          <p:spTgt spid="34819">
                                            <p:txEl>
                                              <p:pRg st="7" end="7"/>
                                            </p:txEl>
                                          </p:spTgt>
                                        </p:tgtEl>
                                        <p:attrNameLst>
                                          <p:attrName>style.visibility</p:attrName>
                                        </p:attrNameLst>
                                      </p:cBhvr>
                                      <p:to>
                                        <p:strVal val="visible"/>
                                      </p:to>
                                    </p:set>
                                    <p:anim calcmode="lin" valueType="num">
                                      <p:cBhvr additive="base">
                                        <p:cTn id="41"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819">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400"/>
                                  </p:stCondLst>
                                  <p:childTnLst>
                                    <p:set>
                                      <p:cBhvr>
                                        <p:cTn id="44" dur="1" fill="hold">
                                          <p:stCondLst>
                                            <p:cond delay="0"/>
                                          </p:stCondLst>
                                        </p:cTn>
                                        <p:tgtEl>
                                          <p:spTgt spid="34819">
                                            <p:txEl>
                                              <p:pRg st="8" end="8"/>
                                            </p:txEl>
                                          </p:spTgt>
                                        </p:tgtEl>
                                        <p:attrNameLst>
                                          <p:attrName>style.visibility</p:attrName>
                                        </p:attrNameLst>
                                      </p:cBhvr>
                                      <p:to>
                                        <p:strVal val="visible"/>
                                      </p:to>
                                    </p:set>
                                    <p:anim calcmode="lin" valueType="num">
                                      <p:cBhvr additive="base">
                                        <p:cTn id="45"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r>
              <a:rPr lang="en-US" altLang="en-US" sz="3200"/>
              <a:t>Plan Overview</a:t>
            </a:r>
            <a:r>
              <a:rPr lang="en-US" altLang="en-US"/>
              <a:t> </a:t>
            </a:r>
            <a:r>
              <a:rPr lang="en-US" altLang="en-US" sz="1600"/>
              <a:t>(continued)</a:t>
            </a:r>
          </a:p>
        </p:txBody>
      </p:sp>
      <p:sp>
        <p:nvSpPr>
          <p:cNvPr id="35843" name="Rectangle 3"/>
          <p:cNvSpPr>
            <a:spLocks noGrp="1" noChangeArrowheads="1"/>
          </p:cNvSpPr>
          <p:nvPr>
            <p:ph type="body" idx="1"/>
          </p:nvPr>
        </p:nvSpPr>
        <p:spPr>
          <a:xfrm>
            <a:off x="609600" y="1371600"/>
            <a:ext cx="10972800" cy="5486400"/>
          </a:xfrm>
        </p:spPr>
        <p:txBody>
          <a:bodyPr/>
          <a:lstStyle/>
          <a:p>
            <a:pPr>
              <a:spcBef>
                <a:spcPct val="50000"/>
              </a:spcBef>
            </a:pPr>
            <a:r>
              <a:rPr lang="en-US" altLang="en-US" dirty="0"/>
              <a:t>Although the Retirement and Pension Plan is mainly a Defined Benefit plan, the institutional contributions do not change over time (a Defined Contribution feature)</a:t>
            </a:r>
          </a:p>
          <a:p>
            <a:pPr>
              <a:spcBef>
                <a:spcPct val="50000"/>
              </a:spcBef>
            </a:pPr>
            <a:r>
              <a:rPr lang="en-US" altLang="en-US" dirty="0"/>
              <a:t>The plan defines benefits in terms of age, years of participation, and the average pensionable remuneration during the last few years of participation</a:t>
            </a:r>
          </a:p>
          <a:p>
            <a:pPr>
              <a:spcBef>
                <a:spcPct val="50000"/>
              </a:spcBef>
            </a:pPr>
            <a:r>
              <a:rPr lang="en-US" altLang="en-US" dirty="0"/>
              <a:t>This is the </a:t>
            </a:r>
            <a:r>
              <a:rPr lang="en-US" altLang="en-US" b="1" dirty="0"/>
              <a:t>Defined Benefit</a:t>
            </a:r>
            <a:r>
              <a:rPr lang="en-US" altLang="en-US" dirty="0"/>
              <a:t> window of the Plan that attempts to provide </a:t>
            </a:r>
            <a:r>
              <a:rPr lang="en-US" altLang="en-US" dirty="0">
                <a:solidFill>
                  <a:srgbClr val="FF0000"/>
                </a:solidFill>
              </a:rPr>
              <a:t>long term protection</a:t>
            </a:r>
          </a:p>
        </p:txBody>
      </p:sp>
      <p:pic>
        <p:nvPicPr>
          <p:cNvPr id="35844"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94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1000" fill="hold"/>
                                        <p:tgtEl>
                                          <p:spTgt spid="35844"/>
                                        </p:tgtEl>
                                        <p:attrNameLst>
                                          <p:attrName>ppt_w</p:attrName>
                                        </p:attrNameLst>
                                      </p:cBhvr>
                                      <p:tavLst>
                                        <p:tav tm="0">
                                          <p:val>
                                            <p:fltVal val="0"/>
                                          </p:val>
                                        </p:tav>
                                        <p:tav tm="100000">
                                          <p:val>
                                            <p:strVal val="#ppt_w"/>
                                          </p:val>
                                        </p:tav>
                                      </p:tavLst>
                                    </p:anim>
                                    <p:anim calcmode="lin" valueType="num">
                                      <p:cBhvr>
                                        <p:cTn id="8" dur="1000" fill="hold"/>
                                        <p:tgtEl>
                                          <p:spTgt spid="3584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 calcmode="lin" valueType="num">
                                      <p:cBhvr additive="base">
                                        <p:cTn id="17"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 calcmode="lin" valueType="num">
                                      <p:cBhvr additive="base">
                                        <p:cTn id="22"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en-US" altLang="en-US" sz="3200"/>
              <a:t>Plan Overview</a:t>
            </a:r>
            <a:r>
              <a:rPr lang="en-US" altLang="en-US"/>
              <a:t> </a:t>
            </a:r>
            <a:r>
              <a:rPr lang="en-US" altLang="en-US" sz="1600"/>
              <a:t>(continued)</a:t>
            </a:r>
          </a:p>
        </p:txBody>
      </p:sp>
      <p:sp>
        <p:nvSpPr>
          <p:cNvPr id="36867" name="Rectangle 3"/>
          <p:cNvSpPr>
            <a:spLocks noGrp="1" noChangeArrowheads="1"/>
          </p:cNvSpPr>
          <p:nvPr>
            <p:ph type="body" idx="1"/>
          </p:nvPr>
        </p:nvSpPr>
        <p:spPr>
          <a:xfrm>
            <a:off x="609600" y="1371600"/>
            <a:ext cx="10972800" cy="5486400"/>
          </a:xfrm>
        </p:spPr>
        <p:txBody>
          <a:bodyPr/>
          <a:lstStyle/>
          <a:p>
            <a:r>
              <a:rPr lang="en-US" altLang="en-US" sz="2700" dirty="0"/>
              <a:t>An account is maintained for each participant</a:t>
            </a:r>
          </a:p>
          <a:p>
            <a:r>
              <a:rPr lang="en-US" altLang="en-US" sz="2700" dirty="0"/>
              <a:t>The account will not decrease with adverse markets (as it may happen in most DC plans)</a:t>
            </a:r>
          </a:p>
          <a:p>
            <a:r>
              <a:rPr lang="en-US" altLang="en-US" sz="2700" dirty="0"/>
              <a:t>Both the personal and the institutional contributions are credited to this account</a:t>
            </a:r>
          </a:p>
          <a:p>
            <a:r>
              <a:rPr lang="en-US" altLang="en-US" sz="2700" dirty="0"/>
              <a:t>Interest is also credited periodically</a:t>
            </a:r>
          </a:p>
          <a:p>
            <a:r>
              <a:rPr lang="en-US" altLang="en-US" sz="2700" dirty="0"/>
              <a:t>This is the </a:t>
            </a:r>
            <a:r>
              <a:rPr lang="en-US" altLang="en-US" sz="2700" b="1" dirty="0"/>
              <a:t>Defined Contribution</a:t>
            </a:r>
            <a:r>
              <a:rPr lang="en-US" altLang="en-US" sz="2700" dirty="0"/>
              <a:t> part of the Plan</a:t>
            </a:r>
          </a:p>
          <a:p>
            <a:r>
              <a:rPr lang="en-US" altLang="en-US" sz="2700" dirty="0"/>
              <a:t>Participants </a:t>
            </a:r>
            <a:r>
              <a:rPr lang="en-US" altLang="en-US" sz="2700" dirty="0">
                <a:solidFill>
                  <a:srgbClr val="FF0000"/>
                </a:solidFill>
              </a:rPr>
              <a:t>build credit over a short period of time</a:t>
            </a:r>
            <a:r>
              <a:rPr lang="en-US" altLang="en-US" sz="2700" dirty="0"/>
              <a:t> in case they separate or they are terminated before they qualify for a pension</a:t>
            </a:r>
          </a:p>
        </p:txBody>
      </p:sp>
      <p:pic>
        <p:nvPicPr>
          <p:cNvPr id="36868"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90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 calcmode="lin" valueType="num">
                                      <p:cBhvr additive="base">
                                        <p:cTn id="17"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 calcmode="lin" valueType="num">
                                      <p:cBhvr additive="base">
                                        <p:cTn id="22"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 calcmode="lin" valueType="num">
                                      <p:cBhvr additive="base">
                                        <p:cTn id="27"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 calcmode="lin" valueType="num">
                                      <p:cBhvr additive="base">
                                        <p:cTn id="32"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altLang="en-US" sz="3200"/>
              <a:t>Plan Overview</a:t>
            </a:r>
            <a:r>
              <a:rPr lang="en-US" altLang="en-US"/>
              <a:t> </a:t>
            </a:r>
            <a:r>
              <a:rPr lang="en-US" altLang="en-US" sz="1600"/>
              <a:t>(continued)</a:t>
            </a:r>
          </a:p>
        </p:txBody>
      </p:sp>
      <p:sp>
        <p:nvSpPr>
          <p:cNvPr id="38915" name="Rectangle 3"/>
          <p:cNvSpPr>
            <a:spLocks noGrp="1" noChangeArrowheads="1"/>
          </p:cNvSpPr>
          <p:nvPr>
            <p:ph type="body" idx="1"/>
          </p:nvPr>
        </p:nvSpPr>
        <p:spPr>
          <a:xfrm>
            <a:off x="609600" y="1371600"/>
            <a:ext cx="10972800" cy="5334000"/>
          </a:xfrm>
        </p:spPr>
        <p:txBody>
          <a:bodyPr/>
          <a:lstStyle/>
          <a:p>
            <a:pPr>
              <a:spcBef>
                <a:spcPct val="50000"/>
              </a:spcBef>
            </a:pPr>
            <a:r>
              <a:rPr lang="en-US" altLang="en-US" dirty="0"/>
              <a:t>The combination of Defined Benefit and Defined Contribution characteristics has provided for considerable flexibility for our participants</a:t>
            </a:r>
          </a:p>
          <a:p>
            <a:pPr>
              <a:spcBef>
                <a:spcPct val="50000"/>
              </a:spcBef>
            </a:pPr>
            <a:r>
              <a:rPr lang="en-US" altLang="en-US" dirty="0"/>
              <a:t>However, the accreditation feature presents interesting challenges for the managing of our Plan</a:t>
            </a:r>
          </a:p>
          <a:p>
            <a:pPr>
              <a:spcBef>
                <a:spcPct val="50000"/>
              </a:spcBef>
            </a:pPr>
            <a:r>
              <a:rPr lang="en-US" altLang="en-US" dirty="0"/>
              <a:t>The accreditation policy evolved with time to confront these challenges and maintain a healthy and funded status</a:t>
            </a:r>
          </a:p>
        </p:txBody>
      </p:sp>
      <p:pic>
        <p:nvPicPr>
          <p:cNvPr id="38916"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12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additive="base">
                                        <p:cTn id="12"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 calcmode="lin" valueType="num">
                                      <p:cBhvr additive="base">
                                        <p:cTn id="17"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 calcmode="lin" valueType="num">
                                      <p:cBhvr additive="base">
                                        <p:cTn id="22"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4084638" y="2879726"/>
            <a:ext cx="2286000" cy="2286000"/>
            <a:chOff x="1613" y="1814"/>
            <a:chExt cx="1440" cy="1440"/>
          </a:xfrm>
        </p:grpSpPr>
        <p:sp>
          <p:nvSpPr>
            <p:cNvPr id="63492" name="Oval 4"/>
            <p:cNvSpPr>
              <a:spLocks noChangeArrowheads="1"/>
            </p:cNvSpPr>
            <p:nvPr/>
          </p:nvSpPr>
          <p:spPr bwMode="auto">
            <a:xfrm>
              <a:off x="1613" y="1814"/>
              <a:ext cx="1440" cy="1440"/>
            </a:xfrm>
            <a:prstGeom prst="ellipse">
              <a:avLst/>
            </a:prstGeom>
            <a:solidFill>
              <a:srgbClr val="FF0000">
                <a:alpha val="25000"/>
              </a:srgb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1400" b="1">
                  <a:solidFill>
                    <a:srgbClr val="000000"/>
                  </a:solidFill>
                  <a:effectLst>
                    <a:outerShdw blurRad="38100" dist="38100" dir="2700000" algn="tl">
                      <a:srgbClr val="FFFFFF"/>
                    </a:outerShdw>
                  </a:effectLst>
                </a:rPr>
                <a:t>Lump Sum cash payment</a:t>
              </a:r>
            </a:p>
          </p:txBody>
        </p:sp>
        <p:sp>
          <p:nvSpPr>
            <p:cNvPr id="63493" name="Text Box 5"/>
            <p:cNvSpPr txBox="1">
              <a:spLocks noChangeArrowheads="1"/>
            </p:cNvSpPr>
            <p:nvPr/>
          </p:nvSpPr>
          <p:spPr bwMode="auto">
            <a:xfrm>
              <a:off x="2534" y="2160"/>
              <a:ext cx="346" cy="19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000000"/>
                  </a:solidFill>
                  <a:effectLst>
                    <a:outerShdw blurRad="38100" dist="38100" dir="2700000" algn="tl">
                      <a:srgbClr val="C0C0C0"/>
                    </a:outerShdw>
                  </a:effectLst>
                </a:rPr>
                <a:t>DB</a:t>
              </a:r>
            </a:p>
          </p:txBody>
        </p:sp>
        <p:sp>
          <p:nvSpPr>
            <p:cNvPr id="63494" name="Text Box 6"/>
            <p:cNvSpPr txBox="1">
              <a:spLocks noChangeArrowheads="1"/>
            </p:cNvSpPr>
            <p:nvPr/>
          </p:nvSpPr>
          <p:spPr bwMode="auto">
            <a:xfrm>
              <a:off x="2534" y="2784"/>
              <a:ext cx="346" cy="19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000000"/>
                  </a:solidFill>
                  <a:effectLst>
                    <a:outerShdw blurRad="38100" dist="38100" dir="2700000" algn="tl">
                      <a:srgbClr val="C0C0C0"/>
                    </a:outerShdw>
                  </a:effectLst>
                </a:rPr>
                <a:t>DC</a:t>
              </a:r>
            </a:p>
          </p:txBody>
        </p:sp>
      </p:grpSp>
      <p:sp>
        <p:nvSpPr>
          <p:cNvPr id="63495" name="Oval 7"/>
          <p:cNvSpPr>
            <a:spLocks noChangeArrowheads="1"/>
          </p:cNvSpPr>
          <p:nvPr/>
        </p:nvSpPr>
        <p:spPr bwMode="auto">
          <a:xfrm>
            <a:off x="3390900" y="1371600"/>
            <a:ext cx="2286000" cy="2286000"/>
          </a:xfrm>
          <a:prstGeom prst="ellipse">
            <a:avLst/>
          </a:prstGeom>
          <a:solidFill>
            <a:srgbClr val="FFFF00">
              <a:alpha val="50000"/>
            </a:srgb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lIns="0" rIns="0" anchor="ctr"/>
          <a:lstStyle/>
          <a:p>
            <a:r>
              <a:rPr lang="en-US" altLang="en-US" sz="1400" b="1">
                <a:solidFill>
                  <a:srgbClr val="000000"/>
                </a:solidFill>
                <a:effectLst>
                  <a:outerShdw blurRad="38100" dist="38100" dir="2700000" algn="tl">
                    <a:srgbClr val="FFFFFF"/>
                  </a:outerShdw>
                </a:effectLst>
              </a:rPr>
              <a:t>A Pension given by the Defined Benefit Formula</a:t>
            </a:r>
          </a:p>
        </p:txBody>
      </p:sp>
      <p:sp>
        <p:nvSpPr>
          <p:cNvPr id="63496" name="Oval 8"/>
          <p:cNvSpPr>
            <a:spLocks noChangeArrowheads="1"/>
          </p:cNvSpPr>
          <p:nvPr/>
        </p:nvSpPr>
        <p:spPr bwMode="auto">
          <a:xfrm>
            <a:off x="3390900" y="4419600"/>
            <a:ext cx="2286000" cy="2286000"/>
          </a:xfrm>
          <a:prstGeom prst="ellipse">
            <a:avLst/>
          </a:prstGeom>
          <a:solidFill>
            <a:srgbClr val="3333FF">
              <a:alpha val="25000"/>
            </a:srgb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1400" b="1">
                <a:solidFill>
                  <a:srgbClr val="000000"/>
                </a:solidFill>
                <a:effectLst>
                  <a:outerShdw blurRad="38100" dist="38100" dir="2700000" algn="tl">
                    <a:srgbClr val="FFFFFF"/>
                  </a:outerShdw>
                </a:effectLst>
              </a:rPr>
              <a:t>An Annuity purchased with funds in his/her account</a:t>
            </a:r>
          </a:p>
        </p:txBody>
      </p:sp>
      <p:sp>
        <p:nvSpPr>
          <p:cNvPr id="63497" name="Arc 9"/>
          <p:cNvSpPr>
            <a:spLocks/>
          </p:cNvSpPr>
          <p:nvPr/>
        </p:nvSpPr>
        <p:spPr bwMode="auto">
          <a:xfrm flipH="1">
            <a:off x="3077872" y="3341688"/>
            <a:ext cx="729287" cy="57752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0066"/>
            </a:solidFill>
            <a:round/>
            <a:headEnd type="stealth" w="med" len="med"/>
            <a:tailEnd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3498" name="Arc 10"/>
          <p:cNvSpPr>
            <a:spLocks/>
          </p:cNvSpPr>
          <p:nvPr/>
        </p:nvSpPr>
        <p:spPr bwMode="auto">
          <a:xfrm flipH="1" flipV="1">
            <a:off x="3077872" y="4219902"/>
            <a:ext cx="639720" cy="63967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0066"/>
            </a:solidFill>
            <a:round/>
            <a:headEnd type="stealth" w="med" len="med"/>
            <a:tailEnd w="med" len="me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3499" name="Line 11"/>
          <p:cNvSpPr>
            <a:spLocks noChangeShapeType="1"/>
          </p:cNvSpPr>
          <p:nvPr/>
        </p:nvSpPr>
        <p:spPr bwMode="auto">
          <a:xfrm>
            <a:off x="2713038" y="4068763"/>
            <a:ext cx="1371600" cy="0"/>
          </a:xfrm>
          <a:prstGeom prst="line">
            <a:avLst/>
          </a:prstGeom>
          <a:noFill/>
          <a:ln w="76200">
            <a:solidFill>
              <a:srgbClr val="000066"/>
            </a:solidFill>
            <a:round/>
            <a:headEnd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500" name="Line 12"/>
          <p:cNvSpPr>
            <a:spLocks noChangeShapeType="1"/>
          </p:cNvSpPr>
          <p:nvPr/>
        </p:nvSpPr>
        <p:spPr bwMode="auto">
          <a:xfrm flipV="1">
            <a:off x="2713039" y="3246439"/>
            <a:ext cx="2193925" cy="822325"/>
          </a:xfrm>
          <a:prstGeom prst="line">
            <a:avLst/>
          </a:prstGeom>
          <a:noFill/>
          <a:ln w="76200">
            <a:solidFill>
              <a:srgbClr val="000066"/>
            </a:solidFill>
            <a:round/>
            <a:headEnd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501" name="Line 13"/>
          <p:cNvSpPr>
            <a:spLocks noChangeShapeType="1"/>
          </p:cNvSpPr>
          <p:nvPr/>
        </p:nvSpPr>
        <p:spPr bwMode="auto">
          <a:xfrm>
            <a:off x="2713039" y="4070351"/>
            <a:ext cx="2193925" cy="822325"/>
          </a:xfrm>
          <a:prstGeom prst="line">
            <a:avLst/>
          </a:prstGeom>
          <a:noFill/>
          <a:ln w="76200">
            <a:solidFill>
              <a:srgbClr val="000066"/>
            </a:solidFill>
            <a:round/>
            <a:headEnd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502" name="AutoShape 14"/>
          <p:cNvSpPr>
            <a:spLocks noGrp="1" noChangeArrowheads="1"/>
          </p:cNvSpPr>
          <p:nvPr>
            <p:ph type="title"/>
          </p:nvPr>
        </p:nvSpPr>
        <p:spPr/>
        <p:txBody>
          <a:bodyPr/>
          <a:lstStyle/>
          <a:p>
            <a:r>
              <a:rPr lang="en-US" altLang="en-US" sz="3200" dirty="0"/>
              <a:t>Plan Overview</a:t>
            </a:r>
            <a:r>
              <a:rPr lang="en-US" altLang="en-US" dirty="0"/>
              <a:t> </a:t>
            </a:r>
            <a:r>
              <a:rPr lang="en-US" altLang="en-US" sz="1600" dirty="0"/>
              <a:t>(continued)</a:t>
            </a:r>
          </a:p>
        </p:txBody>
      </p:sp>
      <p:grpSp>
        <p:nvGrpSpPr>
          <p:cNvPr id="63503" name="Group 15"/>
          <p:cNvGrpSpPr>
            <a:grpSpLocks/>
          </p:cNvGrpSpPr>
          <p:nvPr/>
        </p:nvGrpSpPr>
        <p:grpSpPr bwMode="auto">
          <a:xfrm>
            <a:off x="2179638" y="3124200"/>
            <a:ext cx="1096962" cy="1371600"/>
            <a:chOff x="403" y="2045"/>
            <a:chExt cx="691" cy="864"/>
          </a:xfrm>
        </p:grpSpPr>
        <p:grpSp>
          <p:nvGrpSpPr>
            <p:cNvPr id="63504" name="Group 16"/>
            <p:cNvGrpSpPr>
              <a:grpSpLocks/>
            </p:cNvGrpSpPr>
            <p:nvPr/>
          </p:nvGrpSpPr>
          <p:grpSpPr bwMode="auto">
            <a:xfrm>
              <a:off x="462" y="2045"/>
              <a:ext cx="540" cy="864"/>
              <a:chOff x="4708" y="1152"/>
              <a:chExt cx="342" cy="547"/>
            </a:xfrm>
          </p:grpSpPr>
          <p:sp>
            <p:nvSpPr>
              <p:cNvPr id="63505" name="AutoShape 17"/>
              <p:cNvSpPr>
                <a:spLocks noChangeArrowheads="1"/>
              </p:cNvSpPr>
              <p:nvPr/>
            </p:nvSpPr>
            <p:spPr bwMode="auto">
              <a:xfrm rot="16200000">
                <a:off x="4695" y="1345"/>
                <a:ext cx="367" cy="342"/>
              </a:xfrm>
              <a:prstGeom prst="flowChartDelay">
                <a:avLst/>
              </a:prstGeom>
              <a:solidFill>
                <a:srgbClr val="99CCFF"/>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63506" name="Oval 18"/>
              <p:cNvSpPr>
                <a:spLocks noChangeArrowheads="1"/>
              </p:cNvSpPr>
              <p:nvPr/>
            </p:nvSpPr>
            <p:spPr bwMode="auto">
              <a:xfrm>
                <a:off x="4783" y="1152"/>
                <a:ext cx="192" cy="193"/>
              </a:xfrm>
              <a:prstGeom prst="ellipse">
                <a:avLst/>
              </a:prstGeom>
              <a:solidFill>
                <a:srgbClr val="99CCFF"/>
              </a:solidFill>
              <a:ln>
                <a:noFill/>
              </a:ln>
              <a:effectLst>
                <a:outerShdw dist="35921" dir="2700000" algn="ctr" rotWithShape="0">
                  <a:srgbClr val="000000"/>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en-US"/>
              </a:p>
            </p:txBody>
          </p:sp>
        </p:grpSp>
        <p:sp>
          <p:nvSpPr>
            <p:cNvPr id="63507" name="Text Box 19"/>
            <p:cNvSpPr txBox="1">
              <a:spLocks noChangeArrowheads="1"/>
            </p:cNvSpPr>
            <p:nvPr/>
          </p:nvSpPr>
          <p:spPr bwMode="auto">
            <a:xfrm>
              <a:off x="403" y="2502"/>
              <a:ext cx="691" cy="407"/>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spAutoFit/>
            </a:bodyPr>
            <a:lstStyle/>
            <a:p>
              <a:pPr>
                <a:spcBef>
                  <a:spcPct val="0"/>
                </a:spcBef>
              </a:pPr>
              <a:r>
                <a:rPr lang="en-US" altLang="en-US" sz="1200" b="1">
                  <a:solidFill>
                    <a:srgbClr val="A50021"/>
                  </a:solidFill>
                </a:rPr>
                <a:t>Participant</a:t>
              </a:r>
            </a:p>
            <a:p>
              <a:pPr>
                <a:spcBef>
                  <a:spcPct val="0"/>
                </a:spcBef>
              </a:pPr>
              <a:r>
                <a:rPr lang="en-US" altLang="en-US" sz="1200" b="1">
                  <a:solidFill>
                    <a:srgbClr val="A50021"/>
                  </a:solidFill>
                </a:rPr>
                <a:t>retiring or separating</a:t>
              </a:r>
            </a:p>
          </p:txBody>
        </p:sp>
      </p:grpSp>
      <p:sp>
        <p:nvSpPr>
          <p:cNvPr id="63508" name="AutoShape 20"/>
          <p:cNvSpPr>
            <a:spLocks noChangeArrowheads="1"/>
          </p:cNvSpPr>
          <p:nvPr/>
        </p:nvSpPr>
        <p:spPr bwMode="auto">
          <a:xfrm>
            <a:off x="6645276" y="1874838"/>
            <a:ext cx="3565525" cy="4297362"/>
          </a:xfrm>
          <a:prstGeom prst="roundRect">
            <a:avLst>
              <a:gd name="adj" fmla="val 11444"/>
            </a:avLst>
          </a:prstGeom>
          <a:solidFill>
            <a:srgbClr val="00FFCC"/>
          </a:solidFill>
          <a:ln>
            <a:noFill/>
          </a:ln>
          <a:effectLst/>
          <a:scene3d>
            <a:camera prst="orthographicFront"/>
            <a:lightRig rig="threePt" dir="t"/>
          </a:scene3d>
          <a:sp3d>
            <a:bevelT/>
          </a:sp3d>
        </p:spPr>
        <p:txBody>
          <a:bodyPr anchor="ctr"/>
          <a:lstStyle/>
          <a:p>
            <a:pPr algn="l"/>
            <a:r>
              <a:rPr lang="en-US" altLang="en-US" sz="2600" b="1" dirty="0">
                <a:solidFill>
                  <a:srgbClr val="000000"/>
                </a:solidFill>
              </a:rPr>
              <a:t>The participant has the best of both worlds because the risk of market performance is borne by the Fund, but the accounts do not decrease with adverse markets.</a:t>
            </a:r>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2" name="Pie 1"/>
          <p:cNvSpPr/>
          <p:nvPr/>
        </p:nvSpPr>
        <p:spPr bwMode="auto">
          <a:xfrm>
            <a:off x="4081797" y="2879726"/>
            <a:ext cx="2288841" cy="2286000"/>
          </a:xfrm>
          <a:prstGeom prst="pie">
            <a:avLst>
              <a:gd name="adj1" fmla="val 10816469"/>
              <a:gd name="adj2" fmla="val 38881"/>
            </a:avLst>
          </a:prstGeom>
          <a:solidFill>
            <a:srgbClr val="FF0000">
              <a:alpha val="25000"/>
            </a:srgbClr>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endParaRPr lang="en-US" sz="1400" b="1">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27822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63503"/>
                                        </p:tgtEl>
                                        <p:attrNameLst>
                                          <p:attrName>style.visibility</p:attrName>
                                        </p:attrNameLst>
                                      </p:cBhvr>
                                      <p:to>
                                        <p:strVal val="visible"/>
                                      </p:to>
                                    </p:set>
                                    <p:anim calcmode="lin" valueType="num">
                                      <p:cBhvr>
                                        <p:cTn id="12" dur="1000" fill="hold"/>
                                        <p:tgtEl>
                                          <p:spTgt spid="63503"/>
                                        </p:tgtEl>
                                        <p:attrNameLst>
                                          <p:attrName>ppt_w</p:attrName>
                                        </p:attrNameLst>
                                      </p:cBhvr>
                                      <p:tavLst>
                                        <p:tav tm="0">
                                          <p:val>
                                            <p:fltVal val="0"/>
                                          </p:val>
                                        </p:tav>
                                        <p:tav tm="100000">
                                          <p:val>
                                            <p:strVal val="#ppt_w"/>
                                          </p:val>
                                        </p:tav>
                                      </p:tavLst>
                                    </p:anim>
                                    <p:anim calcmode="lin" valueType="num">
                                      <p:cBhvr>
                                        <p:cTn id="13" dur="1000" fill="hold"/>
                                        <p:tgtEl>
                                          <p:spTgt spid="63503"/>
                                        </p:tgtEl>
                                        <p:attrNameLst>
                                          <p:attrName>ppt_h</p:attrName>
                                        </p:attrNameLst>
                                      </p:cBhvr>
                                      <p:tavLst>
                                        <p:tav tm="0">
                                          <p:val>
                                            <p:fltVal val="0"/>
                                          </p:val>
                                        </p:tav>
                                        <p:tav tm="100000">
                                          <p:val>
                                            <p:strVal val="#ppt_h"/>
                                          </p:val>
                                        </p:tav>
                                      </p:tavLst>
                                    </p:anim>
                                  </p:childTnLst>
                                </p:cTn>
                              </p:par>
                            </p:childTnLst>
                          </p:cTn>
                        </p:par>
                        <p:par>
                          <p:cTn id="14" fill="hold" nodeType="with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3497"/>
                                        </p:tgtEl>
                                        <p:attrNameLst>
                                          <p:attrName>style.visibility</p:attrName>
                                        </p:attrNameLst>
                                      </p:cBhvr>
                                      <p:to>
                                        <p:strVal val="visible"/>
                                      </p:to>
                                    </p:set>
                                    <p:animEffect transition="in" filter="wipe(left)">
                                      <p:cBhvr>
                                        <p:cTn id="17" dur="1000"/>
                                        <p:tgtEl>
                                          <p:spTgt spid="63497"/>
                                        </p:tgtEl>
                                      </p:cBhvr>
                                    </p:animEffect>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63495"/>
                                        </p:tgtEl>
                                        <p:attrNameLst>
                                          <p:attrName>style.visibility</p:attrName>
                                        </p:attrNameLst>
                                      </p:cBhvr>
                                      <p:to>
                                        <p:strVal val="visible"/>
                                      </p:to>
                                    </p:set>
                                    <p:anim calcmode="lin" valueType="num">
                                      <p:cBhvr additive="base">
                                        <p:cTn id="21" dur="1000" fill="hold"/>
                                        <p:tgtEl>
                                          <p:spTgt spid="63495"/>
                                        </p:tgtEl>
                                        <p:attrNameLst>
                                          <p:attrName>ppt_x</p:attrName>
                                        </p:attrNameLst>
                                      </p:cBhvr>
                                      <p:tavLst>
                                        <p:tav tm="0">
                                          <p:val>
                                            <p:strVal val="1+#ppt_w/2"/>
                                          </p:val>
                                        </p:tav>
                                        <p:tav tm="100000">
                                          <p:val>
                                            <p:strVal val="#ppt_x"/>
                                          </p:val>
                                        </p:tav>
                                      </p:tavLst>
                                    </p:anim>
                                    <p:anim calcmode="lin" valueType="num">
                                      <p:cBhvr additive="base">
                                        <p:cTn id="22" dur="1000" fill="hold"/>
                                        <p:tgtEl>
                                          <p:spTgt spid="63495"/>
                                        </p:tgtEl>
                                        <p:attrNameLst>
                                          <p:attrName>ppt_y</p:attrName>
                                        </p:attrNameLst>
                                      </p:cBhvr>
                                      <p:tavLst>
                                        <p:tav tm="0">
                                          <p:val>
                                            <p:strVal val="#ppt_y"/>
                                          </p:val>
                                        </p:tav>
                                        <p:tav tm="100000">
                                          <p:val>
                                            <p:strVal val="#ppt_y"/>
                                          </p:val>
                                        </p:tav>
                                      </p:tavLst>
                                    </p:anim>
                                  </p:childTnLst>
                                </p:cTn>
                              </p:par>
                            </p:childTnLst>
                          </p:cTn>
                        </p:par>
                        <p:par>
                          <p:cTn id="23" fill="hold" nodeType="withGroup">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63498"/>
                                        </p:tgtEl>
                                        <p:attrNameLst>
                                          <p:attrName>style.visibility</p:attrName>
                                        </p:attrNameLst>
                                      </p:cBhvr>
                                      <p:to>
                                        <p:strVal val="visible"/>
                                      </p:to>
                                    </p:set>
                                    <p:animEffect transition="in" filter="wipe(left)">
                                      <p:cBhvr>
                                        <p:cTn id="26" dur="1000"/>
                                        <p:tgtEl>
                                          <p:spTgt spid="63498"/>
                                        </p:tgtEl>
                                      </p:cBhvr>
                                    </p:animEffect>
                                  </p:childTnLst>
                                </p:cTn>
                              </p:par>
                            </p:childTnLst>
                          </p:cTn>
                        </p:par>
                        <p:par>
                          <p:cTn id="27" fill="hold">
                            <p:stCondLst>
                              <p:cond delay="5000"/>
                            </p:stCondLst>
                            <p:childTnLst>
                              <p:par>
                                <p:cTn id="28" presetID="2" presetClass="entr" presetSubtype="2" fill="hold" grpId="0" nodeType="afterEffect">
                                  <p:stCondLst>
                                    <p:cond delay="0"/>
                                  </p:stCondLst>
                                  <p:childTnLst>
                                    <p:set>
                                      <p:cBhvr>
                                        <p:cTn id="29" dur="1" fill="hold">
                                          <p:stCondLst>
                                            <p:cond delay="0"/>
                                          </p:stCondLst>
                                        </p:cTn>
                                        <p:tgtEl>
                                          <p:spTgt spid="63496"/>
                                        </p:tgtEl>
                                        <p:attrNameLst>
                                          <p:attrName>style.visibility</p:attrName>
                                        </p:attrNameLst>
                                      </p:cBhvr>
                                      <p:to>
                                        <p:strVal val="visible"/>
                                      </p:to>
                                    </p:set>
                                    <p:anim calcmode="lin" valueType="num">
                                      <p:cBhvr additive="base">
                                        <p:cTn id="30" dur="1000" fill="hold"/>
                                        <p:tgtEl>
                                          <p:spTgt spid="63496"/>
                                        </p:tgtEl>
                                        <p:attrNameLst>
                                          <p:attrName>ppt_x</p:attrName>
                                        </p:attrNameLst>
                                      </p:cBhvr>
                                      <p:tavLst>
                                        <p:tav tm="0">
                                          <p:val>
                                            <p:strVal val="1+#ppt_w/2"/>
                                          </p:val>
                                        </p:tav>
                                        <p:tav tm="100000">
                                          <p:val>
                                            <p:strVal val="#ppt_x"/>
                                          </p:val>
                                        </p:tav>
                                      </p:tavLst>
                                    </p:anim>
                                    <p:anim calcmode="lin" valueType="num">
                                      <p:cBhvr additive="base">
                                        <p:cTn id="31" dur="1000" fill="hold"/>
                                        <p:tgtEl>
                                          <p:spTgt spid="63496"/>
                                        </p:tgtEl>
                                        <p:attrNameLst>
                                          <p:attrName>ppt_y</p:attrName>
                                        </p:attrNameLst>
                                      </p:cBhvr>
                                      <p:tavLst>
                                        <p:tav tm="0">
                                          <p:val>
                                            <p:strVal val="#ppt_y"/>
                                          </p:val>
                                        </p:tav>
                                        <p:tav tm="100000">
                                          <p:val>
                                            <p:strVal val="#ppt_y"/>
                                          </p:val>
                                        </p:tav>
                                      </p:tavLst>
                                    </p:anim>
                                  </p:childTnLst>
                                </p:cTn>
                              </p:par>
                            </p:childTnLst>
                          </p:cTn>
                        </p:par>
                        <p:par>
                          <p:cTn id="32" fill="hold" nodeType="withGroup">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63499"/>
                                        </p:tgtEl>
                                        <p:attrNameLst>
                                          <p:attrName>style.visibility</p:attrName>
                                        </p:attrNameLst>
                                      </p:cBhvr>
                                      <p:to>
                                        <p:strVal val="visible"/>
                                      </p:to>
                                    </p:set>
                                    <p:animEffect transition="in" filter="wipe(left)">
                                      <p:cBhvr>
                                        <p:cTn id="35" dur="1000"/>
                                        <p:tgtEl>
                                          <p:spTgt spid="63499"/>
                                        </p:tgtEl>
                                      </p:cBhvr>
                                    </p:animEffect>
                                  </p:childTnLst>
                                </p:cTn>
                              </p:par>
                            </p:childTnLst>
                          </p:cTn>
                        </p:par>
                        <p:par>
                          <p:cTn id="36" fill="hold">
                            <p:stCondLst>
                              <p:cond delay="7000"/>
                            </p:stCondLst>
                            <p:childTnLst>
                              <p:par>
                                <p:cTn id="37" presetID="2" presetClass="entr" presetSubtype="2" fill="hold" nodeType="afterEffect">
                                  <p:stCondLst>
                                    <p:cond delay="0"/>
                                  </p:stCondLst>
                                  <p:childTnLst>
                                    <p:set>
                                      <p:cBhvr>
                                        <p:cTn id="38" dur="1" fill="hold">
                                          <p:stCondLst>
                                            <p:cond delay="0"/>
                                          </p:stCondLst>
                                        </p:cTn>
                                        <p:tgtEl>
                                          <p:spTgt spid="63490"/>
                                        </p:tgtEl>
                                        <p:attrNameLst>
                                          <p:attrName>style.visibility</p:attrName>
                                        </p:attrNameLst>
                                      </p:cBhvr>
                                      <p:to>
                                        <p:strVal val="visible"/>
                                      </p:to>
                                    </p:set>
                                    <p:anim calcmode="lin" valueType="num">
                                      <p:cBhvr additive="base">
                                        <p:cTn id="39" dur="1000" fill="hold"/>
                                        <p:tgtEl>
                                          <p:spTgt spid="63490"/>
                                        </p:tgtEl>
                                        <p:attrNameLst>
                                          <p:attrName>ppt_x</p:attrName>
                                        </p:attrNameLst>
                                      </p:cBhvr>
                                      <p:tavLst>
                                        <p:tav tm="0">
                                          <p:val>
                                            <p:strVal val="1+#ppt_w/2"/>
                                          </p:val>
                                        </p:tav>
                                        <p:tav tm="100000">
                                          <p:val>
                                            <p:strVal val="#ppt_x"/>
                                          </p:val>
                                        </p:tav>
                                      </p:tavLst>
                                    </p:anim>
                                    <p:anim calcmode="lin" valueType="num">
                                      <p:cBhvr additive="base">
                                        <p:cTn id="40" dur="1000" fill="hold"/>
                                        <p:tgtEl>
                                          <p:spTgt spid="6349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000" fill="hold"/>
                                        <p:tgtEl>
                                          <p:spTgt spid="2"/>
                                        </p:tgtEl>
                                        <p:attrNameLst>
                                          <p:attrName>ppt_x</p:attrName>
                                        </p:attrNameLst>
                                      </p:cBhvr>
                                      <p:tavLst>
                                        <p:tav tm="0">
                                          <p:val>
                                            <p:strVal val="1+#ppt_w/2"/>
                                          </p:val>
                                        </p:tav>
                                        <p:tav tm="100000">
                                          <p:val>
                                            <p:strVal val="#ppt_x"/>
                                          </p:val>
                                        </p:tav>
                                      </p:tavLst>
                                    </p:anim>
                                    <p:anim calcmode="lin" valueType="num">
                                      <p:cBhvr additive="base">
                                        <p:cTn id="44" dur="1000" fill="hold"/>
                                        <p:tgtEl>
                                          <p:spTgt spid="2"/>
                                        </p:tgtEl>
                                        <p:attrNameLst>
                                          <p:attrName>ppt_y</p:attrName>
                                        </p:attrNameLst>
                                      </p:cBhvr>
                                      <p:tavLst>
                                        <p:tav tm="0">
                                          <p:val>
                                            <p:strVal val="#ppt_y"/>
                                          </p:val>
                                        </p:tav>
                                        <p:tav tm="100000">
                                          <p:val>
                                            <p:strVal val="#ppt_y"/>
                                          </p:val>
                                        </p:tav>
                                      </p:tavLst>
                                    </p:anim>
                                  </p:childTnLst>
                                </p:cTn>
                              </p:par>
                            </p:childTnLst>
                          </p:cTn>
                        </p:par>
                        <p:par>
                          <p:cTn id="45" fill="hold">
                            <p:stCondLst>
                              <p:cond delay="8000"/>
                            </p:stCondLst>
                            <p:childTnLst>
                              <p:par>
                                <p:cTn id="46" presetID="22" presetClass="entr" presetSubtype="8" fill="hold" grpId="0" nodeType="afterEffect">
                                  <p:stCondLst>
                                    <p:cond delay="0"/>
                                  </p:stCondLst>
                                  <p:childTnLst>
                                    <p:set>
                                      <p:cBhvr>
                                        <p:cTn id="47" dur="1" fill="hold">
                                          <p:stCondLst>
                                            <p:cond delay="0"/>
                                          </p:stCondLst>
                                        </p:cTn>
                                        <p:tgtEl>
                                          <p:spTgt spid="63500"/>
                                        </p:tgtEl>
                                        <p:attrNameLst>
                                          <p:attrName>style.visibility</p:attrName>
                                        </p:attrNameLst>
                                      </p:cBhvr>
                                      <p:to>
                                        <p:strVal val="visible"/>
                                      </p:to>
                                    </p:set>
                                    <p:animEffect transition="in" filter="wipe(left)">
                                      <p:cBhvr>
                                        <p:cTn id="48" dur="1000"/>
                                        <p:tgtEl>
                                          <p:spTgt spid="63500"/>
                                        </p:tgtEl>
                                      </p:cBhvr>
                                    </p:animEffect>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63501"/>
                                        </p:tgtEl>
                                        <p:attrNameLst>
                                          <p:attrName>style.visibility</p:attrName>
                                        </p:attrNameLst>
                                      </p:cBhvr>
                                      <p:to>
                                        <p:strVal val="visible"/>
                                      </p:to>
                                    </p:set>
                                    <p:animEffect transition="in" filter="wipe(left)">
                                      <p:cBhvr>
                                        <p:cTn id="52" dur="1000"/>
                                        <p:tgtEl>
                                          <p:spTgt spid="63501"/>
                                        </p:tgtEl>
                                      </p:cBhvr>
                                    </p:animEffect>
                                  </p:childTnLst>
                                </p:cTn>
                              </p:par>
                            </p:childTnLst>
                          </p:cTn>
                        </p:par>
                        <p:par>
                          <p:cTn id="53" fill="hold" nodeType="withGroup">
                            <p:stCondLst>
                              <p:cond delay="10000"/>
                            </p:stCondLst>
                            <p:childTnLst>
                              <p:par>
                                <p:cTn id="54" presetID="20" presetClass="entr" presetSubtype="0" fill="hold" grpId="0" nodeType="afterEffect">
                                  <p:stCondLst>
                                    <p:cond delay="0"/>
                                  </p:stCondLst>
                                  <p:childTnLst>
                                    <p:set>
                                      <p:cBhvr>
                                        <p:cTn id="55" dur="1" fill="hold">
                                          <p:stCondLst>
                                            <p:cond delay="0"/>
                                          </p:stCondLst>
                                        </p:cTn>
                                        <p:tgtEl>
                                          <p:spTgt spid="63508"/>
                                        </p:tgtEl>
                                        <p:attrNameLst>
                                          <p:attrName>style.visibility</p:attrName>
                                        </p:attrNameLst>
                                      </p:cBhvr>
                                      <p:to>
                                        <p:strVal val="visible"/>
                                      </p:to>
                                    </p:set>
                                    <p:animEffect transition="in" filter="wedge">
                                      <p:cBhvr>
                                        <p:cTn id="56" dur="1000"/>
                                        <p:tgtEl>
                                          <p:spTgt spid="63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p:bldP spid="63496" grpId="0" animBg="1"/>
      <p:bldP spid="63497" grpId="0" animBg="1"/>
      <p:bldP spid="63498" grpId="0" animBg="1"/>
      <p:bldP spid="63499" grpId="0" animBg="1"/>
      <p:bldP spid="63500" grpId="0" animBg="1"/>
      <p:bldP spid="63501" grpId="0" animBg="1"/>
      <p:bldP spid="63508"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r>
              <a:rPr lang="en-US" altLang="en-US" sz="3200"/>
              <a:t>To qualify for a pension or annuity</a:t>
            </a:r>
            <a:r>
              <a:rPr lang="en-US" altLang="en-US"/>
              <a:t> </a:t>
            </a:r>
          </a:p>
        </p:txBody>
      </p:sp>
      <p:pic>
        <p:nvPicPr>
          <p:cNvPr id="79875" name="Picture 3"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grpSp>
        <p:nvGrpSpPr>
          <p:cNvPr id="79897" name="Group 25"/>
          <p:cNvGrpSpPr>
            <a:grpSpLocks/>
          </p:cNvGrpSpPr>
          <p:nvPr/>
        </p:nvGrpSpPr>
        <p:grpSpPr bwMode="auto">
          <a:xfrm>
            <a:off x="1447800" y="1828800"/>
            <a:ext cx="2835275" cy="2743200"/>
            <a:chOff x="230" y="950"/>
            <a:chExt cx="1786" cy="1728"/>
          </a:xfrm>
        </p:grpSpPr>
        <p:sp>
          <p:nvSpPr>
            <p:cNvPr id="79898" name="Oval 26"/>
            <p:cNvSpPr>
              <a:spLocks noChangeArrowheads="1"/>
            </p:cNvSpPr>
            <p:nvPr/>
          </p:nvSpPr>
          <p:spPr bwMode="auto">
            <a:xfrm>
              <a:off x="288" y="950"/>
              <a:ext cx="1728" cy="1728"/>
            </a:xfrm>
            <a:prstGeom prst="ellipse">
              <a:avLst/>
            </a:prstGeom>
            <a:solidFill>
              <a:srgbClr val="FFFF00">
                <a:alpha val="50000"/>
              </a:srgbClr>
            </a:solidFill>
            <a:ln>
              <a:noFill/>
            </a:ln>
            <a:effectLst/>
            <a:scene3d>
              <a:camera prst="orthographicFront"/>
              <a:lightRig rig="threePt" dir="t"/>
            </a:scene3d>
            <a:sp3d>
              <a:bevel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l">
                <a:spcBef>
                  <a:spcPct val="0"/>
                </a:spcBef>
              </a:pPr>
              <a:endParaRPr lang="en-US" altLang="en-US" sz="1600" b="1">
                <a:solidFill>
                  <a:srgbClr val="FFFF00"/>
                </a:solidFill>
              </a:endParaRPr>
            </a:p>
          </p:txBody>
        </p:sp>
        <p:sp>
          <p:nvSpPr>
            <p:cNvPr id="79899" name="Text Box 27"/>
            <p:cNvSpPr txBox="1">
              <a:spLocks noChangeArrowheads="1"/>
            </p:cNvSpPr>
            <p:nvPr/>
          </p:nvSpPr>
          <p:spPr bwMode="auto">
            <a:xfrm>
              <a:off x="230" y="1526"/>
              <a:ext cx="979" cy="67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00"/>
                  </a:solidFill>
                </a:rPr>
                <a:t>15 years or more of participation in the Plan</a:t>
              </a:r>
            </a:p>
          </p:txBody>
        </p:sp>
      </p:grpSp>
      <p:grpSp>
        <p:nvGrpSpPr>
          <p:cNvPr id="79900" name="Group 28"/>
          <p:cNvGrpSpPr>
            <a:grpSpLocks/>
          </p:cNvGrpSpPr>
          <p:nvPr/>
        </p:nvGrpSpPr>
        <p:grpSpPr bwMode="auto">
          <a:xfrm>
            <a:off x="2911474" y="1828800"/>
            <a:ext cx="2743200" cy="2743200"/>
            <a:chOff x="1152" y="950"/>
            <a:chExt cx="1728" cy="1728"/>
          </a:xfrm>
        </p:grpSpPr>
        <p:sp>
          <p:nvSpPr>
            <p:cNvPr id="79901" name="Oval 29"/>
            <p:cNvSpPr>
              <a:spLocks noChangeArrowheads="1"/>
            </p:cNvSpPr>
            <p:nvPr/>
          </p:nvSpPr>
          <p:spPr bwMode="auto">
            <a:xfrm>
              <a:off x="1152" y="950"/>
              <a:ext cx="1728" cy="1728"/>
            </a:xfrm>
            <a:prstGeom prst="ellipse">
              <a:avLst/>
            </a:prstGeom>
            <a:solidFill>
              <a:srgbClr val="000066">
                <a:alpha val="25000"/>
              </a:srgbClr>
            </a:solidFill>
            <a:ln>
              <a:noFill/>
            </a:ln>
            <a:effectLst/>
            <a:scene3d>
              <a:camera prst="orthographicFront"/>
              <a:lightRig rig="threePt" dir="t"/>
            </a:scene3d>
            <a:sp3d>
              <a:bevel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r">
                <a:spcBef>
                  <a:spcPct val="0"/>
                </a:spcBef>
              </a:pPr>
              <a:endParaRPr lang="en-US" altLang="en-US" sz="1600" b="1">
                <a:solidFill>
                  <a:srgbClr val="FFFF00"/>
                </a:solidFill>
              </a:endParaRPr>
            </a:p>
          </p:txBody>
        </p:sp>
        <p:sp>
          <p:nvSpPr>
            <p:cNvPr id="79902" name="Text Box 30"/>
            <p:cNvSpPr txBox="1">
              <a:spLocks noChangeArrowheads="1"/>
            </p:cNvSpPr>
            <p:nvPr/>
          </p:nvSpPr>
          <p:spPr bwMode="auto">
            <a:xfrm>
              <a:off x="2016" y="1584"/>
              <a:ext cx="749" cy="52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000000"/>
                  </a:solidFill>
                </a:rPr>
                <a:t>55 years or more of age</a:t>
              </a:r>
            </a:p>
          </p:txBody>
        </p:sp>
      </p:grpSp>
      <p:sp>
        <p:nvSpPr>
          <p:cNvPr id="79903" name="AutoShape 31"/>
          <p:cNvSpPr>
            <a:spLocks noChangeArrowheads="1"/>
          </p:cNvSpPr>
          <p:nvPr/>
        </p:nvSpPr>
        <p:spPr bwMode="auto">
          <a:xfrm rot="5400000" flipV="1">
            <a:off x="2705099" y="3771900"/>
            <a:ext cx="1828800" cy="685800"/>
          </a:xfrm>
          <a:prstGeom prst="rightArrow">
            <a:avLst>
              <a:gd name="adj1" fmla="val 48704"/>
              <a:gd name="adj2" fmla="val 91339"/>
            </a:avLst>
          </a:prstGeom>
          <a:solidFill>
            <a:srgbClr val="339966"/>
          </a:solidFill>
          <a:ln>
            <a:noFill/>
          </a:ln>
          <a:effectLst/>
          <a:scene3d>
            <a:camera prst="orthographicFront"/>
            <a:lightRig rig="threePt" dir="t"/>
          </a:scene3d>
          <a:sp3d>
            <a:bevelT prst="slope"/>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904" name="AutoShape 32"/>
          <p:cNvSpPr>
            <a:spLocks noChangeArrowheads="1"/>
          </p:cNvSpPr>
          <p:nvPr/>
        </p:nvSpPr>
        <p:spPr bwMode="auto">
          <a:xfrm>
            <a:off x="2514599" y="5029200"/>
            <a:ext cx="2209800" cy="914400"/>
          </a:xfrm>
          <a:prstGeom prst="roundRect">
            <a:avLst>
              <a:gd name="adj" fmla="val 34898"/>
            </a:avLst>
          </a:prstGeom>
          <a:solidFill>
            <a:srgbClr val="339966"/>
          </a:solidFill>
          <a:ln>
            <a:noFill/>
          </a:ln>
          <a:effectLst/>
          <a:scene3d>
            <a:camera prst="orthographicFront"/>
            <a:lightRig rig="threePt" dir="t"/>
          </a:scene3d>
          <a:sp3d>
            <a:bevel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1600" b="1" dirty="0">
                <a:solidFill>
                  <a:srgbClr val="FFFFFF"/>
                </a:solidFill>
              </a:rPr>
              <a:t>Participant qualifies for a Pension or to buy Annuity</a:t>
            </a:r>
          </a:p>
        </p:txBody>
      </p:sp>
      <p:sp>
        <p:nvSpPr>
          <p:cNvPr id="79905" name="Oval 33"/>
          <p:cNvSpPr>
            <a:spLocks noChangeArrowheads="1"/>
          </p:cNvSpPr>
          <p:nvPr/>
        </p:nvSpPr>
        <p:spPr bwMode="auto">
          <a:xfrm>
            <a:off x="6386513" y="2355850"/>
            <a:ext cx="1828800" cy="1828800"/>
          </a:xfrm>
          <a:prstGeom prst="ellipse">
            <a:avLst/>
          </a:prstGeom>
          <a:solidFill>
            <a:srgbClr val="FF6600"/>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1600" b="1">
                <a:solidFill>
                  <a:schemeClr val="bg1"/>
                </a:solidFill>
              </a:rPr>
              <a:t>Less than 15 years of participation</a:t>
            </a:r>
          </a:p>
        </p:txBody>
      </p:sp>
      <p:sp>
        <p:nvSpPr>
          <p:cNvPr id="79906" name="Oval 34"/>
          <p:cNvSpPr>
            <a:spLocks noChangeArrowheads="1"/>
          </p:cNvSpPr>
          <p:nvPr/>
        </p:nvSpPr>
        <p:spPr bwMode="auto">
          <a:xfrm>
            <a:off x="8672513" y="2355850"/>
            <a:ext cx="1828800" cy="1828800"/>
          </a:xfrm>
          <a:prstGeom prst="ellipse">
            <a:avLst/>
          </a:prstGeom>
          <a:solidFill>
            <a:srgbClr val="CC0000"/>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1600" b="1">
                <a:solidFill>
                  <a:schemeClr val="bg1"/>
                </a:solidFill>
              </a:rPr>
              <a:t>Less than 55 years of age</a:t>
            </a:r>
          </a:p>
        </p:txBody>
      </p:sp>
      <p:sp>
        <p:nvSpPr>
          <p:cNvPr id="79907" name="AutoShape 35"/>
          <p:cNvSpPr>
            <a:spLocks noChangeArrowheads="1"/>
          </p:cNvSpPr>
          <p:nvPr/>
        </p:nvSpPr>
        <p:spPr bwMode="auto">
          <a:xfrm rot="3600000" flipV="1">
            <a:off x="7443979" y="4185101"/>
            <a:ext cx="1096962" cy="685800"/>
          </a:xfrm>
          <a:prstGeom prst="rightArrow">
            <a:avLst>
              <a:gd name="adj1" fmla="val 48704"/>
              <a:gd name="adj2" fmla="val 87404"/>
            </a:avLst>
          </a:prstGeom>
          <a:solidFill>
            <a:srgbClr val="FFFF00"/>
          </a:solidFill>
          <a:ln>
            <a:noFill/>
          </a:ln>
          <a:effectLst/>
          <a:scene3d>
            <a:camera prst="orthographicFront"/>
            <a:lightRig rig="threePt" dir="t"/>
          </a:scene3d>
          <a:sp3d>
            <a:bevelT prst="slope"/>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908" name="AutoShape 36"/>
          <p:cNvSpPr>
            <a:spLocks noChangeArrowheads="1"/>
          </p:cNvSpPr>
          <p:nvPr/>
        </p:nvSpPr>
        <p:spPr bwMode="auto">
          <a:xfrm rot="7200000" flipV="1">
            <a:off x="8315907" y="4185101"/>
            <a:ext cx="1096962" cy="685800"/>
          </a:xfrm>
          <a:prstGeom prst="rightArrow">
            <a:avLst>
              <a:gd name="adj1" fmla="val 48704"/>
              <a:gd name="adj2" fmla="val 87404"/>
            </a:avLst>
          </a:prstGeom>
          <a:solidFill>
            <a:srgbClr val="FFFF00"/>
          </a:solidFill>
          <a:ln>
            <a:noFill/>
          </a:ln>
          <a:effectLst/>
          <a:scene3d>
            <a:camera prst="orthographicFront"/>
            <a:lightRig rig="threePt" dir="t"/>
          </a:scene3d>
          <a:sp3d>
            <a:bevelT prst="slope"/>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909" name="AutoShape 37"/>
          <p:cNvSpPr>
            <a:spLocks noChangeArrowheads="1"/>
          </p:cNvSpPr>
          <p:nvPr/>
        </p:nvSpPr>
        <p:spPr bwMode="auto">
          <a:xfrm>
            <a:off x="7264222" y="5029200"/>
            <a:ext cx="2336978" cy="914400"/>
          </a:xfrm>
          <a:prstGeom prst="roundRect">
            <a:avLst>
              <a:gd name="adj" fmla="val 34898"/>
            </a:avLst>
          </a:prstGeom>
          <a:solidFill>
            <a:srgbClr val="FFFF00"/>
          </a:solidFill>
          <a:ln>
            <a:noFill/>
          </a:ln>
          <a:effectLst/>
          <a:scene3d>
            <a:camera prst="orthographicFront"/>
            <a:lightRig rig="threePt" dir="t"/>
          </a:scene3d>
          <a:sp3d>
            <a:bevel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spcBef>
                <a:spcPts val="0"/>
              </a:spcBef>
            </a:pPr>
            <a:r>
              <a:rPr lang="en-US" altLang="en-US" sz="1600" b="1" dirty="0">
                <a:solidFill>
                  <a:srgbClr val="000000"/>
                </a:solidFill>
              </a:rPr>
              <a:t>Participant receives benefit as a</a:t>
            </a:r>
          </a:p>
          <a:p>
            <a:pPr>
              <a:spcBef>
                <a:spcPts val="0"/>
              </a:spcBef>
            </a:pPr>
            <a:r>
              <a:rPr lang="en-US" altLang="en-US" sz="1600" b="1" dirty="0">
                <a:solidFill>
                  <a:srgbClr val="000000"/>
                </a:solidFill>
              </a:rPr>
              <a:t>Lump Sum</a:t>
            </a:r>
          </a:p>
        </p:txBody>
      </p:sp>
    </p:spTree>
    <p:extLst>
      <p:ext uri="{BB962C8B-B14F-4D97-AF65-F5344CB8AC3E}">
        <p14:creationId xmlns:p14="http://schemas.microsoft.com/office/powerpoint/2010/main" val="3513363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p:cTn id="7" dur="1000" fill="hold"/>
                                        <p:tgtEl>
                                          <p:spTgt spid="79875"/>
                                        </p:tgtEl>
                                        <p:attrNameLst>
                                          <p:attrName>ppt_w</p:attrName>
                                        </p:attrNameLst>
                                      </p:cBhvr>
                                      <p:tavLst>
                                        <p:tav tm="0">
                                          <p:val>
                                            <p:fltVal val="0"/>
                                          </p:val>
                                        </p:tav>
                                        <p:tav tm="100000">
                                          <p:val>
                                            <p:strVal val="#ppt_w"/>
                                          </p:val>
                                        </p:tav>
                                      </p:tavLst>
                                    </p:anim>
                                    <p:anim calcmode="lin" valueType="num">
                                      <p:cBhvr>
                                        <p:cTn id="8" dur="1000" fill="hold"/>
                                        <p:tgtEl>
                                          <p:spTgt spid="79875"/>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79897"/>
                                        </p:tgtEl>
                                        <p:attrNameLst>
                                          <p:attrName>style.visibility</p:attrName>
                                        </p:attrNameLst>
                                      </p:cBhvr>
                                      <p:to>
                                        <p:strVal val="visible"/>
                                      </p:to>
                                    </p:set>
                                    <p:anim calcmode="lin" valueType="num">
                                      <p:cBhvr additive="base">
                                        <p:cTn id="12" dur="1000" fill="hold"/>
                                        <p:tgtEl>
                                          <p:spTgt spid="79897"/>
                                        </p:tgtEl>
                                        <p:attrNameLst>
                                          <p:attrName>ppt_x</p:attrName>
                                        </p:attrNameLst>
                                      </p:cBhvr>
                                      <p:tavLst>
                                        <p:tav tm="0">
                                          <p:val>
                                            <p:strVal val="0-#ppt_w/2"/>
                                          </p:val>
                                        </p:tav>
                                        <p:tav tm="100000">
                                          <p:val>
                                            <p:strVal val="#ppt_x"/>
                                          </p:val>
                                        </p:tav>
                                      </p:tavLst>
                                    </p:anim>
                                    <p:anim calcmode="lin" valueType="num">
                                      <p:cBhvr additive="base">
                                        <p:cTn id="13" dur="1000" fill="hold"/>
                                        <p:tgtEl>
                                          <p:spTgt spid="7989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79900"/>
                                        </p:tgtEl>
                                        <p:attrNameLst>
                                          <p:attrName>style.visibility</p:attrName>
                                        </p:attrNameLst>
                                      </p:cBhvr>
                                      <p:to>
                                        <p:strVal val="visible"/>
                                      </p:to>
                                    </p:set>
                                    <p:anim calcmode="lin" valueType="num">
                                      <p:cBhvr additive="base">
                                        <p:cTn id="16" dur="1000" fill="hold"/>
                                        <p:tgtEl>
                                          <p:spTgt spid="79900"/>
                                        </p:tgtEl>
                                        <p:attrNameLst>
                                          <p:attrName>ppt_x</p:attrName>
                                        </p:attrNameLst>
                                      </p:cBhvr>
                                      <p:tavLst>
                                        <p:tav tm="0">
                                          <p:val>
                                            <p:strVal val="1+#ppt_w/2"/>
                                          </p:val>
                                        </p:tav>
                                        <p:tav tm="100000">
                                          <p:val>
                                            <p:strVal val="#ppt_x"/>
                                          </p:val>
                                        </p:tav>
                                      </p:tavLst>
                                    </p:anim>
                                    <p:anim calcmode="lin" valueType="num">
                                      <p:cBhvr additive="base">
                                        <p:cTn id="17" dur="1000" fill="hold"/>
                                        <p:tgtEl>
                                          <p:spTgt spid="7990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2" presetClass="entr" presetSubtype="1" fill="hold" grpId="0" nodeType="afterEffect">
                                  <p:stCondLst>
                                    <p:cond delay="500"/>
                                  </p:stCondLst>
                                  <p:childTnLst>
                                    <p:set>
                                      <p:cBhvr>
                                        <p:cTn id="20" dur="1" fill="hold">
                                          <p:stCondLst>
                                            <p:cond delay="0"/>
                                          </p:stCondLst>
                                        </p:cTn>
                                        <p:tgtEl>
                                          <p:spTgt spid="79903"/>
                                        </p:tgtEl>
                                        <p:attrNameLst>
                                          <p:attrName>style.visibility</p:attrName>
                                        </p:attrNameLst>
                                      </p:cBhvr>
                                      <p:to>
                                        <p:strVal val="visible"/>
                                      </p:to>
                                    </p:set>
                                    <p:animEffect transition="in" filter="wipe(up)">
                                      <p:cBhvr>
                                        <p:cTn id="21" dur="1000"/>
                                        <p:tgtEl>
                                          <p:spTgt spid="79903"/>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79904"/>
                                        </p:tgtEl>
                                        <p:attrNameLst>
                                          <p:attrName>style.visibility</p:attrName>
                                        </p:attrNameLst>
                                      </p:cBhvr>
                                      <p:to>
                                        <p:strVal val="visible"/>
                                      </p:to>
                                    </p:set>
                                    <p:anim calcmode="lin" valueType="num">
                                      <p:cBhvr>
                                        <p:cTn id="24" dur="1000" fill="hold"/>
                                        <p:tgtEl>
                                          <p:spTgt spid="79904"/>
                                        </p:tgtEl>
                                        <p:attrNameLst>
                                          <p:attrName>ppt_w</p:attrName>
                                        </p:attrNameLst>
                                      </p:cBhvr>
                                      <p:tavLst>
                                        <p:tav tm="0">
                                          <p:val>
                                            <p:fltVal val="0"/>
                                          </p:val>
                                        </p:tav>
                                        <p:tav tm="100000">
                                          <p:val>
                                            <p:strVal val="#ppt_w"/>
                                          </p:val>
                                        </p:tav>
                                      </p:tavLst>
                                    </p:anim>
                                    <p:anim calcmode="lin" valueType="num">
                                      <p:cBhvr>
                                        <p:cTn id="25" dur="1000" fill="hold"/>
                                        <p:tgtEl>
                                          <p:spTgt spid="79904"/>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79905"/>
                                        </p:tgtEl>
                                        <p:attrNameLst>
                                          <p:attrName>style.visibility</p:attrName>
                                        </p:attrNameLst>
                                      </p:cBhvr>
                                      <p:to>
                                        <p:strVal val="visible"/>
                                      </p:to>
                                    </p:set>
                                    <p:anim calcmode="lin" valueType="num">
                                      <p:cBhvr>
                                        <p:cTn id="30" dur="1000" fill="hold"/>
                                        <p:tgtEl>
                                          <p:spTgt spid="79905"/>
                                        </p:tgtEl>
                                        <p:attrNameLst>
                                          <p:attrName>ppt_w</p:attrName>
                                        </p:attrNameLst>
                                      </p:cBhvr>
                                      <p:tavLst>
                                        <p:tav tm="0">
                                          <p:val>
                                            <p:fltVal val="0"/>
                                          </p:val>
                                        </p:tav>
                                        <p:tav tm="100000">
                                          <p:val>
                                            <p:strVal val="#ppt_w"/>
                                          </p:val>
                                        </p:tav>
                                      </p:tavLst>
                                    </p:anim>
                                    <p:anim calcmode="lin" valueType="num">
                                      <p:cBhvr>
                                        <p:cTn id="31" dur="1000" fill="hold"/>
                                        <p:tgtEl>
                                          <p:spTgt spid="79905"/>
                                        </p:tgtEl>
                                        <p:attrNameLst>
                                          <p:attrName>ppt_h</p:attrName>
                                        </p:attrNameLst>
                                      </p:cBhvr>
                                      <p:tavLst>
                                        <p:tav tm="0">
                                          <p:val>
                                            <p:fltVal val="0"/>
                                          </p:val>
                                        </p:tav>
                                        <p:tav tm="100000">
                                          <p:val>
                                            <p:strVal val="#ppt_h"/>
                                          </p:val>
                                        </p:tav>
                                      </p:tavLst>
                                    </p:anim>
                                    <p:anim calcmode="lin" valueType="num">
                                      <p:cBhvr>
                                        <p:cTn id="32" dur="1000" fill="hold"/>
                                        <p:tgtEl>
                                          <p:spTgt spid="79905"/>
                                        </p:tgtEl>
                                        <p:attrNameLst>
                                          <p:attrName>style.rotation</p:attrName>
                                        </p:attrNameLst>
                                      </p:cBhvr>
                                      <p:tavLst>
                                        <p:tav tm="0">
                                          <p:val>
                                            <p:fltVal val="360"/>
                                          </p:val>
                                        </p:tav>
                                        <p:tav tm="100000">
                                          <p:val>
                                            <p:fltVal val="0"/>
                                          </p:val>
                                        </p:tav>
                                      </p:tavLst>
                                    </p:anim>
                                    <p:animEffect transition="in" filter="fade">
                                      <p:cBhvr>
                                        <p:cTn id="33" dur="1000"/>
                                        <p:tgtEl>
                                          <p:spTgt spid="79905"/>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79906"/>
                                        </p:tgtEl>
                                        <p:attrNameLst>
                                          <p:attrName>style.visibility</p:attrName>
                                        </p:attrNameLst>
                                      </p:cBhvr>
                                      <p:to>
                                        <p:strVal val="visible"/>
                                      </p:to>
                                    </p:set>
                                    <p:anim calcmode="lin" valueType="num">
                                      <p:cBhvr>
                                        <p:cTn id="36" dur="1000" fill="hold"/>
                                        <p:tgtEl>
                                          <p:spTgt spid="79906"/>
                                        </p:tgtEl>
                                        <p:attrNameLst>
                                          <p:attrName>ppt_w</p:attrName>
                                        </p:attrNameLst>
                                      </p:cBhvr>
                                      <p:tavLst>
                                        <p:tav tm="0">
                                          <p:val>
                                            <p:fltVal val="0"/>
                                          </p:val>
                                        </p:tav>
                                        <p:tav tm="100000">
                                          <p:val>
                                            <p:strVal val="#ppt_w"/>
                                          </p:val>
                                        </p:tav>
                                      </p:tavLst>
                                    </p:anim>
                                    <p:anim calcmode="lin" valueType="num">
                                      <p:cBhvr>
                                        <p:cTn id="37" dur="1000" fill="hold"/>
                                        <p:tgtEl>
                                          <p:spTgt spid="79906"/>
                                        </p:tgtEl>
                                        <p:attrNameLst>
                                          <p:attrName>ppt_h</p:attrName>
                                        </p:attrNameLst>
                                      </p:cBhvr>
                                      <p:tavLst>
                                        <p:tav tm="0">
                                          <p:val>
                                            <p:fltVal val="0"/>
                                          </p:val>
                                        </p:tav>
                                        <p:tav tm="100000">
                                          <p:val>
                                            <p:strVal val="#ppt_h"/>
                                          </p:val>
                                        </p:tav>
                                      </p:tavLst>
                                    </p:anim>
                                    <p:anim calcmode="lin" valueType="num">
                                      <p:cBhvr>
                                        <p:cTn id="38" dur="1000" fill="hold"/>
                                        <p:tgtEl>
                                          <p:spTgt spid="79906"/>
                                        </p:tgtEl>
                                        <p:attrNameLst>
                                          <p:attrName>style.rotation</p:attrName>
                                        </p:attrNameLst>
                                      </p:cBhvr>
                                      <p:tavLst>
                                        <p:tav tm="0">
                                          <p:val>
                                            <p:fltVal val="360"/>
                                          </p:val>
                                        </p:tav>
                                        <p:tav tm="100000">
                                          <p:val>
                                            <p:fltVal val="0"/>
                                          </p:val>
                                        </p:tav>
                                      </p:tavLst>
                                    </p:anim>
                                    <p:animEffect transition="in" filter="fade">
                                      <p:cBhvr>
                                        <p:cTn id="39" dur="1000"/>
                                        <p:tgtEl>
                                          <p:spTgt spid="79906"/>
                                        </p:tgtEl>
                                      </p:cBhvr>
                                    </p:animEffect>
                                  </p:childTnLst>
                                </p:cTn>
                              </p:par>
                            </p:childTnLst>
                          </p:cTn>
                        </p:par>
                        <p:par>
                          <p:cTn id="40" fill="hold" nodeType="afterGroup">
                            <p:stCondLst>
                              <p:cond delay="1000"/>
                            </p:stCondLst>
                            <p:childTnLst>
                              <p:par>
                                <p:cTn id="41" presetID="22" presetClass="entr" presetSubtype="1" fill="hold" grpId="0" nodeType="afterEffect">
                                  <p:stCondLst>
                                    <p:cond delay="500"/>
                                  </p:stCondLst>
                                  <p:childTnLst>
                                    <p:set>
                                      <p:cBhvr>
                                        <p:cTn id="42" dur="1" fill="hold">
                                          <p:stCondLst>
                                            <p:cond delay="0"/>
                                          </p:stCondLst>
                                        </p:cTn>
                                        <p:tgtEl>
                                          <p:spTgt spid="79907"/>
                                        </p:tgtEl>
                                        <p:attrNameLst>
                                          <p:attrName>style.visibility</p:attrName>
                                        </p:attrNameLst>
                                      </p:cBhvr>
                                      <p:to>
                                        <p:strVal val="visible"/>
                                      </p:to>
                                    </p:set>
                                    <p:animEffect transition="in" filter="wipe(up)">
                                      <p:cBhvr>
                                        <p:cTn id="43" dur="1000"/>
                                        <p:tgtEl>
                                          <p:spTgt spid="79907"/>
                                        </p:tgtEl>
                                      </p:cBhvr>
                                    </p:animEffect>
                                  </p:childTnLst>
                                </p:cTn>
                              </p:par>
                              <p:par>
                                <p:cTn id="44" presetID="22" presetClass="entr" presetSubtype="1" fill="hold" grpId="0" nodeType="withEffect">
                                  <p:stCondLst>
                                    <p:cond delay="500"/>
                                  </p:stCondLst>
                                  <p:childTnLst>
                                    <p:set>
                                      <p:cBhvr>
                                        <p:cTn id="45" dur="1" fill="hold">
                                          <p:stCondLst>
                                            <p:cond delay="0"/>
                                          </p:stCondLst>
                                        </p:cTn>
                                        <p:tgtEl>
                                          <p:spTgt spid="79908"/>
                                        </p:tgtEl>
                                        <p:attrNameLst>
                                          <p:attrName>style.visibility</p:attrName>
                                        </p:attrNameLst>
                                      </p:cBhvr>
                                      <p:to>
                                        <p:strVal val="visible"/>
                                      </p:to>
                                    </p:set>
                                    <p:animEffect transition="in" filter="wipe(up)">
                                      <p:cBhvr>
                                        <p:cTn id="46" dur="1000"/>
                                        <p:tgtEl>
                                          <p:spTgt spid="79908"/>
                                        </p:tgtEl>
                                      </p:cBhvr>
                                    </p:animEffect>
                                  </p:childTnLst>
                                </p:cTn>
                              </p:par>
                              <p:par>
                                <p:cTn id="47" presetID="23" presetClass="entr" presetSubtype="16" fill="hold" grpId="0" nodeType="withEffect">
                                  <p:stCondLst>
                                    <p:cond delay="0"/>
                                  </p:stCondLst>
                                  <p:childTnLst>
                                    <p:set>
                                      <p:cBhvr>
                                        <p:cTn id="48" dur="1" fill="hold">
                                          <p:stCondLst>
                                            <p:cond delay="0"/>
                                          </p:stCondLst>
                                        </p:cTn>
                                        <p:tgtEl>
                                          <p:spTgt spid="79909"/>
                                        </p:tgtEl>
                                        <p:attrNameLst>
                                          <p:attrName>style.visibility</p:attrName>
                                        </p:attrNameLst>
                                      </p:cBhvr>
                                      <p:to>
                                        <p:strVal val="visible"/>
                                      </p:to>
                                    </p:set>
                                    <p:anim calcmode="lin" valueType="num">
                                      <p:cBhvr>
                                        <p:cTn id="49" dur="1000" fill="hold"/>
                                        <p:tgtEl>
                                          <p:spTgt spid="79909"/>
                                        </p:tgtEl>
                                        <p:attrNameLst>
                                          <p:attrName>ppt_w</p:attrName>
                                        </p:attrNameLst>
                                      </p:cBhvr>
                                      <p:tavLst>
                                        <p:tav tm="0">
                                          <p:val>
                                            <p:fltVal val="0"/>
                                          </p:val>
                                        </p:tav>
                                        <p:tav tm="100000">
                                          <p:val>
                                            <p:strVal val="#ppt_w"/>
                                          </p:val>
                                        </p:tav>
                                      </p:tavLst>
                                    </p:anim>
                                    <p:anim calcmode="lin" valueType="num">
                                      <p:cBhvr>
                                        <p:cTn id="50" dur="1000" fill="hold"/>
                                        <p:tgtEl>
                                          <p:spTgt spid="799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3" grpId="0" animBg="1"/>
      <p:bldP spid="79904" grpId="0" animBg="1"/>
      <p:bldP spid="79905" grpId="0" animBg="1"/>
      <p:bldP spid="79906" grpId="0" animBg="1"/>
      <p:bldP spid="79907" grpId="0" animBg="1"/>
      <p:bldP spid="79908" grpId="0" animBg="1"/>
      <p:bldP spid="799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Rule of 85</a:t>
            </a:r>
            <a:endParaRPr lang="en-US" altLang="en-US" sz="16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2133600" y="1676400"/>
            <a:ext cx="2286000" cy="1295400"/>
          </a:xfrm>
          <a:prstGeom prst="roundRect">
            <a:avLst/>
          </a:prstGeom>
          <a:solidFill>
            <a:srgbClr val="3366FF"/>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r>
              <a:rPr lang="es-UY" sz="2200" b="1" dirty="0">
                <a:solidFill>
                  <a:schemeClr val="bg1"/>
                </a:solidFill>
              </a:rPr>
              <a:t>Years of</a:t>
            </a:r>
          </a:p>
          <a:p>
            <a:r>
              <a:rPr lang="es-UY" sz="2200" b="1" dirty="0" err="1">
                <a:solidFill>
                  <a:schemeClr val="bg1"/>
                </a:solidFill>
              </a:rPr>
              <a:t>Participation</a:t>
            </a:r>
            <a:endParaRPr lang="es-UY" sz="2200" b="1" dirty="0">
              <a:solidFill>
                <a:schemeClr val="bg1"/>
              </a:solidFill>
            </a:endParaRPr>
          </a:p>
          <a:p>
            <a:r>
              <a:rPr lang="es-UY" sz="2200" b="1" dirty="0">
                <a:solidFill>
                  <a:schemeClr val="bg1"/>
                </a:solidFill>
              </a:rPr>
              <a:t>in the Plan</a:t>
            </a:r>
            <a:endParaRPr lang="en-US" sz="2200" b="1" dirty="0">
              <a:solidFill>
                <a:schemeClr val="bg1"/>
              </a:solidFill>
            </a:endParaRPr>
          </a:p>
        </p:txBody>
      </p:sp>
      <p:sp>
        <p:nvSpPr>
          <p:cNvPr id="3" name="Cross 2"/>
          <p:cNvSpPr/>
          <p:nvPr/>
        </p:nvSpPr>
        <p:spPr bwMode="auto">
          <a:xfrm>
            <a:off x="4504437" y="1962150"/>
            <a:ext cx="685800" cy="723900"/>
          </a:xfrm>
          <a:prstGeom prst="plus">
            <a:avLst>
              <a:gd name="adj" fmla="val 40294"/>
            </a:avLst>
          </a:prstGeom>
          <a:solidFill>
            <a:srgbClr val="DDDDDD"/>
          </a:solidFill>
          <a:ln>
            <a:noFill/>
          </a:ln>
          <a:effectLst/>
          <a:scene3d>
            <a:camera prst="orthographicFront"/>
            <a:lightRig rig="threePt" dir="t"/>
          </a:scene3d>
          <a:sp3d>
            <a:bevelT/>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24" name="Rounded Rectangle 23"/>
          <p:cNvSpPr/>
          <p:nvPr/>
        </p:nvSpPr>
        <p:spPr bwMode="auto">
          <a:xfrm>
            <a:off x="5276248" y="1676400"/>
            <a:ext cx="2286000" cy="1295400"/>
          </a:xfrm>
          <a:prstGeom prst="roundRect">
            <a:avLst/>
          </a:prstGeom>
          <a:solidFill>
            <a:srgbClr val="FF6600"/>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r>
              <a:rPr lang="es-UY" sz="2200" b="1" dirty="0" err="1">
                <a:solidFill>
                  <a:schemeClr val="bg1"/>
                </a:solidFill>
              </a:rPr>
              <a:t>Age</a:t>
            </a:r>
            <a:endParaRPr lang="en-US" sz="2200" b="1" dirty="0">
              <a:solidFill>
                <a:schemeClr val="bg1"/>
              </a:solidFill>
            </a:endParaRPr>
          </a:p>
        </p:txBody>
      </p:sp>
      <p:grpSp>
        <p:nvGrpSpPr>
          <p:cNvPr id="10" name="Group 9"/>
          <p:cNvGrpSpPr/>
          <p:nvPr/>
        </p:nvGrpSpPr>
        <p:grpSpPr>
          <a:xfrm>
            <a:off x="7684294" y="1838890"/>
            <a:ext cx="773906" cy="970421"/>
            <a:chOff x="3264694" y="3619500"/>
            <a:chExt cx="909637" cy="1140618"/>
          </a:xfrm>
        </p:grpSpPr>
        <p:sp>
          <p:nvSpPr>
            <p:cNvPr id="8" name="Freeform 7"/>
            <p:cNvSpPr/>
            <p:nvPr/>
          </p:nvSpPr>
          <p:spPr bwMode="auto">
            <a:xfrm>
              <a:off x="3264694" y="3619500"/>
              <a:ext cx="907256" cy="838200"/>
            </a:xfrm>
            <a:custGeom>
              <a:avLst/>
              <a:gdLst>
                <a:gd name="connsiteX0" fmla="*/ 0 w 907256"/>
                <a:gd name="connsiteY0" fmla="*/ 0 h 838200"/>
                <a:gd name="connsiteX1" fmla="*/ 907256 w 907256"/>
                <a:gd name="connsiteY1" fmla="*/ 421481 h 838200"/>
                <a:gd name="connsiteX2" fmla="*/ 0 w 907256"/>
                <a:gd name="connsiteY2" fmla="*/ 838200 h 838200"/>
                <a:gd name="connsiteX3" fmla="*/ 2381 w 907256"/>
                <a:gd name="connsiteY3" fmla="*/ 692943 h 838200"/>
                <a:gd name="connsiteX4" fmla="*/ 588169 w 907256"/>
                <a:gd name="connsiteY4" fmla="*/ 421481 h 838200"/>
                <a:gd name="connsiteX5" fmla="*/ 4762 w 907256"/>
                <a:gd name="connsiteY5" fmla="*/ 150018 h 838200"/>
                <a:gd name="connsiteX6" fmla="*/ 0 w 907256"/>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256" h="838200">
                  <a:moveTo>
                    <a:pt x="0" y="0"/>
                  </a:moveTo>
                  <a:lnTo>
                    <a:pt x="907256" y="421481"/>
                  </a:lnTo>
                  <a:lnTo>
                    <a:pt x="0" y="838200"/>
                  </a:lnTo>
                  <a:cubicBezTo>
                    <a:pt x="794" y="789781"/>
                    <a:pt x="1587" y="741362"/>
                    <a:pt x="2381" y="692943"/>
                  </a:cubicBezTo>
                  <a:lnTo>
                    <a:pt x="588169" y="421481"/>
                  </a:lnTo>
                  <a:lnTo>
                    <a:pt x="4762" y="150018"/>
                  </a:lnTo>
                  <a:cubicBezTo>
                    <a:pt x="3968" y="101599"/>
                    <a:pt x="3175" y="53181"/>
                    <a:pt x="0" y="0"/>
                  </a:cubicBezTo>
                  <a:close/>
                </a:path>
              </a:pathLst>
            </a:custGeom>
            <a:solidFill>
              <a:srgbClr val="DDDDDD"/>
            </a:solidFill>
            <a:ln>
              <a:noFill/>
            </a:ln>
            <a:effectLst/>
            <a:scene3d>
              <a:camera prst="orthographicFront"/>
              <a:lightRig rig="threePt" dir="t"/>
            </a:scene3d>
            <a:sp3d>
              <a:bevelT/>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9" name="Freeform 8"/>
            <p:cNvSpPr/>
            <p:nvPr/>
          </p:nvSpPr>
          <p:spPr bwMode="auto">
            <a:xfrm>
              <a:off x="3276600" y="4191000"/>
              <a:ext cx="897731" cy="569118"/>
            </a:xfrm>
            <a:custGeom>
              <a:avLst/>
              <a:gdLst>
                <a:gd name="connsiteX0" fmla="*/ 0 w 897731"/>
                <a:gd name="connsiteY0" fmla="*/ 569118 h 569118"/>
                <a:gd name="connsiteX1" fmla="*/ 2381 w 897731"/>
                <a:gd name="connsiteY1" fmla="*/ 409575 h 569118"/>
                <a:gd name="connsiteX2" fmla="*/ 897731 w 897731"/>
                <a:gd name="connsiteY2" fmla="*/ 0 h 569118"/>
                <a:gd name="connsiteX3" fmla="*/ 897731 w 897731"/>
                <a:gd name="connsiteY3" fmla="*/ 161925 h 569118"/>
                <a:gd name="connsiteX4" fmla="*/ 0 w 897731"/>
                <a:gd name="connsiteY4" fmla="*/ 569118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31" h="569118">
                  <a:moveTo>
                    <a:pt x="0" y="569118"/>
                  </a:moveTo>
                  <a:cubicBezTo>
                    <a:pt x="794" y="515937"/>
                    <a:pt x="1587" y="462756"/>
                    <a:pt x="2381" y="409575"/>
                  </a:cubicBezTo>
                  <a:lnTo>
                    <a:pt x="897731" y="0"/>
                  </a:lnTo>
                  <a:lnTo>
                    <a:pt x="897731" y="161925"/>
                  </a:lnTo>
                  <a:lnTo>
                    <a:pt x="0" y="569118"/>
                  </a:lnTo>
                  <a:close/>
                </a:path>
              </a:pathLst>
            </a:custGeom>
            <a:solidFill>
              <a:srgbClr val="DDDDDD"/>
            </a:solidFill>
            <a:ln>
              <a:noFill/>
            </a:ln>
            <a:effectLst/>
            <a:scene3d>
              <a:camera prst="orthographicFront"/>
              <a:lightRig rig="threePt" dir="t"/>
            </a:scene3d>
            <a:sp3d>
              <a:bevelT/>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grpSp>
      <p:sp>
        <p:nvSpPr>
          <p:cNvPr id="11" name="Oval 10"/>
          <p:cNvSpPr/>
          <p:nvPr/>
        </p:nvSpPr>
        <p:spPr bwMode="auto">
          <a:xfrm>
            <a:off x="8686800" y="1485900"/>
            <a:ext cx="1676400" cy="1676400"/>
          </a:xfrm>
          <a:prstGeom prst="ellipse">
            <a:avLst/>
          </a:prstGeom>
          <a:solidFill>
            <a:srgbClr val="FFFF00"/>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r>
              <a:rPr lang="es-UY" sz="6000" b="1" dirty="0">
                <a:solidFill>
                  <a:srgbClr val="7030A0"/>
                </a:solidFill>
              </a:rPr>
              <a:t>85</a:t>
            </a:r>
            <a:endParaRPr lang="en-US" sz="6000" b="1" dirty="0">
              <a:solidFill>
                <a:srgbClr val="7030A0"/>
              </a:solidFill>
            </a:endParaRPr>
          </a:p>
        </p:txBody>
      </p:sp>
      <p:sp>
        <p:nvSpPr>
          <p:cNvPr id="37" name="Rounded Rectangle 36"/>
          <p:cNvSpPr/>
          <p:nvPr/>
        </p:nvSpPr>
        <p:spPr bwMode="auto">
          <a:xfrm>
            <a:off x="1981200" y="3494809"/>
            <a:ext cx="8229600" cy="1295400"/>
          </a:xfrm>
          <a:prstGeom prst="roundRect">
            <a:avLst/>
          </a:prstGeom>
          <a:solidFill>
            <a:srgbClr val="0000CC"/>
          </a:solidFill>
          <a:ln>
            <a:noFill/>
          </a:ln>
          <a:effectLst/>
          <a:scene3d>
            <a:camera prst="orthographicFront"/>
            <a:lightRig rig="threePt" dir="t"/>
          </a:scene3d>
          <a:sp3d>
            <a:bevelT w="139700" h="139700" prst="divo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UY" sz="2200" b="1" dirty="0" err="1">
                <a:solidFill>
                  <a:schemeClr val="bg1"/>
                </a:solidFill>
              </a:rPr>
              <a:t>For</a:t>
            </a:r>
            <a:r>
              <a:rPr lang="es-UY" sz="2200" b="1" dirty="0">
                <a:solidFill>
                  <a:schemeClr val="bg1"/>
                </a:solidFill>
              </a:rPr>
              <a:t> </a:t>
            </a:r>
            <a:r>
              <a:rPr lang="es-UY" sz="2200" b="1" dirty="0" err="1">
                <a:solidFill>
                  <a:schemeClr val="bg1"/>
                </a:solidFill>
              </a:rPr>
              <a:t>each</a:t>
            </a:r>
            <a:r>
              <a:rPr lang="es-UY" sz="2200" b="1" dirty="0">
                <a:solidFill>
                  <a:schemeClr val="bg1"/>
                </a:solidFill>
              </a:rPr>
              <a:t> </a:t>
            </a:r>
            <a:r>
              <a:rPr lang="es-UY" sz="2200" b="1" dirty="0" err="1">
                <a:solidFill>
                  <a:schemeClr val="bg1"/>
                </a:solidFill>
              </a:rPr>
              <a:t>year</a:t>
            </a:r>
            <a:r>
              <a:rPr lang="es-UY" sz="2200" b="1" dirty="0">
                <a:solidFill>
                  <a:schemeClr val="bg1"/>
                </a:solidFill>
              </a:rPr>
              <a:t> </a:t>
            </a:r>
            <a:r>
              <a:rPr lang="es-UY" sz="2200" b="1" dirty="0" err="1">
                <a:solidFill>
                  <a:schemeClr val="bg1"/>
                </a:solidFill>
              </a:rPr>
              <a:t>of</a:t>
            </a:r>
            <a:r>
              <a:rPr lang="es-UY" sz="2200" b="1" dirty="0">
                <a:solidFill>
                  <a:schemeClr val="bg1"/>
                </a:solidFill>
              </a:rPr>
              <a:t> </a:t>
            </a:r>
            <a:r>
              <a:rPr lang="es-UY" sz="2200" b="1" dirty="0" err="1">
                <a:solidFill>
                  <a:schemeClr val="bg1"/>
                </a:solidFill>
              </a:rPr>
              <a:t>participation</a:t>
            </a:r>
            <a:r>
              <a:rPr lang="es-UY" sz="2200" b="1" dirty="0">
                <a:solidFill>
                  <a:schemeClr val="bg1"/>
                </a:solidFill>
              </a:rPr>
              <a:t>, a </a:t>
            </a:r>
            <a:r>
              <a:rPr lang="es-UY" sz="2200" b="1" dirty="0" err="1">
                <a:solidFill>
                  <a:schemeClr val="bg1"/>
                </a:solidFill>
              </a:rPr>
              <a:t>participant</a:t>
            </a:r>
            <a:r>
              <a:rPr lang="es-UY" sz="2200" b="1" dirty="0">
                <a:solidFill>
                  <a:schemeClr val="bg1"/>
                </a:solidFill>
              </a:rPr>
              <a:t> </a:t>
            </a:r>
            <a:r>
              <a:rPr lang="es-UY" sz="2200" b="1" dirty="0" err="1">
                <a:solidFill>
                  <a:schemeClr val="bg1"/>
                </a:solidFill>
              </a:rPr>
              <a:t>adds</a:t>
            </a:r>
            <a:r>
              <a:rPr lang="es-UY" sz="2200" b="1" dirty="0">
                <a:solidFill>
                  <a:schemeClr val="bg1"/>
                </a:solidFill>
              </a:rPr>
              <a:t> </a:t>
            </a:r>
            <a:r>
              <a:rPr lang="es-UY" sz="2200" b="1" dirty="0" err="1">
                <a:solidFill>
                  <a:schemeClr val="bg1"/>
                </a:solidFill>
              </a:rPr>
              <a:t>two</a:t>
            </a:r>
            <a:r>
              <a:rPr lang="es-UY" sz="2200" b="1" dirty="0">
                <a:solidFill>
                  <a:schemeClr val="bg1"/>
                </a:solidFill>
              </a:rPr>
              <a:t> </a:t>
            </a:r>
            <a:r>
              <a:rPr lang="es-UY" sz="2200" b="1" dirty="0" err="1">
                <a:solidFill>
                  <a:schemeClr val="bg1"/>
                </a:solidFill>
              </a:rPr>
              <a:t>points</a:t>
            </a:r>
            <a:r>
              <a:rPr lang="es-UY" sz="2200" b="1" dirty="0">
                <a:solidFill>
                  <a:schemeClr val="bg1"/>
                </a:solidFill>
              </a:rPr>
              <a:t> to the formula, </a:t>
            </a:r>
            <a:r>
              <a:rPr lang="es-UY" sz="2200" b="1" dirty="0" err="1">
                <a:solidFill>
                  <a:schemeClr val="bg1"/>
                </a:solidFill>
              </a:rPr>
              <a:t>one</a:t>
            </a:r>
            <a:r>
              <a:rPr lang="es-UY" sz="2200" b="1" dirty="0">
                <a:solidFill>
                  <a:schemeClr val="bg1"/>
                </a:solidFill>
              </a:rPr>
              <a:t> </a:t>
            </a:r>
            <a:r>
              <a:rPr lang="es-UY" sz="2200" b="1" dirty="0" err="1">
                <a:solidFill>
                  <a:schemeClr val="bg1"/>
                </a:solidFill>
              </a:rPr>
              <a:t>for</a:t>
            </a:r>
            <a:r>
              <a:rPr lang="es-UY" sz="2200" b="1" dirty="0">
                <a:solidFill>
                  <a:schemeClr val="bg1"/>
                </a:solidFill>
              </a:rPr>
              <a:t> </a:t>
            </a:r>
            <a:r>
              <a:rPr lang="es-UY" sz="2200" b="1" dirty="0" err="1">
                <a:solidFill>
                  <a:schemeClr val="bg1"/>
                </a:solidFill>
              </a:rPr>
              <a:t>participation</a:t>
            </a:r>
            <a:r>
              <a:rPr lang="es-UY" sz="2200" b="1" dirty="0">
                <a:solidFill>
                  <a:schemeClr val="bg1"/>
                </a:solidFill>
              </a:rPr>
              <a:t> and </a:t>
            </a:r>
            <a:r>
              <a:rPr lang="es-UY" sz="2200" b="1" dirty="0" err="1">
                <a:solidFill>
                  <a:schemeClr val="bg1"/>
                </a:solidFill>
              </a:rPr>
              <a:t>one</a:t>
            </a:r>
            <a:r>
              <a:rPr lang="es-UY" sz="2200" b="1" dirty="0">
                <a:solidFill>
                  <a:schemeClr val="bg1"/>
                </a:solidFill>
              </a:rPr>
              <a:t> </a:t>
            </a:r>
            <a:r>
              <a:rPr lang="es-UY" sz="2200" b="1" dirty="0" err="1">
                <a:solidFill>
                  <a:schemeClr val="bg1"/>
                </a:solidFill>
              </a:rPr>
              <a:t>for</a:t>
            </a:r>
            <a:r>
              <a:rPr lang="es-UY" sz="2200" b="1" dirty="0">
                <a:solidFill>
                  <a:schemeClr val="bg1"/>
                </a:solidFill>
              </a:rPr>
              <a:t> </a:t>
            </a:r>
            <a:r>
              <a:rPr lang="es-UY" sz="2200" b="1" dirty="0" err="1">
                <a:solidFill>
                  <a:schemeClr val="bg1"/>
                </a:solidFill>
              </a:rPr>
              <a:t>age</a:t>
            </a:r>
            <a:endParaRPr lang="en-US" sz="2200" b="1" dirty="0">
              <a:solidFill>
                <a:schemeClr val="bg1"/>
              </a:solidFill>
            </a:endParaRPr>
          </a:p>
        </p:txBody>
      </p:sp>
      <p:sp>
        <p:nvSpPr>
          <p:cNvPr id="38" name="Rounded Rectangle 37"/>
          <p:cNvSpPr/>
          <p:nvPr/>
        </p:nvSpPr>
        <p:spPr bwMode="auto">
          <a:xfrm>
            <a:off x="1986148" y="4953000"/>
            <a:ext cx="8229600" cy="1295400"/>
          </a:xfrm>
          <a:prstGeom prst="roundRect">
            <a:avLst/>
          </a:prstGeom>
          <a:solidFill>
            <a:srgbClr val="0000CC"/>
          </a:solidFill>
          <a:ln>
            <a:noFill/>
          </a:ln>
          <a:effectLst/>
          <a:scene3d>
            <a:camera prst="orthographicFront"/>
            <a:lightRig rig="threePt" dir="t"/>
          </a:scene3d>
          <a:sp3d>
            <a:bevelT w="139700" h="139700" prst="divo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UY" sz="2200" b="1" dirty="0" err="1">
                <a:solidFill>
                  <a:schemeClr val="bg1"/>
                </a:solidFill>
              </a:rPr>
              <a:t>When</a:t>
            </a:r>
            <a:r>
              <a:rPr lang="es-UY" sz="2200" b="1" dirty="0">
                <a:solidFill>
                  <a:schemeClr val="bg1"/>
                </a:solidFill>
              </a:rPr>
              <a:t> the </a:t>
            </a:r>
            <a:r>
              <a:rPr lang="es-UY" sz="2200" b="1" dirty="0" err="1">
                <a:solidFill>
                  <a:schemeClr val="bg1"/>
                </a:solidFill>
              </a:rPr>
              <a:t>participant</a:t>
            </a:r>
            <a:r>
              <a:rPr lang="es-UY" sz="2200" b="1" dirty="0">
                <a:solidFill>
                  <a:schemeClr val="bg1"/>
                </a:solidFill>
              </a:rPr>
              <a:t> </a:t>
            </a:r>
            <a:r>
              <a:rPr lang="es-UY" sz="2200" b="1" dirty="0" err="1">
                <a:solidFill>
                  <a:schemeClr val="bg1"/>
                </a:solidFill>
              </a:rPr>
              <a:t>reaches</a:t>
            </a:r>
            <a:r>
              <a:rPr lang="es-UY" sz="2200" b="1" dirty="0">
                <a:solidFill>
                  <a:schemeClr val="bg1"/>
                </a:solidFill>
              </a:rPr>
              <a:t> the </a:t>
            </a:r>
            <a:r>
              <a:rPr lang="es-UY" sz="2200" b="1" dirty="0" err="1">
                <a:solidFill>
                  <a:schemeClr val="bg1"/>
                </a:solidFill>
              </a:rPr>
              <a:t>age</a:t>
            </a:r>
            <a:r>
              <a:rPr lang="es-UY" sz="2200" b="1" dirty="0">
                <a:solidFill>
                  <a:schemeClr val="bg1"/>
                </a:solidFill>
              </a:rPr>
              <a:t> of 65, (</a:t>
            </a:r>
            <a:r>
              <a:rPr lang="es-UY" sz="2200" b="1" dirty="0" err="1">
                <a:solidFill>
                  <a:schemeClr val="bg1"/>
                </a:solidFill>
              </a:rPr>
              <a:t>Compulsory</a:t>
            </a:r>
            <a:r>
              <a:rPr lang="es-UY" sz="2200" b="1" dirty="0">
                <a:solidFill>
                  <a:schemeClr val="bg1"/>
                </a:solidFill>
              </a:rPr>
              <a:t> Retirement) the formula </a:t>
            </a:r>
            <a:r>
              <a:rPr lang="es-UY" sz="2200" b="1" dirty="0" err="1">
                <a:solidFill>
                  <a:schemeClr val="bg1"/>
                </a:solidFill>
              </a:rPr>
              <a:t>is</a:t>
            </a:r>
            <a:r>
              <a:rPr lang="es-UY" sz="2200" b="1" dirty="0">
                <a:solidFill>
                  <a:schemeClr val="bg1"/>
                </a:solidFill>
              </a:rPr>
              <a:t> no </a:t>
            </a:r>
            <a:r>
              <a:rPr lang="es-UY" sz="2200" b="1" dirty="0" err="1">
                <a:solidFill>
                  <a:schemeClr val="bg1"/>
                </a:solidFill>
              </a:rPr>
              <a:t>longer</a:t>
            </a:r>
            <a:r>
              <a:rPr lang="es-UY" sz="2200" b="1" dirty="0">
                <a:solidFill>
                  <a:schemeClr val="bg1"/>
                </a:solidFill>
              </a:rPr>
              <a:t> </a:t>
            </a:r>
            <a:r>
              <a:rPr lang="es-UY" sz="2200" b="1" dirty="0" err="1">
                <a:solidFill>
                  <a:schemeClr val="bg1"/>
                </a:solidFill>
              </a:rPr>
              <a:t>applicable</a:t>
            </a:r>
            <a:endParaRPr lang="en-US" sz="2200" b="1" dirty="0">
              <a:solidFill>
                <a:schemeClr val="bg1"/>
              </a:solidFill>
            </a:endParaRPr>
          </a:p>
        </p:txBody>
      </p:sp>
    </p:spTree>
    <p:extLst>
      <p:ext uri="{BB962C8B-B14F-4D97-AF65-F5344CB8AC3E}">
        <p14:creationId xmlns:p14="http://schemas.microsoft.com/office/powerpoint/2010/main" val="898618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8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2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6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42"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4" grpId="0" animBg="1"/>
      <p:bldP spid="11" grpId="0" animBg="1"/>
      <p:bldP spid="37" grpId="0" animBg="1"/>
      <p:bldP spid="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Actuarial Correction</a:t>
            </a:r>
            <a:endParaRPr lang="en-US" altLang="en-US" sz="16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2133600" y="1676400"/>
            <a:ext cx="2286000" cy="1295400"/>
          </a:xfrm>
          <a:prstGeom prst="roundRect">
            <a:avLst/>
          </a:prstGeom>
          <a:solidFill>
            <a:srgbClr val="3366FF"/>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r>
              <a:rPr lang="es-UY" sz="2200" b="1" dirty="0">
                <a:solidFill>
                  <a:schemeClr val="bg1"/>
                </a:solidFill>
              </a:rPr>
              <a:t>Years of</a:t>
            </a:r>
          </a:p>
          <a:p>
            <a:r>
              <a:rPr lang="es-UY" sz="2200" b="1" dirty="0" err="1">
                <a:solidFill>
                  <a:schemeClr val="bg1"/>
                </a:solidFill>
              </a:rPr>
              <a:t>Participation</a:t>
            </a:r>
            <a:endParaRPr lang="es-UY" sz="2200" b="1" dirty="0">
              <a:solidFill>
                <a:schemeClr val="bg1"/>
              </a:solidFill>
            </a:endParaRPr>
          </a:p>
          <a:p>
            <a:r>
              <a:rPr lang="es-UY" sz="2200" b="1" dirty="0">
                <a:solidFill>
                  <a:schemeClr val="bg1"/>
                </a:solidFill>
              </a:rPr>
              <a:t>in the Plan</a:t>
            </a:r>
            <a:endParaRPr lang="en-US" sz="2200" b="1" dirty="0">
              <a:solidFill>
                <a:schemeClr val="bg1"/>
              </a:solidFill>
            </a:endParaRPr>
          </a:p>
        </p:txBody>
      </p:sp>
      <p:sp>
        <p:nvSpPr>
          <p:cNvPr id="3" name="Cross 2"/>
          <p:cNvSpPr/>
          <p:nvPr/>
        </p:nvSpPr>
        <p:spPr bwMode="auto">
          <a:xfrm>
            <a:off x="4504437" y="1962150"/>
            <a:ext cx="685800" cy="723900"/>
          </a:xfrm>
          <a:prstGeom prst="plus">
            <a:avLst>
              <a:gd name="adj" fmla="val 40294"/>
            </a:avLst>
          </a:prstGeom>
          <a:solidFill>
            <a:srgbClr val="DDDDDD"/>
          </a:solidFill>
          <a:ln>
            <a:noFill/>
          </a:ln>
          <a:effectLst/>
          <a:scene3d>
            <a:camera prst="orthographicFront"/>
            <a:lightRig rig="threePt" dir="t"/>
          </a:scene3d>
          <a:sp3d>
            <a:bevelT/>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24" name="Rounded Rectangle 23"/>
          <p:cNvSpPr/>
          <p:nvPr/>
        </p:nvSpPr>
        <p:spPr bwMode="auto">
          <a:xfrm>
            <a:off x="5276248" y="1676400"/>
            <a:ext cx="2286000" cy="1295400"/>
          </a:xfrm>
          <a:prstGeom prst="roundRect">
            <a:avLst/>
          </a:prstGeom>
          <a:solidFill>
            <a:srgbClr val="FF6600"/>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r>
              <a:rPr lang="es-UY" sz="2200" b="1" dirty="0" err="1">
                <a:solidFill>
                  <a:schemeClr val="bg1"/>
                </a:solidFill>
              </a:rPr>
              <a:t>Age</a:t>
            </a:r>
            <a:endParaRPr lang="en-US" sz="2200" b="1" dirty="0">
              <a:solidFill>
                <a:schemeClr val="bg1"/>
              </a:solidFill>
            </a:endParaRPr>
          </a:p>
        </p:txBody>
      </p:sp>
      <p:sp>
        <p:nvSpPr>
          <p:cNvPr id="8" name="Freeform 7"/>
          <p:cNvSpPr/>
          <p:nvPr/>
        </p:nvSpPr>
        <p:spPr bwMode="auto">
          <a:xfrm rot="10800000">
            <a:off x="7772400" y="2030072"/>
            <a:ext cx="771880" cy="713128"/>
          </a:xfrm>
          <a:custGeom>
            <a:avLst/>
            <a:gdLst>
              <a:gd name="connsiteX0" fmla="*/ 0 w 907256"/>
              <a:gd name="connsiteY0" fmla="*/ 0 h 838200"/>
              <a:gd name="connsiteX1" fmla="*/ 907256 w 907256"/>
              <a:gd name="connsiteY1" fmla="*/ 421481 h 838200"/>
              <a:gd name="connsiteX2" fmla="*/ 0 w 907256"/>
              <a:gd name="connsiteY2" fmla="*/ 838200 h 838200"/>
              <a:gd name="connsiteX3" fmla="*/ 2381 w 907256"/>
              <a:gd name="connsiteY3" fmla="*/ 692943 h 838200"/>
              <a:gd name="connsiteX4" fmla="*/ 588169 w 907256"/>
              <a:gd name="connsiteY4" fmla="*/ 421481 h 838200"/>
              <a:gd name="connsiteX5" fmla="*/ 4762 w 907256"/>
              <a:gd name="connsiteY5" fmla="*/ 150018 h 838200"/>
              <a:gd name="connsiteX6" fmla="*/ 0 w 907256"/>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256" h="838200">
                <a:moveTo>
                  <a:pt x="0" y="0"/>
                </a:moveTo>
                <a:lnTo>
                  <a:pt x="907256" y="421481"/>
                </a:lnTo>
                <a:lnTo>
                  <a:pt x="0" y="838200"/>
                </a:lnTo>
                <a:cubicBezTo>
                  <a:pt x="794" y="789781"/>
                  <a:pt x="1587" y="741362"/>
                  <a:pt x="2381" y="692943"/>
                </a:cubicBezTo>
                <a:lnTo>
                  <a:pt x="588169" y="421481"/>
                </a:lnTo>
                <a:lnTo>
                  <a:pt x="4762" y="150018"/>
                </a:lnTo>
                <a:cubicBezTo>
                  <a:pt x="3968" y="101599"/>
                  <a:pt x="3175" y="53181"/>
                  <a:pt x="0" y="0"/>
                </a:cubicBezTo>
                <a:close/>
              </a:path>
            </a:pathLst>
          </a:custGeom>
          <a:solidFill>
            <a:srgbClr val="DDDDDD"/>
          </a:solidFill>
          <a:ln>
            <a:noFill/>
          </a:ln>
          <a:effectLst/>
          <a:scene3d>
            <a:camera prst="orthographicFront"/>
            <a:lightRig rig="threePt" dir="t"/>
          </a:scene3d>
          <a:sp3d>
            <a:bevelT/>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11" name="Oval 10"/>
          <p:cNvSpPr/>
          <p:nvPr/>
        </p:nvSpPr>
        <p:spPr bwMode="auto">
          <a:xfrm>
            <a:off x="8686800" y="1485900"/>
            <a:ext cx="1676400" cy="1676400"/>
          </a:xfrm>
          <a:prstGeom prst="ellipse">
            <a:avLst/>
          </a:prstGeom>
          <a:solidFill>
            <a:srgbClr val="FFFF00"/>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r>
              <a:rPr lang="es-UY" sz="6000" b="1" dirty="0">
                <a:solidFill>
                  <a:srgbClr val="7030A0"/>
                </a:solidFill>
              </a:rPr>
              <a:t>85</a:t>
            </a:r>
            <a:endParaRPr lang="en-US" sz="6000" b="1" dirty="0">
              <a:solidFill>
                <a:srgbClr val="7030A0"/>
              </a:solidFill>
            </a:endParaRPr>
          </a:p>
        </p:txBody>
      </p:sp>
      <p:sp>
        <p:nvSpPr>
          <p:cNvPr id="37" name="Rounded Rectangle 36"/>
          <p:cNvSpPr/>
          <p:nvPr/>
        </p:nvSpPr>
        <p:spPr bwMode="auto">
          <a:xfrm>
            <a:off x="1981200" y="3494810"/>
            <a:ext cx="8229600" cy="1000991"/>
          </a:xfrm>
          <a:prstGeom prst="roundRect">
            <a:avLst/>
          </a:prstGeom>
          <a:solidFill>
            <a:srgbClr val="0000CC"/>
          </a:solidFill>
          <a:ln>
            <a:noFill/>
          </a:ln>
          <a:effectLst/>
          <a:scene3d>
            <a:camera prst="orthographicFront"/>
            <a:lightRig rig="threePt" dir="t"/>
          </a:scene3d>
          <a:sp3d>
            <a:bevelT w="139700" h="139700" prst="divo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UY" sz="2200" b="1" dirty="0">
                <a:solidFill>
                  <a:schemeClr val="bg1"/>
                </a:solidFill>
              </a:rPr>
              <a:t>The </a:t>
            </a:r>
            <a:r>
              <a:rPr lang="es-UY" sz="2200" b="1" dirty="0" err="1">
                <a:solidFill>
                  <a:schemeClr val="bg1"/>
                </a:solidFill>
              </a:rPr>
              <a:t>participant</a:t>
            </a:r>
            <a:r>
              <a:rPr lang="es-UY" sz="2200" b="1" dirty="0">
                <a:solidFill>
                  <a:schemeClr val="bg1"/>
                </a:solidFill>
              </a:rPr>
              <a:t> </a:t>
            </a:r>
            <a:r>
              <a:rPr lang="es-UY" sz="2200" b="1" dirty="0" err="1">
                <a:solidFill>
                  <a:schemeClr val="bg1"/>
                </a:solidFill>
              </a:rPr>
              <a:t>is</a:t>
            </a:r>
            <a:r>
              <a:rPr lang="es-UY" sz="2200" b="1" dirty="0">
                <a:solidFill>
                  <a:schemeClr val="bg1"/>
                </a:solidFill>
              </a:rPr>
              <a:t> </a:t>
            </a:r>
            <a:r>
              <a:rPr lang="es-UY" sz="2200" b="1" dirty="0" err="1">
                <a:solidFill>
                  <a:schemeClr val="bg1"/>
                </a:solidFill>
              </a:rPr>
              <a:t>too</a:t>
            </a:r>
            <a:r>
              <a:rPr lang="es-UY" sz="2200" b="1" dirty="0">
                <a:solidFill>
                  <a:schemeClr val="bg1"/>
                </a:solidFill>
              </a:rPr>
              <a:t> </a:t>
            </a:r>
            <a:r>
              <a:rPr lang="es-UY" sz="2200" b="1" dirty="0" err="1">
                <a:solidFill>
                  <a:schemeClr val="bg1"/>
                </a:solidFill>
              </a:rPr>
              <a:t>young</a:t>
            </a:r>
            <a:r>
              <a:rPr lang="es-UY" sz="2200" b="1" dirty="0">
                <a:solidFill>
                  <a:schemeClr val="bg1"/>
                </a:solidFill>
              </a:rPr>
              <a:t>, </a:t>
            </a:r>
            <a:r>
              <a:rPr lang="es-UY" sz="2200" b="1" dirty="0" err="1">
                <a:solidFill>
                  <a:schemeClr val="bg1"/>
                </a:solidFill>
              </a:rPr>
              <a:t>pension</a:t>
            </a:r>
            <a:r>
              <a:rPr lang="es-UY" sz="2200" b="1" dirty="0">
                <a:solidFill>
                  <a:schemeClr val="bg1"/>
                </a:solidFill>
              </a:rPr>
              <a:t> has to be </a:t>
            </a:r>
            <a:r>
              <a:rPr lang="es-UY" sz="2200" b="1" dirty="0" err="1">
                <a:solidFill>
                  <a:schemeClr val="bg1"/>
                </a:solidFill>
              </a:rPr>
              <a:t>paid</a:t>
            </a:r>
            <a:r>
              <a:rPr lang="es-UY" sz="2200" b="1" dirty="0">
                <a:solidFill>
                  <a:schemeClr val="bg1"/>
                </a:solidFill>
              </a:rPr>
              <a:t> </a:t>
            </a:r>
            <a:r>
              <a:rPr lang="es-UY" sz="2200" b="1" dirty="0" err="1">
                <a:solidFill>
                  <a:schemeClr val="bg1"/>
                </a:solidFill>
              </a:rPr>
              <a:t>for</a:t>
            </a:r>
            <a:r>
              <a:rPr lang="es-UY" sz="2200" b="1" dirty="0">
                <a:solidFill>
                  <a:schemeClr val="bg1"/>
                </a:solidFill>
              </a:rPr>
              <a:t> more </a:t>
            </a:r>
            <a:r>
              <a:rPr lang="es-UY" sz="2200" b="1" dirty="0" err="1">
                <a:solidFill>
                  <a:schemeClr val="bg1"/>
                </a:solidFill>
              </a:rPr>
              <a:t>years</a:t>
            </a:r>
            <a:endParaRPr lang="en-US" sz="2200" b="1" dirty="0">
              <a:solidFill>
                <a:schemeClr val="bg1"/>
              </a:solidFill>
            </a:endParaRPr>
          </a:p>
        </p:txBody>
      </p:sp>
      <p:sp>
        <p:nvSpPr>
          <p:cNvPr id="38" name="Rounded Rectangle 37"/>
          <p:cNvSpPr/>
          <p:nvPr/>
        </p:nvSpPr>
        <p:spPr bwMode="auto">
          <a:xfrm>
            <a:off x="1981200" y="4648201"/>
            <a:ext cx="8229600" cy="1000991"/>
          </a:xfrm>
          <a:prstGeom prst="roundRect">
            <a:avLst/>
          </a:prstGeom>
          <a:solidFill>
            <a:srgbClr val="0000CC"/>
          </a:solidFill>
          <a:ln>
            <a:noFill/>
          </a:ln>
          <a:effectLst/>
          <a:scene3d>
            <a:camera prst="orthographicFront"/>
            <a:lightRig rig="threePt" dir="t"/>
          </a:scene3d>
          <a:sp3d>
            <a:bevelT w="139700" h="139700" prst="divo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UY" sz="2200" b="1" dirty="0">
                <a:solidFill>
                  <a:schemeClr val="bg1"/>
                </a:solidFill>
              </a:rPr>
              <a:t>The </a:t>
            </a:r>
            <a:r>
              <a:rPr lang="es-UY" sz="2200" b="1" dirty="0" err="1">
                <a:solidFill>
                  <a:schemeClr val="bg1"/>
                </a:solidFill>
              </a:rPr>
              <a:t>participant</a:t>
            </a:r>
            <a:r>
              <a:rPr lang="es-UY" sz="2200" b="1" dirty="0">
                <a:solidFill>
                  <a:schemeClr val="bg1"/>
                </a:solidFill>
              </a:rPr>
              <a:t> </a:t>
            </a:r>
            <a:r>
              <a:rPr lang="es-UY" sz="2200" b="1" dirty="0" err="1">
                <a:solidFill>
                  <a:schemeClr val="bg1"/>
                </a:solidFill>
              </a:rPr>
              <a:t>is</a:t>
            </a:r>
            <a:r>
              <a:rPr lang="es-UY" sz="2200" b="1" dirty="0">
                <a:solidFill>
                  <a:schemeClr val="bg1"/>
                </a:solidFill>
              </a:rPr>
              <a:t> </a:t>
            </a:r>
            <a:r>
              <a:rPr lang="es-UY" sz="2200" b="1" dirty="0" err="1">
                <a:solidFill>
                  <a:schemeClr val="bg1"/>
                </a:solidFill>
              </a:rPr>
              <a:t>close</a:t>
            </a:r>
            <a:r>
              <a:rPr lang="es-UY" sz="2200" b="1" dirty="0">
                <a:solidFill>
                  <a:schemeClr val="bg1"/>
                </a:solidFill>
              </a:rPr>
              <a:t> to 65 </a:t>
            </a:r>
            <a:r>
              <a:rPr lang="es-UY" sz="2200" b="1" dirty="0" err="1">
                <a:solidFill>
                  <a:schemeClr val="bg1"/>
                </a:solidFill>
              </a:rPr>
              <a:t>years</a:t>
            </a:r>
            <a:r>
              <a:rPr lang="es-UY" sz="2200" b="1" dirty="0">
                <a:solidFill>
                  <a:schemeClr val="bg1"/>
                </a:solidFill>
              </a:rPr>
              <a:t> of </a:t>
            </a:r>
            <a:r>
              <a:rPr lang="es-UY" sz="2200" b="1" dirty="0" err="1">
                <a:solidFill>
                  <a:schemeClr val="bg1"/>
                </a:solidFill>
              </a:rPr>
              <a:t>age</a:t>
            </a:r>
            <a:r>
              <a:rPr lang="es-UY" sz="2200" b="1" dirty="0">
                <a:solidFill>
                  <a:schemeClr val="bg1"/>
                </a:solidFill>
              </a:rPr>
              <a:t>, </a:t>
            </a:r>
            <a:r>
              <a:rPr lang="es-UY" sz="2200" b="1" dirty="0" err="1">
                <a:solidFill>
                  <a:schemeClr val="bg1"/>
                </a:solidFill>
              </a:rPr>
              <a:t>but</a:t>
            </a:r>
            <a:r>
              <a:rPr lang="es-UY" sz="2200" b="1" dirty="0">
                <a:solidFill>
                  <a:schemeClr val="bg1"/>
                </a:solidFill>
              </a:rPr>
              <a:t> has </a:t>
            </a:r>
            <a:r>
              <a:rPr lang="es-UY" sz="2200" b="1" dirty="0" err="1">
                <a:solidFill>
                  <a:schemeClr val="bg1"/>
                </a:solidFill>
              </a:rPr>
              <a:t>few</a:t>
            </a:r>
            <a:r>
              <a:rPr lang="es-UY" sz="2200" b="1" dirty="0">
                <a:solidFill>
                  <a:schemeClr val="bg1"/>
                </a:solidFill>
              </a:rPr>
              <a:t> </a:t>
            </a:r>
            <a:r>
              <a:rPr lang="es-UY" sz="2200" b="1" dirty="0" err="1">
                <a:solidFill>
                  <a:schemeClr val="bg1"/>
                </a:solidFill>
              </a:rPr>
              <a:t>years</a:t>
            </a:r>
            <a:r>
              <a:rPr lang="es-UY" sz="2200" b="1" dirty="0">
                <a:solidFill>
                  <a:schemeClr val="bg1"/>
                </a:solidFill>
              </a:rPr>
              <a:t> of </a:t>
            </a:r>
            <a:r>
              <a:rPr lang="es-UY" sz="2200" b="1" dirty="0" err="1">
                <a:solidFill>
                  <a:schemeClr val="bg1"/>
                </a:solidFill>
              </a:rPr>
              <a:t>contributions</a:t>
            </a:r>
            <a:endParaRPr lang="en-US" sz="2200" b="1" dirty="0">
              <a:solidFill>
                <a:schemeClr val="bg1"/>
              </a:solidFill>
            </a:endParaRPr>
          </a:p>
        </p:txBody>
      </p:sp>
      <p:sp>
        <p:nvSpPr>
          <p:cNvPr id="13" name="Rounded Rectangle 12"/>
          <p:cNvSpPr/>
          <p:nvPr/>
        </p:nvSpPr>
        <p:spPr bwMode="auto">
          <a:xfrm>
            <a:off x="1981200" y="5791201"/>
            <a:ext cx="8229600" cy="1000991"/>
          </a:xfrm>
          <a:prstGeom prst="roundRect">
            <a:avLst/>
          </a:prstGeom>
          <a:solidFill>
            <a:srgbClr val="A50021"/>
          </a:solidFill>
          <a:ln>
            <a:noFill/>
          </a:ln>
          <a:effectLst/>
          <a:scene3d>
            <a:camera prst="orthographicFront"/>
            <a:lightRig rig="threePt" dir="t"/>
          </a:scene3d>
          <a:sp3d>
            <a:bevelT w="139700" h="139700" prst="divo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UY" sz="2200" b="1" dirty="0">
                <a:solidFill>
                  <a:schemeClr val="bg1"/>
                </a:solidFill>
              </a:rPr>
              <a:t>The actuarial </a:t>
            </a:r>
            <a:r>
              <a:rPr lang="es-UY" sz="2200" b="1" dirty="0" err="1">
                <a:solidFill>
                  <a:schemeClr val="bg1"/>
                </a:solidFill>
              </a:rPr>
              <a:t>correction</a:t>
            </a:r>
            <a:r>
              <a:rPr lang="es-UY" sz="2200" b="1" dirty="0">
                <a:solidFill>
                  <a:schemeClr val="bg1"/>
                </a:solidFill>
              </a:rPr>
              <a:t> reduces the </a:t>
            </a:r>
            <a:r>
              <a:rPr lang="es-UY" sz="2200" b="1" dirty="0" err="1">
                <a:solidFill>
                  <a:schemeClr val="bg1"/>
                </a:solidFill>
              </a:rPr>
              <a:t>pension</a:t>
            </a:r>
            <a:r>
              <a:rPr lang="es-UY" sz="2200" b="1" dirty="0">
                <a:solidFill>
                  <a:schemeClr val="bg1"/>
                </a:solidFill>
              </a:rPr>
              <a:t> to </a:t>
            </a:r>
            <a:r>
              <a:rPr lang="es-UY" sz="2200" b="1" dirty="0" err="1">
                <a:solidFill>
                  <a:schemeClr val="bg1"/>
                </a:solidFill>
              </a:rPr>
              <a:t>compensate</a:t>
            </a:r>
            <a:r>
              <a:rPr lang="es-UY" sz="2200" b="1" dirty="0">
                <a:solidFill>
                  <a:schemeClr val="bg1"/>
                </a:solidFill>
              </a:rPr>
              <a:t> </a:t>
            </a:r>
            <a:r>
              <a:rPr lang="es-UY" sz="2200" b="1" dirty="0" err="1">
                <a:solidFill>
                  <a:schemeClr val="bg1"/>
                </a:solidFill>
              </a:rPr>
              <a:t>for</a:t>
            </a:r>
            <a:r>
              <a:rPr lang="es-UY" sz="2200" b="1" dirty="0">
                <a:solidFill>
                  <a:schemeClr val="bg1"/>
                </a:solidFill>
              </a:rPr>
              <a:t> </a:t>
            </a:r>
            <a:r>
              <a:rPr lang="es-UY" sz="2200" b="1" dirty="0" err="1">
                <a:solidFill>
                  <a:schemeClr val="bg1"/>
                </a:solidFill>
              </a:rPr>
              <a:t>these</a:t>
            </a:r>
            <a:r>
              <a:rPr lang="es-UY" sz="2200" b="1" dirty="0">
                <a:solidFill>
                  <a:schemeClr val="bg1"/>
                </a:solidFill>
              </a:rPr>
              <a:t> </a:t>
            </a:r>
            <a:r>
              <a:rPr lang="es-UY" sz="2200" b="1" dirty="0" err="1">
                <a:solidFill>
                  <a:schemeClr val="bg1"/>
                </a:solidFill>
              </a:rPr>
              <a:t>two</a:t>
            </a:r>
            <a:r>
              <a:rPr lang="es-UY" sz="2200" b="1" dirty="0">
                <a:solidFill>
                  <a:schemeClr val="bg1"/>
                </a:solidFill>
              </a:rPr>
              <a:t> </a:t>
            </a:r>
            <a:r>
              <a:rPr lang="es-UY" sz="2200" b="1" dirty="0" err="1">
                <a:solidFill>
                  <a:schemeClr val="bg1"/>
                </a:solidFill>
              </a:rPr>
              <a:t>situations</a:t>
            </a:r>
            <a:endParaRPr lang="en-US" sz="2200" b="1" dirty="0">
              <a:solidFill>
                <a:schemeClr val="bg1"/>
              </a:solidFill>
            </a:endParaRPr>
          </a:p>
        </p:txBody>
      </p:sp>
    </p:spTree>
    <p:extLst>
      <p:ext uri="{BB962C8B-B14F-4D97-AF65-F5344CB8AC3E}">
        <p14:creationId xmlns:p14="http://schemas.microsoft.com/office/powerpoint/2010/main" val="385614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8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2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6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3600"/>
                            </p:stCondLst>
                            <p:childTnLst>
                              <p:par>
                                <p:cTn id="36" presetID="42"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par>
                          <p:cTn id="41" fill="hold">
                            <p:stCondLst>
                              <p:cond delay="4600"/>
                            </p:stCondLst>
                            <p:childTnLst>
                              <p:par>
                                <p:cTn id="42" presetID="42"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childTnLst>
                          </p:cTn>
                        </p:par>
                        <p:par>
                          <p:cTn id="47" fill="hold">
                            <p:stCondLst>
                              <p:cond delay="5600"/>
                            </p:stCondLst>
                            <p:childTnLst>
                              <p:par>
                                <p:cTn id="48" presetID="42"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4" grpId="0" animBg="1"/>
      <p:bldP spid="8" grpId="0" animBg="1"/>
      <p:bldP spid="11" grpId="0" animBg="1"/>
      <p:bldP spid="37" grpId="0" animBg="1"/>
      <p:bldP spid="38"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altLang="en-US" sz="3200" dirty="0"/>
              <a:t>Types of Retirement: 1. Compulsory </a:t>
            </a:r>
          </a:p>
        </p:txBody>
      </p:sp>
      <p:pic>
        <p:nvPicPr>
          <p:cNvPr id="74756"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514600" y="1371600"/>
            <a:ext cx="4572000" cy="4572000"/>
            <a:chOff x="990600" y="1371600"/>
            <a:chExt cx="4572000" cy="4572000"/>
          </a:xfrm>
        </p:grpSpPr>
        <p:sp>
          <p:nvSpPr>
            <p:cNvPr id="6" name="Oval 5"/>
            <p:cNvSpPr/>
            <p:nvPr/>
          </p:nvSpPr>
          <p:spPr bwMode="auto">
            <a:xfrm>
              <a:off x="990600" y="1371600"/>
              <a:ext cx="4572000" cy="4572000"/>
            </a:xfrm>
            <a:prstGeom prst="ellipse">
              <a:avLst/>
            </a:prstGeom>
            <a:solidFill>
              <a:srgbClr val="FF0000">
                <a:alpha val="50196"/>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s-UY" b="1" dirty="0">
                  <a:solidFill>
                    <a:schemeClr val="bg1"/>
                  </a:solidFill>
                  <a:latin typeface="Arial Narrow" panose="020B0606020202030204" pitchFamily="34" charset="0"/>
                </a:rPr>
                <a:t> </a:t>
              </a:r>
              <a:endParaRPr lang="en-US" b="1" dirty="0">
                <a:solidFill>
                  <a:schemeClr val="bg1"/>
                </a:solidFill>
                <a:latin typeface="Arial Narrow" panose="020B0606020202030204" pitchFamily="34" charset="0"/>
              </a:endParaRPr>
            </a:p>
          </p:txBody>
        </p:sp>
        <p:sp>
          <p:nvSpPr>
            <p:cNvPr id="7" name="TextBox 6"/>
            <p:cNvSpPr txBox="1"/>
            <p:nvPr/>
          </p:nvSpPr>
          <p:spPr>
            <a:xfrm>
              <a:off x="1219200" y="3137457"/>
              <a:ext cx="1720344" cy="1040285"/>
            </a:xfrm>
            <a:prstGeom prst="rect">
              <a:avLst/>
            </a:prstGeom>
            <a:noFill/>
          </p:spPr>
          <p:txBody>
            <a:bodyPr wrap="none" rtlCol="0">
              <a:spAutoFit/>
            </a:bodyPr>
            <a:lstStyle/>
            <a:p>
              <a:r>
                <a:rPr lang="es-UY" b="1" dirty="0">
                  <a:solidFill>
                    <a:schemeClr val="bg1"/>
                  </a:solidFill>
                  <a:effectLst>
                    <a:outerShdw blurRad="50800" dist="76200" dir="2700000" algn="ctr" rotWithShape="0">
                      <a:srgbClr val="000000"/>
                    </a:outerShdw>
                  </a:effectLst>
                  <a:latin typeface="Arial Narrow" panose="020B0606020202030204" pitchFamily="34" charset="0"/>
                </a:rPr>
                <a:t>Retirement</a:t>
              </a:r>
            </a:p>
            <a:p>
              <a:r>
                <a:rPr lang="es-UY" b="1" dirty="0" err="1">
                  <a:solidFill>
                    <a:schemeClr val="bg1"/>
                  </a:solidFill>
                  <a:effectLst>
                    <a:outerShdw blurRad="50800" dist="76200" dir="2700000" algn="ctr" rotWithShape="0">
                      <a:srgbClr val="000000"/>
                    </a:outerShdw>
                  </a:effectLst>
                  <a:latin typeface="Arial Narrow" panose="020B0606020202030204" pitchFamily="34" charset="0"/>
                </a:rPr>
                <a:t>Age</a:t>
              </a:r>
              <a:r>
                <a:rPr lang="es-UY" b="1" dirty="0">
                  <a:solidFill>
                    <a:schemeClr val="bg1"/>
                  </a:solidFill>
                  <a:effectLst>
                    <a:outerShdw blurRad="50800" dist="76200" dir="2700000" algn="ctr" rotWithShape="0">
                      <a:srgbClr val="000000"/>
                    </a:outerShdw>
                  </a:effectLst>
                  <a:latin typeface="Arial Narrow" panose="020B0606020202030204" pitchFamily="34" charset="0"/>
                </a:rPr>
                <a:t> = 65</a:t>
              </a:r>
              <a:endParaRPr lang="en-US" b="1" dirty="0">
                <a:solidFill>
                  <a:schemeClr val="bg1"/>
                </a:solidFill>
                <a:effectLst>
                  <a:outerShdw blurRad="50800" dist="76200" dir="2700000" algn="ctr" rotWithShape="0">
                    <a:srgbClr val="000000"/>
                  </a:outerShdw>
                </a:effectLst>
                <a:latin typeface="Arial Narrow" panose="020B0606020202030204" pitchFamily="34" charset="0"/>
              </a:endParaRPr>
            </a:p>
          </p:txBody>
        </p:sp>
      </p:grpSp>
      <p:grpSp>
        <p:nvGrpSpPr>
          <p:cNvPr id="9" name="Group 8"/>
          <p:cNvGrpSpPr/>
          <p:nvPr/>
        </p:nvGrpSpPr>
        <p:grpSpPr>
          <a:xfrm>
            <a:off x="4977740" y="1371600"/>
            <a:ext cx="4572000" cy="4572000"/>
            <a:chOff x="3453740" y="1371600"/>
            <a:chExt cx="4572000" cy="4572000"/>
          </a:xfrm>
        </p:grpSpPr>
        <p:sp>
          <p:nvSpPr>
            <p:cNvPr id="30" name="Oval 29"/>
            <p:cNvSpPr/>
            <p:nvPr/>
          </p:nvSpPr>
          <p:spPr bwMode="auto">
            <a:xfrm>
              <a:off x="3453740" y="1371600"/>
              <a:ext cx="4572000" cy="4572000"/>
            </a:xfrm>
            <a:prstGeom prst="ellipse">
              <a:avLst/>
            </a:prstGeom>
            <a:solidFill>
              <a:srgbClr val="3333FF">
                <a:alpha val="49804"/>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s-UY" b="1" dirty="0">
                  <a:solidFill>
                    <a:schemeClr val="bg1"/>
                  </a:solidFill>
                  <a:latin typeface="Arial Narrow" panose="020B0606020202030204" pitchFamily="34" charset="0"/>
                </a:rPr>
                <a:t> </a:t>
              </a:r>
              <a:endParaRPr lang="en-US" b="1" dirty="0">
                <a:solidFill>
                  <a:schemeClr val="bg1"/>
                </a:solidFill>
                <a:latin typeface="Arial Narrow" panose="020B0606020202030204" pitchFamily="34" charset="0"/>
              </a:endParaRPr>
            </a:p>
          </p:txBody>
        </p:sp>
        <p:sp>
          <p:nvSpPr>
            <p:cNvPr id="29" name="TextBox 28"/>
            <p:cNvSpPr txBox="1"/>
            <p:nvPr/>
          </p:nvSpPr>
          <p:spPr>
            <a:xfrm>
              <a:off x="5867400" y="2878925"/>
              <a:ext cx="1965603" cy="1557349"/>
            </a:xfrm>
            <a:prstGeom prst="rect">
              <a:avLst/>
            </a:prstGeom>
            <a:noFill/>
          </p:spPr>
          <p:txBody>
            <a:bodyPr wrap="none" rtlCol="0">
              <a:spAutoFit/>
            </a:bodyPr>
            <a:lstStyle/>
            <a:p>
              <a:r>
                <a:rPr lang="es-UY" b="1" dirty="0">
                  <a:solidFill>
                    <a:schemeClr val="bg1"/>
                  </a:solidFill>
                  <a:effectLst>
                    <a:outerShdw blurRad="50800" dist="76200" dir="2700000" algn="ctr" rotWithShape="0">
                      <a:srgbClr val="000000"/>
                    </a:outerShdw>
                  </a:effectLst>
                  <a:latin typeface="Arial Narrow" panose="020B0606020202030204" pitchFamily="34" charset="0"/>
                </a:rPr>
                <a:t>Years of</a:t>
              </a:r>
            </a:p>
            <a:p>
              <a:r>
                <a:rPr lang="es-UY" b="1" dirty="0" err="1">
                  <a:solidFill>
                    <a:schemeClr val="bg1"/>
                  </a:solidFill>
                  <a:effectLst>
                    <a:outerShdw blurRad="50800" dist="76200" dir="2700000" algn="ctr" rotWithShape="0">
                      <a:srgbClr val="000000"/>
                    </a:outerShdw>
                  </a:effectLst>
                  <a:latin typeface="Arial Narrow" panose="020B0606020202030204" pitchFamily="34" charset="0"/>
                </a:rPr>
                <a:t>Participation</a:t>
              </a:r>
              <a:endParaRPr lang="es-UY" b="1" dirty="0">
                <a:solidFill>
                  <a:schemeClr val="bg1"/>
                </a:solidFill>
                <a:effectLst>
                  <a:outerShdw blurRad="50800" dist="76200" dir="2700000" algn="ctr" rotWithShape="0">
                    <a:srgbClr val="000000"/>
                  </a:outerShdw>
                </a:effectLst>
                <a:latin typeface="Arial Narrow" panose="020B0606020202030204" pitchFamily="34" charset="0"/>
              </a:endParaRPr>
            </a:p>
            <a:p>
              <a:r>
                <a:rPr lang="es-UY" b="1" dirty="0">
                  <a:solidFill>
                    <a:schemeClr val="bg1"/>
                  </a:solidFill>
                  <a:effectLst>
                    <a:outerShdw blurRad="50800" dist="76200" dir="2700000" algn="ctr" rotWithShape="0">
                      <a:srgbClr val="000000"/>
                    </a:outerShdw>
                  </a:effectLst>
                  <a:latin typeface="Arial Narrow" panose="020B0606020202030204" pitchFamily="34" charset="0"/>
                </a:rPr>
                <a:t>≥ 15</a:t>
              </a:r>
              <a:endParaRPr lang="en-US" b="1" dirty="0">
                <a:solidFill>
                  <a:schemeClr val="bg1"/>
                </a:solidFill>
                <a:effectLst>
                  <a:outerShdw blurRad="50800" dist="76200" dir="2700000" algn="ctr" rotWithShape="0">
                    <a:srgbClr val="000000"/>
                  </a:outerShdw>
                </a:effectLst>
                <a:latin typeface="Arial Narrow" panose="020B0606020202030204" pitchFamily="34" charset="0"/>
              </a:endParaRPr>
            </a:p>
          </p:txBody>
        </p:sp>
      </p:grpSp>
      <p:sp>
        <p:nvSpPr>
          <p:cNvPr id="31" name="TextBox 30"/>
          <p:cNvSpPr txBox="1"/>
          <p:nvPr/>
        </p:nvSpPr>
        <p:spPr>
          <a:xfrm>
            <a:off x="4977740" y="3137457"/>
            <a:ext cx="2108860" cy="1040285"/>
          </a:xfrm>
          <a:prstGeom prst="rect">
            <a:avLst/>
          </a:prstGeom>
          <a:noFill/>
        </p:spPr>
        <p:txBody>
          <a:bodyPr wrap="square" rtlCol="0">
            <a:spAutoFit/>
          </a:bodyPr>
          <a:lstStyle/>
          <a:p>
            <a:r>
              <a:rPr lang="es-UY" b="1" dirty="0" err="1">
                <a:solidFill>
                  <a:schemeClr val="bg1"/>
                </a:solidFill>
                <a:effectLst>
                  <a:outerShdw blurRad="50800" dist="76200" dir="2700000" algn="ctr" rotWithShape="0">
                    <a:srgbClr val="000000"/>
                  </a:outerShdw>
                </a:effectLst>
                <a:latin typeface="Arial Narrow" panose="020B0606020202030204" pitchFamily="34" charset="0"/>
              </a:rPr>
              <a:t>Compulsory</a:t>
            </a:r>
            <a:endParaRPr lang="es-UY" b="1" dirty="0">
              <a:solidFill>
                <a:schemeClr val="bg1"/>
              </a:solidFill>
              <a:effectLst>
                <a:outerShdw blurRad="50800" dist="76200" dir="2700000" algn="ctr" rotWithShape="0">
                  <a:srgbClr val="000000"/>
                </a:outerShdw>
              </a:effectLst>
              <a:latin typeface="Arial Narrow" panose="020B0606020202030204" pitchFamily="34" charset="0"/>
            </a:endParaRPr>
          </a:p>
          <a:p>
            <a:r>
              <a:rPr lang="es-UY" b="1" dirty="0">
                <a:solidFill>
                  <a:schemeClr val="bg1"/>
                </a:solidFill>
                <a:effectLst>
                  <a:outerShdw blurRad="50800" dist="76200" dir="2700000" algn="ctr" rotWithShape="0">
                    <a:srgbClr val="000000"/>
                  </a:outerShdw>
                </a:effectLst>
                <a:latin typeface="Arial Narrow" panose="020B0606020202030204" pitchFamily="34" charset="0"/>
              </a:rPr>
              <a:t>Retirement</a:t>
            </a:r>
            <a:endParaRPr lang="en-US" b="1" dirty="0">
              <a:solidFill>
                <a:schemeClr val="bg1"/>
              </a:solidFill>
              <a:effectLst>
                <a:outerShdw blurRad="50800" dist="76200" dir="2700000" algn="ctr" rotWithShape="0">
                  <a:srgbClr val="000000"/>
                </a:outerShdw>
              </a:effectLst>
              <a:latin typeface="Arial Narrow" panose="020B0606020202030204" pitchFamily="34" charset="0"/>
            </a:endParaRPr>
          </a:p>
        </p:txBody>
      </p:sp>
      <p:sp>
        <p:nvSpPr>
          <p:cNvPr id="32" name="Rounded Rectangle 31"/>
          <p:cNvSpPr/>
          <p:nvPr/>
        </p:nvSpPr>
        <p:spPr bwMode="auto">
          <a:xfrm>
            <a:off x="1828800" y="5943600"/>
            <a:ext cx="8458200" cy="838200"/>
          </a:xfrm>
          <a:prstGeom prst="roundRect">
            <a:avLst/>
          </a:prstGeom>
          <a:solidFill>
            <a:srgbClr val="FFFF00"/>
          </a:soli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s-UY" sz="2200" b="1" dirty="0" err="1">
                <a:solidFill>
                  <a:srgbClr val="000000"/>
                </a:solidFill>
                <a:latin typeface="Arial Narrow" panose="020B0606020202030204" pitchFamily="34" charset="0"/>
              </a:rPr>
              <a:t>For</a:t>
            </a:r>
            <a:r>
              <a:rPr lang="es-UY" sz="2200" b="1" dirty="0">
                <a:solidFill>
                  <a:srgbClr val="000000"/>
                </a:solidFill>
                <a:latin typeface="Arial Narrow" panose="020B0606020202030204" pitchFamily="34" charset="0"/>
              </a:rPr>
              <a:t> </a:t>
            </a:r>
            <a:r>
              <a:rPr lang="es-UY" sz="2200" b="1" dirty="0" err="1">
                <a:solidFill>
                  <a:srgbClr val="000000"/>
                </a:solidFill>
                <a:latin typeface="Arial Narrow" panose="020B0606020202030204" pitchFamily="34" charset="0"/>
              </a:rPr>
              <a:t>Compulsory</a:t>
            </a:r>
            <a:r>
              <a:rPr lang="es-UY" sz="2200" b="1" dirty="0">
                <a:solidFill>
                  <a:srgbClr val="000000"/>
                </a:solidFill>
                <a:latin typeface="Arial Narrow" panose="020B0606020202030204" pitchFamily="34" charset="0"/>
              </a:rPr>
              <a:t> </a:t>
            </a:r>
            <a:r>
              <a:rPr lang="es-UY" sz="2200" b="1" dirty="0" err="1">
                <a:solidFill>
                  <a:srgbClr val="000000"/>
                </a:solidFill>
                <a:latin typeface="Arial Narrow" panose="020B0606020202030204" pitchFamily="34" charset="0"/>
              </a:rPr>
              <a:t>Retirement</a:t>
            </a:r>
            <a:r>
              <a:rPr lang="es-UY" sz="2200" b="1" dirty="0">
                <a:solidFill>
                  <a:srgbClr val="000000"/>
                </a:solidFill>
                <a:latin typeface="Arial Narrow" panose="020B0606020202030204" pitchFamily="34" charset="0"/>
              </a:rPr>
              <a:t>, the rule of 85 </a:t>
            </a:r>
            <a:r>
              <a:rPr lang="es-UY" sz="2200" b="1" dirty="0" err="1">
                <a:solidFill>
                  <a:srgbClr val="000000"/>
                </a:solidFill>
                <a:latin typeface="Arial Narrow" panose="020B0606020202030204" pitchFamily="34" charset="0"/>
              </a:rPr>
              <a:t>is</a:t>
            </a:r>
            <a:r>
              <a:rPr lang="es-UY" sz="2200" b="1" dirty="0">
                <a:solidFill>
                  <a:srgbClr val="000000"/>
                </a:solidFill>
                <a:latin typeface="Arial Narrow" panose="020B0606020202030204" pitchFamily="34" charset="0"/>
              </a:rPr>
              <a:t> NOT CONSIDERED.</a:t>
            </a:r>
          </a:p>
          <a:p>
            <a:r>
              <a:rPr lang="es-UY" sz="2200" b="1" dirty="0" err="1">
                <a:solidFill>
                  <a:srgbClr val="000000"/>
                </a:solidFill>
                <a:latin typeface="Arial Narrow" panose="020B0606020202030204" pitchFamily="34" charset="0"/>
              </a:rPr>
              <a:t>There</a:t>
            </a:r>
            <a:r>
              <a:rPr lang="es-UY" sz="2200" b="1" dirty="0">
                <a:solidFill>
                  <a:srgbClr val="000000"/>
                </a:solidFill>
                <a:latin typeface="Arial Narrow" panose="020B0606020202030204" pitchFamily="34" charset="0"/>
              </a:rPr>
              <a:t> </a:t>
            </a:r>
            <a:r>
              <a:rPr lang="es-UY" sz="2200" b="1" dirty="0" err="1">
                <a:solidFill>
                  <a:srgbClr val="000000"/>
                </a:solidFill>
                <a:latin typeface="Arial Narrow" panose="020B0606020202030204" pitchFamily="34" charset="0"/>
              </a:rPr>
              <a:t>is</a:t>
            </a:r>
            <a:r>
              <a:rPr lang="es-UY" sz="2200" b="1" dirty="0">
                <a:solidFill>
                  <a:srgbClr val="000000"/>
                </a:solidFill>
                <a:latin typeface="Arial Narrow" panose="020B0606020202030204" pitchFamily="34" charset="0"/>
              </a:rPr>
              <a:t> NO Actuarial </a:t>
            </a:r>
            <a:r>
              <a:rPr lang="es-UY" sz="2200" b="1" dirty="0" err="1">
                <a:solidFill>
                  <a:srgbClr val="000000"/>
                </a:solidFill>
                <a:latin typeface="Arial Narrow" panose="020B0606020202030204" pitchFamily="34" charset="0"/>
              </a:rPr>
              <a:t>Correction</a:t>
            </a:r>
            <a:r>
              <a:rPr lang="es-UY" sz="2200" b="1" dirty="0">
                <a:solidFill>
                  <a:srgbClr val="000000"/>
                </a:solidFill>
                <a:latin typeface="Arial Narrow" panose="020B0606020202030204" pitchFamily="34" charset="0"/>
              </a:rPr>
              <a:t>.</a:t>
            </a:r>
            <a:endParaRPr lang="en-US" sz="22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804998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ppt_w</p:attrName>
                                        </p:attrNameLst>
                                      </p:cBhvr>
                                      <p:tavLst>
                                        <p:tav tm="0">
                                          <p:val>
                                            <p:fltVal val="0"/>
                                          </p:val>
                                        </p:tav>
                                        <p:tav tm="100000">
                                          <p:val>
                                            <p:strVal val="#ppt_w"/>
                                          </p:val>
                                        </p:tav>
                                      </p:tavLst>
                                    </p:anim>
                                    <p:anim calcmode="lin" valueType="num">
                                      <p:cBhvr>
                                        <p:cTn id="8" dur="1000" fill="hold"/>
                                        <p:tgtEl>
                                          <p:spTgt spid="7475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31" presetClass="entr" presetSubtype="0" fill="hold" grpId="1"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fltVal val="0"/>
                                          </p:val>
                                        </p:tav>
                                        <p:tav tm="100000">
                                          <p:val>
                                            <p:strVal val="#ppt_w"/>
                                          </p:val>
                                        </p:tav>
                                      </p:tavLst>
                                    </p:anim>
                                    <p:anim calcmode="lin" valueType="num">
                                      <p:cBhvr>
                                        <p:cTn id="23" dur="1000" fill="hold"/>
                                        <p:tgtEl>
                                          <p:spTgt spid="31"/>
                                        </p:tgtEl>
                                        <p:attrNameLst>
                                          <p:attrName>ppt_h</p:attrName>
                                        </p:attrNameLst>
                                      </p:cBhvr>
                                      <p:tavLst>
                                        <p:tav tm="0">
                                          <p:val>
                                            <p:fltVal val="0"/>
                                          </p:val>
                                        </p:tav>
                                        <p:tav tm="100000">
                                          <p:val>
                                            <p:strVal val="#ppt_h"/>
                                          </p:val>
                                        </p:tav>
                                      </p:tavLst>
                                    </p:anim>
                                    <p:anim calcmode="lin" valueType="num">
                                      <p:cBhvr>
                                        <p:cTn id="24" dur="1000" fill="hold"/>
                                        <p:tgtEl>
                                          <p:spTgt spid="31"/>
                                        </p:tgtEl>
                                        <p:attrNameLst>
                                          <p:attrName>style.rotation</p:attrName>
                                        </p:attrNameLst>
                                      </p:cBhvr>
                                      <p:tavLst>
                                        <p:tav tm="0">
                                          <p:val>
                                            <p:fltVal val="90"/>
                                          </p:val>
                                        </p:tav>
                                        <p:tav tm="100000">
                                          <p:val>
                                            <p:fltVal val="0"/>
                                          </p:val>
                                        </p:tav>
                                      </p:tavLst>
                                    </p:anim>
                                    <p:animEffect transition="in" filter="fade">
                                      <p:cBhvr>
                                        <p:cTn id="25" dur="1000"/>
                                        <p:tgtEl>
                                          <p:spTgt spid="31"/>
                                        </p:tgtEl>
                                      </p:cBhvr>
                                    </p:animEffect>
                                  </p:childTnLst>
                                </p:cTn>
                              </p:par>
                            </p:childTnLst>
                          </p:cTn>
                        </p:par>
                        <p:par>
                          <p:cTn id="26" fill="hold">
                            <p:stCondLst>
                              <p:cond delay="3000"/>
                            </p:stCondLst>
                            <p:childTnLst>
                              <p:par>
                                <p:cTn id="27" presetID="6" presetClass="emph" presetSubtype="0" fill="hold" grpId="0" nodeType="afterEffect">
                                  <p:stCondLst>
                                    <p:cond delay="0"/>
                                  </p:stCondLst>
                                  <p:childTnLst>
                                    <p:animScale>
                                      <p:cBhvr>
                                        <p:cTn id="28" dur="2000" fill="hold"/>
                                        <p:tgtEl>
                                          <p:spTgt spid="31"/>
                                        </p:tgtEl>
                                      </p:cBhvr>
                                      <p:by x="150000" y="150000"/>
                                    </p:animScale>
                                  </p:childTnLst>
                                </p:cTn>
                              </p:par>
                            </p:childTnLst>
                          </p:cTn>
                        </p:par>
                        <p:par>
                          <p:cTn id="29" fill="hold">
                            <p:stCondLst>
                              <p:cond delay="5000"/>
                            </p:stCondLst>
                            <p:childTnLst>
                              <p:par>
                                <p:cTn id="30" presetID="42"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4429125" y="0"/>
            <a:ext cx="3335338" cy="6858000"/>
            <a:chOff x="3019" y="0"/>
            <a:chExt cx="2101" cy="4320"/>
          </a:xfrm>
        </p:grpSpPr>
        <p:sp>
          <p:nvSpPr>
            <p:cNvPr id="25603" name="Freeform 3"/>
            <p:cNvSpPr>
              <a:spLocks/>
            </p:cNvSpPr>
            <p:nvPr/>
          </p:nvSpPr>
          <p:spPr bwMode="auto">
            <a:xfrm>
              <a:off x="4330" y="4172"/>
              <a:ext cx="23" cy="38"/>
            </a:xfrm>
            <a:custGeom>
              <a:avLst/>
              <a:gdLst>
                <a:gd name="T0" fmla="*/ 21 w 23"/>
                <a:gd name="T1" fmla="*/ 11 h 38"/>
                <a:gd name="T2" fmla="*/ 23 w 23"/>
                <a:gd name="T3" fmla="*/ 0 h 38"/>
                <a:gd name="T4" fmla="*/ 14 w 23"/>
                <a:gd name="T5" fmla="*/ 4 h 38"/>
                <a:gd name="T6" fmla="*/ 0 w 23"/>
                <a:gd name="T7" fmla="*/ 27 h 38"/>
                <a:gd name="T8" fmla="*/ 9 w 23"/>
                <a:gd name="T9" fmla="*/ 38 h 38"/>
                <a:gd name="T10" fmla="*/ 14 w 23"/>
                <a:gd name="T11" fmla="*/ 33 h 38"/>
                <a:gd name="T12" fmla="*/ 14 w 23"/>
                <a:gd name="T13" fmla="*/ 24 h 38"/>
                <a:gd name="T14" fmla="*/ 21 w 23"/>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8">
                  <a:moveTo>
                    <a:pt x="21" y="11"/>
                  </a:moveTo>
                  <a:lnTo>
                    <a:pt x="23" y="0"/>
                  </a:lnTo>
                  <a:lnTo>
                    <a:pt x="14" y="4"/>
                  </a:lnTo>
                  <a:lnTo>
                    <a:pt x="0" y="27"/>
                  </a:lnTo>
                  <a:lnTo>
                    <a:pt x="9" y="38"/>
                  </a:lnTo>
                  <a:lnTo>
                    <a:pt x="14" y="33"/>
                  </a:lnTo>
                  <a:lnTo>
                    <a:pt x="14" y="24"/>
                  </a:lnTo>
                  <a:lnTo>
                    <a:pt x="21" y="11"/>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4" name="Freeform 4"/>
            <p:cNvSpPr>
              <a:spLocks/>
            </p:cNvSpPr>
            <p:nvPr/>
          </p:nvSpPr>
          <p:spPr bwMode="auto">
            <a:xfrm>
              <a:off x="4330" y="4172"/>
              <a:ext cx="23" cy="38"/>
            </a:xfrm>
            <a:custGeom>
              <a:avLst/>
              <a:gdLst>
                <a:gd name="T0" fmla="*/ 21 w 23"/>
                <a:gd name="T1" fmla="*/ 11 h 38"/>
                <a:gd name="T2" fmla="*/ 23 w 23"/>
                <a:gd name="T3" fmla="*/ 0 h 38"/>
                <a:gd name="T4" fmla="*/ 14 w 23"/>
                <a:gd name="T5" fmla="*/ 4 h 38"/>
                <a:gd name="T6" fmla="*/ 0 w 23"/>
                <a:gd name="T7" fmla="*/ 27 h 38"/>
                <a:gd name="T8" fmla="*/ 9 w 23"/>
                <a:gd name="T9" fmla="*/ 38 h 38"/>
                <a:gd name="T10" fmla="*/ 14 w 23"/>
                <a:gd name="T11" fmla="*/ 33 h 38"/>
                <a:gd name="T12" fmla="*/ 14 w 23"/>
                <a:gd name="T13" fmla="*/ 24 h 38"/>
                <a:gd name="T14" fmla="*/ 21 w 23"/>
                <a:gd name="T15" fmla="*/ 1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8">
                  <a:moveTo>
                    <a:pt x="21" y="11"/>
                  </a:moveTo>
                  <a:lnTo>
                    <a:pt x="23" y="0"/>
                  </a:lnTo>
                  <a:lnTo>
                    <a:pt x="14" y="4"/>
                  </a:lnTo>
                  <a:lnTo>
                    <a:pt x="0" y="27"/>
                  </a:lnTo>
                  <a:lnTo>
                    <a:pt x="9" y="38"/>
                  </a:lnTo>
                  <a:lnTo>
                    <a:pt x="14" y="33"/>
                  </a:lnTo>
                  <a:lnTo>
                    <a:pt x="14" y="24"/>
                  </a:lnTo>
                  <a:lnTo>
                    <a:pt x="21" y="11"/>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05" name="Freeform 5"/>
            <p:cNvSpPr>
              <a:spLocks/>
            </p:cNvSpPr>
            <p:nvPr/>
          </p:nvSpPr>
          <p:spPr bwMode="auto">
            <a:xfrm>
              <a:off x="4346" y="4178"/>
              <a:ext cx="25" cy="27"/>
            </a:xfrm>
            <a:custGeom>
              <a:avLst/>
              <a:gdLst>
                <a:gd name="T0" fmla="*/ 16 w 25"/>
                <a:gd name="T1" fmla="*/ 0 h 27"/>
                <a:gd name="T2" fmla="*/ 11 w 25"/>
                <a:gd name="T3" fmla="*/ 5 h 27"/>
                <a:gd name="T4" fmla="*/ 2 w 25"/>
                <a:gd name="T5" fmla="*/ 18 h 27"/>
                <a:gd name="T6" fmla="*/ 0 w 25"/>
                <a:gd name="T7" fmla="*/ 27 h 27"/>
                <a:gd name="T8" fmla="*/ 11 w 25"/>
                <a:gd name="T9" fmla="*/ 25 h 27"/>
                <a:gd name="T10" fmla="*/ 14 w 25"/>
                <a:gd name="T11" fmla="*/ 14 h 27"/>
                <a:gd name="T12" fmla="*/ 23 w 25"/>
                <a:gd name="T13" fmla="*/ 12 h 27"/>
                <a:gd name="T14" fmla="*/ 25 w 25"/>
                <a:gd name="T15" fmla="*/ 7 h 27"/>
                <a:gd name="T16" fmla="*/ 16 w 2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6" y="0"/>
                  </a:moveTo>
                  <a:lnTo>
                    <a:pt x="11" y="5"/>
                  </a:lnTo>
                  <a:lnTo>
                    <a:pt x="2" y="18"/>
                  </a:lnTo>
                  <a:lnTo>
                    <a:pt x="0" y="27"/>
                  </a:lnTo>
                  <a:lnTo>
                    <a:pt x="11" y="25"/>
                  </a:lnTo>
                  <a:lnTo>
                    <a:pt x="14" y="14"/>
                  </a:lnTo>
                  <a:lnTo>
                    <a:pt x="23" y="12"/>
                  </a:lnTo>
                  <a:lnTo>
                    <a:pt x="25" y="7"/>
                  </a:lnTo>
                  <a:lnTo>
                    <a:pt x="16"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6" name="Freeform 6"/>
            <p:cNvSpPr>
              <a:spLocks/>
            </p:cNvSpPr>
            <p:nvPr/>
          </p:nvSpPr>
          <p:spPr bwMode="auto">
            <a:xfrm>
              <a:off x="4346" y="4178"/>
              <a:ext cx="25" cy="27"/>
            </a:xfrm>
            <a:custGeom>
              <a:avLst/>
              <a:gdLst>
                <a:gd name="T0" fmla="*/ 16 w 25"/>
                <a:gd name="T1" fmla="*/ 0 h 27"/>
                <a:gd name="T2" fmla="*/ 11 w 25"/>
                <a:gd name="T3" fmla="*/ 5 h 27"/>
                <a:gd name="T4" fmla="*/ 2 w 25"/>
                <a:gd name="T5" fmla="*/ 18 h 27"/>
                <a:gd name="T6" fmla="*/ 0 w 25"/>
                <a:gd name="T7" fmla="*/ 27 h 27"/>
                <a:gd name="T8" fmla="*/ 11 w 25"/>
                <a:gd name="T9" fmla="*/ 25 h 27"/>
                <a:gd name="T10" fmla="*/ 14 w 25"/>
                <a:gd name="T11" fmla="*/ 14 h 27"/>
                <a:gd name="T12" fmla="*/ 23 w 25"/>
                <a:gd name="T13" fmla="*/ 12 h 27"/>
                <a:gd name="T14" fmla="*/ 25 w 25"/>
                <a:gd name="T15" fmla="*/ 7 h 27"/>
                <a:gd name="T16" fmla="*/ 16 w 2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6" y="0"/>
                  </a:moveTo>
                  <a:lnTo>
                    <a:pt x="11" y="5"/>
                  </a:lnTo>
                  <a:lnTo>
                    <a:pt x="2" y="18"/>
                  </a:lnTo>
                  <a:lnTo>
                    <a:pt x="0" y="27"/>
                  </a:lnTo>
                  <a:lnTo>
                    <a:pt x="11" y="25"/>
                  </a:lnTo>
                  <a:lnTo>
                    <a:pt x="14" y="14"/>
                  </a:lnTo>
                  <a:lnTo>
                    <a:pt x="23" y="12"/>
                  </a:lnTo>
                  <a:lnTo>
                    <a:pt x="25" y="7"/>
                  </a:lnTo>
                  <a:lnTo>
                    <a:pt x="16"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07" name="Freeform 7"/>
            <p:cNvSpPr>
              <a:spLocks/>
            </p:cNvSpPr>
            <p:nvPr/>
          </p:nvSpPr>
          <p:spPr bwMode="auto">
            <a:xfrm>
              <a:off x="4092" y="4115"/>
              <a:ext cx="11" cy="23"/>
            </a:xfrm>
            <a:custGeom>
              <a:avLst/>
              <a:gdLst>
                <a:gd name="T0" fmla="*/ 7 w 11"/>
                <a:gd name="T1" fmla="*/ 0 h 23"/>
                <a:gd name="T2" fmla="*/ 2 w 11"/>
                <a:gd name="T3" fmla="*/ 0 h 23"/>
                <a:gd name="T4" fmla="*/ 0 w 11"/>
                <a:gd name="T5" fmla="*/ 23 h 23"/>
                <a:gd name="T6" fmla="*/ 9 w 11"/>
                <a:gd name="T7" fmla="*/ 16 h 23"/>
                <a:gd name="T8" fmla="*/ 9 w 11"/>
                <a:gd name="T9" fmla="*/ 7 h 23"/>
                <a:gd name="T10" fmla="*/ 11 w 11"/>
                <a:gd name="T11" fmla="*/ 0 h 23"/>
                <a:gd name="T12" fmla="*/ 7 w 1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7" y="0"/>
                  </a:moveTo>
                  <a:lnTo>
                    <a:pt x="2" y="0"/>
                  </a:lnTo>
                  <a:lnTo>
                    <a:pt x="0" y="23"/>
                  </a:lnTo>
                  <a:lnTo>
                    <a:pt x="9" y="16"/>
                  </a:lnTo>
                  <a:lnTo>
                    <a:pt x="9" y="7"/>
                  </a:lnTo>
                  <a:lnTo>
                    <a:pt x="11" y="0"/>
                  </a:lnTo>
                  <a:lnTo>
                    <a:pt x="7"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8" name="Freeform 8"/>
            <p:cNvSpPr>
              <a:spLocks/>
            </p:cNvSpPr>
            <p:nvPr/>
          </p:nvSpPr>
          <p:spPr bwMode="auto">
            <a:xfrm>
              <a:off x="4092" y="4115"/>
              <a:ext cx="11" cy="23"/>
            </a:xfrm>
            <a:custGeom>
              <a:avLst/>
              <a:gdLst>
                <a:gd name="T0" fmla="*/ 7 w 11"/>
                <a:gd name="T1" fmla="*/ 0 h 23"/>
                <a:gd name="T2" fmla="*/ 2 w 11"/>
                <a:gd name="T3" fmla="*/ 0 h 23"/>
                <a:gd name="T4" fmla="*/ 0 w 11"/>
                <a:gd name="T5" fmla="*/ 23 h 23"/>
                <a:gd name="T6" fmla="*/ 9 w 11"/>
                <a:gd name="T7" fmla="*/ 16 h 23"/>
                <a:gd name="T8" fmla="*/ 9 w 11"/>
                <a:gd name="T9" fmla="*/ 7 h 23"/>
                <a:gd name="T10" fmla="*/ 11 w 11"/>
                <a:gd name="T11" fmla="*/ 0 h 23"/>
                <a:gd name="T12" fmla="*/ 7 w 1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7" y="0"/>
                  </a:moveTo>
                  <a:lnTo>
                    <a:pt x="2" y="0"/>
                  </a:lnTo>
                  <a:lnTo>
                    <a:pt x="0" y="23"/>
                  </a:lnTo>
                  <a:lnTo>
                    <a:pt x="9" y="16"/>
                  </a:lnTo>
                  <a:lnTo>
                    <a:pt x="9" y="7"/>
                  </a:lnTo>
                  <a:lnTo>
                    <a:pt x="11" y="0"/>
                  </a:lnTo>
                  <a:lnTo>
                    <a:pt x="7"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09" name="Freeform 9"/>
            <p:cNvSpPr>
              <a:spLocks/>
            </p:cNvSpPr>
            <p:nvPr/>
          </p:nvSpPr>
          <p:spPr bwMode="auto">
            <a:xfrm>
              <a:off x="4114" y="4203"/>
              <a:ext cx="14" cy="16"/>
            </a:xfrm>
            <a:custGeom>
              <a:avLst/>
              <a:gdLst>
                <a:gd name="T0" fmla="*/ 9 w 14"/>
                <a:gd name="T1" fmla="*/ 7 h 16"/>
                <a:gd name="T2" fmla="*/ 3 w 14"/>
                <a:gd name="T3" fmla="*/ 0 h 16"/>
                <a:gd name="T4" fmla="*/ 0 w 14"/>
                <a:gd name="T5" fmla="*/ 9 h 16"/>
                <a:gd name="T6" fmla="*/ 7 w 14"/>
                <a:gd name="T7" fmla="*/ 16 h 16"/>
                <a:gd name="T8" fmla="*/ 14 w 14"/>
                <a:gd name="T9" fmla="*/ 9 h 16"/>
                <a:gd name="T10" fmla="*/ 9 w 14"/>
                <a:gd name="T11" fmla="*/ 7 h 16"/>
              </a:gdLst>
              <a:ahLst/>
              <a:cxnLst>
                <a:cxn ang="0">
                  <a:pos x="T0" y="T1"/>
                </a:cxn>
                <a:cxn ang="0">
                  <a:pos x="T2" y="T3"/>
                </a:cxn>
                <a:cxn ang="0">
                  <a:pos x="T4" y="T5"/>
                </a:cxn>
                <a:cxn ang="0">
                  <a:pos x="T6" y="T7"/>
                </a:cxn>
                <a:cxn ang="0">
                  <a:pos x="T8" y="T9"/>
                </a:cxn>
                <a:cxn ang="0">
                  <a:pos x="T10" y="T11"/>
                </a:cxn>
              </a:cxnLst>
              <a:rect l="0" t="0" r="r" b="b"/>
              <a:pathLst>
                <a:path w="14" h="16">
                  <a:moveTo>
                    <a:pt x="9" y="7"/>
                  </a:moveTo>
                  <a:lnTo>
                    <a:pt x="3" y="0"/>
                  </a:lnTo>
                  <a:lnTo>
                    <a:pt x="0" y="9"/>
                  </a:lnTo>
                  <a:lnTo>
                    <a:pt x="7" y="16"/>
                  </a:lnTo>
                  <a:lnTo>
                    <a:pt x="14" y="9"/>
                  </a:lnTo>
                  <a:lnTo>
                    <a:pt x="9" y="7"/>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10"/>
            <p:cNvSpPr>
              <a:spLocks/>
            </p:cNvSpPr>
            <p:nvPr/>
          </p:nvSpPr>
          <p:spPr bwMode="auto">
            <a:xfrm>
              <a:off x="4114" y="4203"/>
              <a:ext cx="14" cy="16"/>
            </a:xfrm>
            <a:custGeom>
              <a:avLst/>
              <a:gdLst>
                <a:gd name="T0" fmla="*/ 9 w 14"/>
                <a:gd name="T1" fmla="*/ 7 h 16"/>
                <a:gd name="T2" fmla="*/ 3 w 14"/>
                <a:gd name="T3" fmla="*/ 0 h 16"/>
                <a:gd name="T4" fmla="*/ 0 w 14"/>
                <a:gd name="T5" fmla="*/ 9 h 16"/>
                <a:gd name="T6" fmla="*/ 7 w 14"/>
                <a:gd name="T7" fmla="*/ 16 h 16"/>
                <a:gd name="T8" fmla="*/ 14 w 14"/>
                <a:gd name="T9" fmla="*/ 9 h 16"/>
                <a:gd name="T10" fmla="*/ 9 w 14"/>
                <a:gd name="T11" fmla="*/ 7 h 16"/>
              </a:gdLst>
              <a:ahLst/>
              <a:cxnLst>
                <a:cxn ang="0">
                  <a:pos x="T0" y="T1"/>
                </a:cxn>
                <a:cxn ang="0">
                  <a:pos x="T2" y="T3"/>
                </a:cxn>
                <a:cxn ang="0">
                  <a:pos x="T4" y="T5"/>
                </a:cxn>
                <a:cxn ang="0">
                  <a:pos x="T6" y="T7"/>
                </a:cxn>
                <a:cxn ang="0">
                  <a:pos x="T8" y="T9"/>
                </a:cxn>
                <a:cxn ang="0">
                  <a:pos x="T10" y="T11"/>
                </a:cxn>
              </a:cxnLst>
              <a:rect l="0" t="0" r="r" b="b"/>
              <a:pathLst>
                <a:path w="14" h="16">
                  <a:moveTo>
                    <a:pt x="9" y="7"/>
                  </a:moveTo>
                  <a:lnTo>
                    <a:pt x="3" y="0"/>
                  </a:lnTo>
                  <a:lnTo>
                    <a:pt x="0" y="9"/>
                  </a:lnTo>
                  <a:lnTo>
                    <a:pt x="7" y="16"/>
                  </a:lnTo>
                  <a:lnTo>
                    <a:pt x="14" y="9"/>
                  </a:lnTo>
                  <a:lnTo>
                    <a:pt x="9" y="7"/>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11" name="Freeform 11"/>
            <p:cNvSpPr>
              <a:spLocks/>
            </p:cNvSpPr>
            <p:nvPr/>
          </p:nvSpPr>
          <p:spPr bwMode="auto">
            <a:xfrm>
              <a:off x="4146" y="4250"/>
              <a:ext cx="25" cy="14"/>
            </a:xfrm>
            <a:custGeom>
              <a:avLst/>
              <a:gdLst>
                <a:gd name="T0" fmla="*/ 16 w 25"/>
                <a:gd name="T1" fmla="*/ 5 h 14"/>
                <a:gd name="T2" fmla="*/ 2 w 25"/>
                <a:gd name="T3" fmla="*/ 0 h 14"/>
                <a:gd name="T4" fmla="*/ 0 w 25"/>
                <a:gd name="T5" fmla="*/ 5 h 14"/>
                <a:gd name="T6" fmla="*/ 4 w 25"/>
                <a:gd name="T7" fmla="*/ 14 h 14"/>
                <a:gd name="T8" fmla="*/ 18 w 25"/>
                <a:gd name="T9" fmla="*/ 12 h 14"/>
                <a:gd name="T10" fmla="*/ 25 w 25"/>
                <a:gd name="T11" fmla="*/ 12 h 14"/>
                <a:gd name="T12" fmla="*/ 25 w 25"/>
                <a:gd name="T13" fmla="*/ 7 h 14"/>
                <a:gd name="T14" fmla="*/ 16 w 25"/>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4">
                  <a:moveTo>
                    <a:pt x="16" y="5"/>
                  </a:moveTo>
                  <a:lnTo>
                    <a:pt x="2" y="0"/>
                  </a:lnTo>
                  <a:lnTo>
                    <a:pt x="0" y="5"/>
                  </a:lnTo>
                  <a:lnTo>
                    <a:pt x="4" y="14"/>
                  </a:lnTo>
                  <a:lnTo>
                    <a:pt x="18" y="12"/>
                  </a:lnTo>
                  <a:lnTo>
                    <a:pt x="25" y="12"/>
                  </a:lnTo>
                  <a:lnTo>
                    <a:pt x="25" y="7"/>
                  </a:lnTo>
                  <a:lnTo>
                    <a:pt x="16" y="5"/>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2"/>
            <p:cNvSpPr>
              <a:spLocks/>
            </p:cNvSpPr>
            <p:nvPr/>
          </p:nvSpPr>
          <p:spPr bwMode="auto">
            <a:xfrm>
              <a:off x="4146" y="4250"/>
              <a:ext cx="25" cy="14"/>
            </a:xfrm>
            <a:custGeom>
              <a:avLst/>
              <a:gdLst>
                <a:gd name="T0" fmla="*/ 16 w 25"/>
                <a:gd name="T1" fmla="*/ 5 h 14"/>
                <a:gd name="T2" fmla="*/ 2 w 25"/>
                <a:gd name="T3" fmla="*/ 0 h 14"/>
                <a:gd name="T4" fmla="*/ 0 w 25"/>
                <a:gd name="T5" fmla="*/ 5 h 14"/>
                <a:gd name="T6" fmla="*/ 4 w 25"/>
                <a:gd name="T7" fmla="*/ 14 h 14"/>
                <a:gd name="T8" fmla="*/ 18 w 25"/>
                <a:gd name="T9" fmla="*/ 12 h 14"/>
                <a:gd name="T10" fmla="*/ 25 w 25"/>
                <a:gd name="T11" fmla="*/ 12 h 14"/>
                <a:gd name="T12" fmla="*/ 25 w 25"/>
                <a:gd name="T13" fmla="*/ 7 h 14"/>
                <a:gd name="T14" fmla="*/ 16 w 25"/>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4">
                  <a:moveTo>
                    <a:pt x="16" y="5"/>
                  </a:moveTo>
                  <a:lnTo>
                    <a:pt x="2" y="0"/>
                  </a:lnTo>
                  <a:lnTo>
                    <a:pt x="0" y="5"/>
                  </a:lnTo>
                  <a:lnTo>
                    <a:pt x="4" y="14"/>
                  </a:lnTo>
                  <a:lnTo>
                    <a:pt x="18" y="12"/>
                  </a:lnTo>
                  <a:lnTo>
                    <a:pt x="25" y="12"/>
                  </a:lnTo>
                  <a:lnTo>
                    <a:pt x="25" y="7"/>
                  </a:lnTo>
                  <a:lnTo>
                    <a:pt x="16" y="5"/>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13" name="Freeform 13"/>
            <p:cNvSpPr>
              <a:spLocks/>
            </p:cNvSpPr>
            <p:nvPr/>
          </p:nvSpPr>
          <p:spPr bwMode="auto">
            <a:xfrm>
              <a:off x="4756" y="3018"/>
              <a:ext cx="9" cy="7"/>
            </a:xfrm>
            <a:custGeom>
              <a:avLst/>
              <a:gdLst>
                <a:gd name="T0" fmla="*/ 2 w 9"/>
                <a:gd name="T1" fmla="*/ 0 h 7"/>
                <a:gd name="T2" fmla="*/ 0 w 9"/>
                <a:gd name="T3" fmla="*/ 0 h 7"/>
                <a:gd name="T4" fmla="*/ 0 w 9"/>
                <a:gd name="T5" fmla="*/ 4 h 7"/>
                <a:gd name="T6" fmla="*/ 4 w 9"/>
                <a:gd name="T7" fmla="*/ 7 h 7"/>
                <a:gd name="T8" fmla="*/ 9 w 9"/>
                <a:gd name="T9" fmla="*/ 2 h 7"/>
                <a:gd name="T10" fmla="*/ 2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2" y="0"/>
                  </a:moveTo>
                  <a:lnTo>
                    <a:pt x="0" y="0"/>
                  </a:lnTo>
                  <a:lnTo>
                    <a:pt x="0" y="4"/>
                  </a:lnTo>
                  <a:lnTo>
                    <a:pt x="4" y="7"/>
                  </a:lnTo>
                  <a:lnTo>
                    <a:pt x="9" y="2"/>
                  </a:lnTo>
                  <a:lnTo>
                    <a:pt x="2"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4"/>
            <p:cNvSpPr>
              <a:spLocks/>
            </p:cNvSpPr>
            <p:nvPr/>
          </p:nvSpPr>
          <p:spPr bwMode="auto">
            <a:xfrm>
              <a:off x="4756" y="3018"/>
              <a:ext cx="9" cy="7"/>
            </a:xfrm>
            <a:custGeom>
              <a:avLst/>
              <a:gdLst>
                <a:gd name="T0" fmla="*/ 2 w 9"/>
                <a:gd name="T1" fmla="*/ 0 h 7"/>
                <a:gd name="T2" fmla="*/ 0 w 9"/>
                <a:gd name="T3" fmla="*/ 0 h 7"/>
                <a:gd name="T4" fmla="*/ 0 w 9"/>
                <a:gd name="T5" fmla="*/ 4 h 7"/>
                <a:gd name="T6" fmla="*/ 4 w 9"/>
                <a:gd name="T7" fmla="*/ 7 h 7"/>
                <a:gd name="T8" fmla="*/ 9 w 9"/>
                <a:gd name="T9" fmla="*/ 2 h 7"/>
                <a:gd name="T10" fmla="*/ 2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2" y="0"/>
                  </a:moveTo>
                  <a:lnTo>
                    <a:pt x="0" y="0"/>
                  </a:lnTo>
                  <a:lnTo>
                    <a:pt x="0" y="4"/>
                  </a:lnTo>
                  <a:lnTo>
                    <a:pt x="4" y="7"/>
                  </a:lnTo>
                  <a:lnTo>
                    <a:pt x="9" y="2"/>
                  </a:lnTo>
                  <a:lnTo>
                    <a:pt x="2"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15" name="Freeform 15"/>
            <p:cNvSpPr>
              <a:spLocks/>
            </p:cNvSpPr>
            <p:nvPr/>
          </p:nvSpPr>
          <p:spPr bwMode="auto">
            <a:xfrm>
              <a:off x="4783" y="3002"/>
              <a:ext cx="18" cy="16"/>
            </a:xfrm>
            <a:custGeom>
              <a:avLst/>
              <a:gdLst>
                <a:gd name="T0" fmla="*/ 6 w 18"/>
                <a:gd name="T1" fmla="*/ 0 h 16"/>
                <a:gd name="T2" fmla="*/ 0 w 18"/>
                <a:gd name="T3" fmla="*/ 7 h 16"/>
                <a:gd name="T4" fmla="*/ 0 w 18"/>
                <a:gd name="T5" fmla="*/ 14 h 16"/>
                <a:gd name="T6" fmla="*/ 11 w 18"/>
                <a:gd name="T7" fmla="*/ 16 h 16"/>
                <a:gd name="T8" fmla="*/ 13 w 18"/>
                <a:gd name="T9" fmla="*/ 11 h 16"/>
                <a:gd name="T10" fmla="*/ 18 w 18"/>
                <a:gd name="T11" fmla="*/ 7 h 16"/>
                <a:gd name="T12" fmla="*/ 13 w 18"/>
                <a:gd name="T13" fmla="*/ 2 h 16"/>
                <a:gd name="T14" fmla="*/ 6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6" y="0"/>
                  </a:moveTo>
                  <a:lnTo>
                    <a:pt x="0" y="7"/>
                  </a:lnTo>
                  <a:lnTo>
                    <a:pt x="0" y="14"/>
                  </a:lnTo>
                  <a:lnTo>
                    <a:pt x="11" y="16"/>
                  </a:lnTo>
                  <a:lnTo>
                    <a:pt x="13" y="11"/>
                  </a:lnTo>
                  <a:lnTo>
                    <a:pt x="18" y="7"/>
                  </a:lnTo>
                  <a:lnTo>
                    <a:pt x="13" y="2"/>
                  </a:lnTo>
                  <a:lnTo>
                    <a:pt x="6"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16"/>
            <p:cNvSpPr>
              <a:spLocks/>
            </p:cNvSpPr>
            <p:nvPr/>
          </p:nvSpPr>
          <p:spPr bwMode="auto">
            <a:xfrm>
              <a:off x="4783" y="3002"/>
              <a:ext cx="18" cy="16"/>
            </a:xfrm>
            <a:custGeom>
              <a:avLst/>
              <a:gdLst>
                <a:gd name="T0" fmla="*/ 6 w 18"/>
                <a:gd name="T1" fmla="*/ 0 h 16"/>
                <a:gd name="T2" fmla="*/ 0 w 18"/>
                <a:gd name="T3" fmla="*/ 7 h 16"/>
                <a:gd name="T4" fmla="*/ 0 w 18"/>
                <a:gd name="T5" fmla="*/ 14 h 16"/>
                <a:gd name="T6" fmla="*/ 11 w 18"/>
                <a:gd name="T7" fmla="*/ 16 h 16"/>
                <a:gd name="T8" fmla="*/ 13 w 18"/>
                <a:gd name="T9" fmla="*/ 11 h 16"/>
                <a:gd name="T10" fmla="*/ 18 w 18"/>
                <a:gd name="T11" fmla="*/ 7 h 16"/>
                <a:gd name="T12" fmla="*/ 13 w 18"/>
                <a:gd name="T13" fmla="*/ 2 h 16"/>
                <a:gd name="T14" fmla="*/ 6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6" y="0"/>
                  </a:moveTo>
                  <a:lnTo>
                    <a:pt x="0" y="7"/>
                  </a:lnTo>
                  <a:lnTo>
                    <a:pt x="0" y="14"/>
                  </a:lnTo>
                  <a:lnTo>
                    <a:pt x="11" y="16"/>
                  </a:lnTo>
                  <a:lnTo>
                    <a:pt x="13" y="11"/>
                  </a:lnTo>
                  <a:lnTo>
                    <a:pt x="18" y="7"/>
                  </a:lnTo>
                  <a:lnTo>
                    <a:pt x="13" y="2"/>
                  </a:lnTo>
                  <a:lnTo>
                    <a:pt x="6"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17" name="Freeform 17"/>
            <p:cNvSpPr>
              <a:spLocks/>
            </p:cNvSpPr>
            <p:nvPr/>
          </p:nvSpPr>
          <p:spPr bwMode="auto">
            <a:xfrm>
              <a:off x="4499" y="2701"/>
              <a:ext cx="27" cy="20"/>
            </a:xfrm>
            <a:custGeom>
              <a:avLst/>
              <a:gdLst>
                <a:gd name="T0" fmla="*/ 16 w 27"/>
                <a:gd name="T1" fmla="*/ 0 h 20"/>
                <a:gd name="T2" fmla="*/ 0 w 27"/>
                <a:gd name="T3" fmla="*/ 7 h 20"/>
                <a:gd name="T4" fmla="*/ 0 w 27"/>
                <a:gd name="T5" fmla="*/ 18 h 20"/>
                <a:gd name="T6" fmla="*/ 14 w 27"/>
                <a:gd name="T7" fmla="*/ 13 h 20"/>
                <a:gd name="T8" fmla="*/ 16 w 27"/>
                <a:gd name="T9" fmla="*/ 20 h 20"/>
                <a:gd name="T10" fmla="*/ 27 w 27"/>
                <a:gd name="T11" fmla="*/ 20 h 20"/>
                <a:gd name="T12" fmla="*/ 25 w 27"/>
                <a:gd name="T13" fmla="*/ 7 h 20"/>
                <a:gd name="T14" fmla="*/ 16 w 2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16" y="0"/>
                  </a:moveTo>
                  <a:lnTo>
                    <a:pt x="0" y="7"/>
                  </a:lnTo>
                  <a:lnTo>
                    <a:pt x="0" y="18"/>
                  </a:lnTo>
                  <a:lnTo>
                    <a:pt x="14" y="13"/>
                  </a:lnTo>
                  <a:lnTo>
                    <a:pt x="16" y="20"/>
                  </a:lnTo>
                  <a:lnTo>
                    <a:pt x="27" y="20"/>
                  </a:lnTo>
                  <a:lnTo>
                    <a:pt x="25" y="7"/>
                  </a:lnTo>
                  <a:lnTo>
                    <a:pt x="16"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Freeform 18"/>
            <p:cNvSpPr>
              <a:spLocks/>
            </p:cNvSpPr>
            <p:nvPr/>
          </p:nvSpPr>
          <p:spPr bwMode="auto">
            <a:xfrm>
              <a:off x="4499" y="2701"/>
              <a:ext cx="27" cy="20"/>
            </a:xfrm>
            <a:custGeom>
              <a:avLst/>
              <a:gdLst>
                <a:gd name="T0" fmla="*/ 16 w 27"/>
                <a:gd name="T1" fmla="*/ 0 h 20"/>
                <a:gd name="T2" fmla="*/ 0 w 27"/>
                <a:gd name="T3" fmla="*/ 7 h 20"/>
                <a:gd name="T4" fmla="*/ 0 w 27"/>
                <a:gd name="T5" fmla="*/ 18 h 20"/>
                <a:gd name="T6" fmla="*/ 14 w 27"/>
                <a:gd name="T7" fmla="*/ 13 h 20"/>
                <a:gd name="T8" fmla="*/ 16 w 27"/>
                <a:gd name="T9" fmla="*/ 20 h 20"/>
                <a:gd name="T10" fmla="*/ 27 w 27"/>
                <a:gd name="T11" fmla="*/ 20 h 20"/>
                <a:gd name="T12" fmla="*/ 25 w 27"/>
                <a:gd name="T13" fmla="*/ 7 h 20"/>
                <a:gd name="T14" fmla="*/ 16 w 2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0">
                  <a:moveTo>
                    <a:pt x="16" y="0"/>
                  </a:moveTo>
                  <a:lnTo>
                    <a:pt x="0" y="7"/>
                  </a:lnTo>
                  <a:lnTo>
                    <a:pt x="0" y="18"/>
                  </a:lnTo>
                  <a:lnTo>
                    <a:pt x="14" y="13"/>
                  </a:lnTo>
                  <a:lnTo>
                    <a:pt x="16" y="20"/>
                  </a:lnTo>
                  <a:lnTo>
                    <a:pt x="27" y="20"/>
                  </a:lnTo>
                  <a:lnTo>
                    <a:pt x="25" y="7"/>
                  </a:lnTo>
                  <a:lnTo>
                    <a:pt x="16"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19" name="Freeform 19"/>
            <p:cNvSpPr>
              <a:spLocks/>
            </p:cNvSpPr>
            <p:nvPr/>
          </p:nvSpPr>
          <p:spPr bwMode="auto">
            <a:xfrm>
              <a:off x="4027" y="2640"/>
              <a:ext cx="315" cy="407"/>
            </a:xfrm>
            <a:custGeom>
              <a:avLst/>
              <a:gdLst>
                <a:gd name="T0" fmla="*/ 56 w 315"/>
                <a:gd name="T1" fmla="*/ 209 h 407"/>
                <a:gd name="T2" fmla="*/ 0 w 315"/>
                <a:gd name="T3" fmla="*/ 252 h 407"/>
                <a:gd name="T4" fmla="*/ 38 w 315"/>
                <a:gd name="T5" fmla="*/ 272 h 407"/>
                <a:gd name="T6" fmla="*/ 36 w 315"/>
                <a:gd name="T7" fmla="*/ 288 h 407"/>
                <a:gd name="T8" fmla="*/ 90 w 315"/>
                <a:gd name="T9" fmla="*/ 290 h 407"/>
                <a:gd name="T10" fmla="*/ 103 w 315"/>
                <a:gd name="T11" fmla="*/ 295 h 407"/>
                <a:gd name="T12" fmla="*/ 130 w 315"/>
                <a:gd name="T13" fmla="*/ 342 h 407"/>
                <a:gd name="T14" fmla="*/ 177 w 315"/>
                <a:gd name="T15" fmla="*/ 349 h 407"/>
                <a:gd name="T16" fmla="*/ 209 w 315"/>
                <a:gd name="T17" fmla="*/ 364 h 407"/>
                <a:gd name="T18" fmla="*/ 202 w 315"/>
                <a:gd name="T19" fmla="*/ 405 h 407"/>
                <a:gd name="T20" fmla="*/ 211 w 315"/>
                <a:gd name="T21" fmla="*/ 407 h 407"/>
                <a:gd name="T22" fmla="*/ 247 w 315"/>
                <a:gd name="T23" fmla="*/ 335 h 407"/>
                <a:gd name="T24" fmla="*/ 231 w 315"/>
                <a:gd name="T25" fmla="*/ 317 h 407"/>
                <a:gd name="T26" fmla="*/ 234 w 315"/>
                <a:gd name="T27" fmla="*/ 304 h 407"/>
                <a:gd name="T28" fmla="*/ 254 w 315"/>
                <a:gd name="T29" fmla="*/ 288 h 407"/>
                <a:gd name="T30" fmla="*/ 240 w 315"/>
                <a:gd name="T31" fmla="*/ 281 h 407"/>
                <a:gd name="T32" fmla="*/ 243 w 315"/>
                <a:gd name="T33" fmla="*/ 270 h 407"/>
                <a:gd name="T34" fmla="*/ 254 w 315"/>
                <a:gd name="T35" fmla="*/ 272 h 407"/>
                <a:gd name="T36" fmla="*/ 270 w 315"/>
                <a:gd name="T37" fmla="*/ 286 h 407"/>
                <a:gd name="T38" fmla="*/ 290 w 315"/>
                <a:gd name="T39" fmla="*/ 283 h 407"/>
                <a:gd name="T40" fmla="*/ 301 w 315"/>
                <a:gd name="T41" fmla="*/ 304 h 407"/>
                <a:gd name="T42" fmla="*/ 315 w 315"/>
                <a:gd name="T43" fmla="*/ 306 h 407"/>
                <a:gd name="T44" fmla="*/ 308 w 315"/>
                <a:gd name="T45" fmla="*/ 290 h 407"/>
                <a:gd name="T46" fmla="*/ 312 w 315"/>
                <a:gd name="T47" fmla="*/ 277 h 407"/>
                <a:gd name="T48" fmla="*/ 294 w 315"/>
                <a:gd name="T49" fmla="*/ 245 h 407"/>
                <a:gd name="T50" fmla="*/ 303 w 315"/>
                <a:gd name="T51" fmla="*/ 223 h 407"/>
                <a:gd name="T52" fmla="*/ 297 w 315"/>
                <a:gd name="T53" fmla="*/ 212 h 407"/>
                <a:gd name="T54" fmla="*/ 306 w 315"/>
                <a:gd name="T55" fmla="*/ 173 h 407"/>
                <a:gd name="T56" fmla="*/ 263 w 315"/>
                <a:gd name="T57" fmla="*/ 173 h 407"/>
                <a:gd name="T58" fmla="*/ 198 w 315"/>
                <a:gd name="T59" fmla="*/ 133 h 407"/>
                <a:gd name="T60" fmla="*/ 182 w 315"/>
                <a:gd name="T61" fmla="*/ 101 h 407"/>
                <a:gd name="T62" fmla="*/ 166 w 315"/>
                <a:gd name="T63" fmla="*/ 104 h 407"/>
                <a:gd name="T64" fmla="*/ 186 w 315"/>
                <a:gd name="T65" fmla="*/ 72 h 407"/>
                <a:gd name="T66" fmla="*/ 182 w 315"/>
                <a:gd name="T67" fmla="*/ 45 h 407"/>
                <a:gd name="T68" fmla="*/ 198 w 315"/>
                <a:gd name="T69" fmla="*/ 41 h 407"/>
                <a:gd name="T70" fmla="*/ 216 w 315"/>
                <a:gd name="T71" fmla="*/ 9 h 407"/>
                <a:gd name="T72" fmla="*/ 202 w 315"/>
                <a:gd name="T73" fmla="*/ 0 h 407"/>
                <a:gd name="T74" fmla="*/ 191 w 315"/>
                <a:gd name="T75" fmla="*/ 11 h 407"/>
                <a:gd name="T76" fmla="*/ 110 w 315"/>
                <a:gd name="T77" fmla="*/ 34 h 407"/>
                <a:gd name="T78" fmla="*/ 105 w 315"/>
                <a:gd name="T79" fmla="*/ 52 h 407"/>
                <a:gd name="T80" fmla="*/ 85 w 315"/>
                <a:gd name="T81" fmla="*/ 90 h 407"/>
                <a:gd name="T82" fmla="*/ 67 w 315"/>
                <a:gd name="T83" fmla="*/ 97 h 407"/>
                <a:gd name="T84" fmla="*/ 58 w 315"/>
                <a:gd name="T85" fmla="*/ 119 h 407"/>
                <a:gd name="T86" fmla="*/ 63 w 315"/>
                <a:gd name="T87" fmla="*/ 176 h 407"/>
                <a:gd name="T88" fmla="*/ 51 w 315"/>
                <a:gd name="T89" fmla="*/ 182 h 407"/>
                <a:gd name="T90" fmla="*/ 56 w 315"/>
                <a:gd name="T91" fmla="*/ 20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07">
                  <a:moveTo>
                    <a:pt x="56" y="209"/>
                  </a:moveTo>
                  <a:lnTo>
                    <a:pt x="0" y="252"/>
                  </a:lnTo>
                  <a:lnTo>
                    <a:pt x="38" y="272"/>
                  </a:lnTo>
                  <a:lnTo>
                    <a:pt x="36" y="288"/>
                  </a:lnTo>
                  <a:lnTo>
                    <a:pt x="90" y="290"/>
                  </a:lnTo>
                  <a:lnTo>
                    <a:pt x="103" y="295"/>
                  </a:lnTo>
                  <a:lnTo>
                    <a:pt x="130" y="342"/>
                  </a:lnTo>
                  <a:lnTo>
                    <a:pt x="177" y="349"/>
                  </a:lnTo>
                  <a:lnTo>
                    <a:pt x="209" y="364"/>
                  </a:lnTo>
                  <a:lnTo>
                    <a:pt x="202" y="405"/>
                  </a:lnTo>
                  <a:lnTo>
                    <a:pt x="211" y="407"/>
                  </a:lnTo>
                  <a:lnTo>
                    <a:pt x="247" y="335"/>
                  </a:lnTo>
                  <a:lnTo>
                    <a:pt x="231" y="317"/>
                  </a:lnTo>
                  <a:lnTo>
                    <a:pt x="234" y="304"/>
                  </a:lnTo>
                  <a:lnTo>
                    <a:pt x="254" y="288"/>
                  </a:lnTo>
                  <a:lnTo>
                    <a:pt x="240" y="281"/>
                  </a:lnTo>
                  <a:lnTo>
                    <a:pt x="243" y="270"/>
                  </a:lnTo>
                  <a:lnTo>
                    <a:pt x="254" y="272"/>
                  </a:lnTo>
                  <a:lnTo>
                    <a:pt x="270" y="286"/>
                  </a:lnTo>
                  <a:lnTo>
                    <a:pt x="290" y="283"/>
                  </a:lnTo>
                  <a:lnTo>
                    <a:pt x="301" y="304"/>
                  </a:lnTo>
                  <a:lnTo>
                    <a:pt x="315" y="306"/>
                  </a:lnTo>
                  <a:lnTo>
                    <a:pt x="308" y="290"/>
                  </a:lnTo>
                  <a:lnTo>
                    <a:pt x="312" y="277"/>
                  </a:lnTo>
                  <a:lnTo>
                    <a:pt x="294" y="245"/>
                  </a:lnTo>
                  <a:lnTo>
                    <a:pt x="303" y="223"/>
                  </a:lnTo>
                  <a:lnTo>
                    <a:pt x="297" y="212"/>
                  </a:lnTo>
                  <a:lnTo>
                    <a:pt x="306" y="173"/>
                  </a:lnTo>
                  <a:lnTo>
                    <a:pt x="263" y="173"/>
                  </a:lnTo>
                  <a:lnTo>
                    <a:pt x="198" y="133"/>
                  </a:lnTo>
                  <a:lnTo>
                    <a:pt x="182" y="101"/>
                  </a:lnTo>
                  <a:lnTo>
                    <a:pt x="166" y="104"/>
                  </a:lnTo>
                  <a:lnTo>
                    <a:pt x="186" y="72"/>
                  </a:lnTo>
                  <a:lnTo>
                    <a:pt x="182" y="45"/>
                  </a:lnTo>
                  <a:lnTo>
                    <a:pt x="198" y="41"/>
                  </a:lnTo>
                  <a:lnTo>
                    <a:pt x="216" y="9"/>
                  </a:lnTo>
                  <a:lnTo>
                    <a:pt x="202" y="0"/>
                  </a:lnTo>
                  <a:lnTo>
                    <a:pt x="191" y="11"/>
                  </a:lnTo>
                  <a:lnTo>
                    <a:pt x="110" y="34"/>
                  </a:lnTo>
                  <a:lnTo>
                    <a:pt x="105" y="52"/>
                  </a:lnTo>
                  <a:lnTo>
                    <a:pt x="85" y="90"/>
                  </a:lnTo>
                  <a:lnTo>
                    <a:pt x="67" y="97"/>
                  </a:lnTo>
                  <a:lnTo>
                    <a:pt x="58" y="119"/>
                  </a:lnTo>
                  <a:lnTo>
                    <a:pt x="63" y="176"/>
                  </a:lnTo>
                  <a:lnTo>
                    <a:pt x="51" y="182"/>
                  </a:lnTo>
                  <a:lnTo>
                    <a:pt x="56" y="209"/>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20"/>
            <p:cNvSpPr>
              <a:spLocks/>
            </p:cNvSpPr>
            <p:nvPr/>
          </p:nvSpPr>
          <p:spPr bwMode="auto">
            <a:xfrm>
              <a:off x="4027" y="2640"/>
              <a:ext cx="315" cy="407"/>
            </a:xfrm>
            <a:custGeom>
              <a:avLst/>
              <a:gdLst>
                <a:gd name="T0" fmla="*/ 56 w 315"/>
                <a:gd name="T1" fmla="*/ 209 h 407"/>
                <a:gd name="T2" fmla="*/ 0 w 315"/>
                <a:gd name="T3" fmla="*/ 252 h 407"/>
                <a:gd name="T4" fmla="*/ 38 w 315"/>
                <a:gd name="T5" fmla="*/ 272 h 407"/>
                <a:gd name="T6" fmla="*/ 36 w 315"/>
                <a:gd name="T7" fmla="*/ 288 h 407"/>
                <a:gd name="T8" fmla="*/ 90 w 315"/>
                <a:gd name="T9" fmla="*/ 290 h 407"/>
                <a:gd name="T10" fmla="*/ 103 w 315"/>
                <a:gd name="T11" fmla="*/ 295 h 407"/>
                <a:gd name="T12" fmla="*/ 130 w 315"/>
                <a:gd name="T13" fmla="*/ 342 h 407"/>
                <a:gd name="T14" fmla="*/ 177 w 315"/>
                <a:gd name="T15" fmla="*/ 349 h 407"/>
                <a:gd name="T16" fmla="*/ 209 w 315"/>
                <a:gd name="T17" fmla="*/ 364 h 407"/>
                <a:gd name="T18" fmla="*/ 202 w 315"/>
                <a:gd name="T19" fmla="*/ 405 h 407"/>
                <a:gd name="T20" fmla="*/ 211 w 315"/>
                <a:gd name="T21" fmla="*/ 407 h 407"/>
                <a:gd name="T22" fmla="*/ 247 w 315"/>
                <a:gd name="T23" fmla="*/ 335 h 407"/>
                <a:gd name="T24" fmla="*/ 231 w 315"/>
                <a:gd name="T25" fmla="*/ 317 h 407"/>
                <a:gd name="T26" fmla="*/ 234 w 315"/>
                <a:gd name="T27" fmla="*/ 304 h 407"/>
                <a:gd name="T28" fmla="*/ 254 w 315"/>
                <a:gd name="T29" fmla="*/ 288 h 407"/>
                <a:gd name="T30" fmla="*/ 240 w 315"/>
                <a:gd name="T31" fmla="*/ 281 h 407"/>
                <a:gd name="T32" fmla="*/ 243 w 315"/>
                <a:gd name="T33" fmla="*/ 270 h 407"/>
                <a:gd name="T34" fmla="*/ 254 w 315"/>
                <a:gd name="T35" fmla="*/ 272 h 407"/>
                <a:gd name="T36" fmla="*/ 270 w 315"/>
                <a:gd name="T37" fmla="*/ 286 h 407"/>
                <a:gd name="T38" fmla="*/ 290 w 315"/>
                <a:gd name="T39" fmla="*/ 283 h 407"/>
                <a:gd name="T40" fmla="*/ 301 w 315"/>
                <a:gd name="T41" fmla="*/ 304 h 407"/>
                <a:gd name="T42" fmla="*/ 315 w 315"/>
                <a:gd name="T43" fmla="*/ 306 h 407"/>
                <a:gd name="T44" fmla="*/ 308 w 315"/>
                <a:gd name="T45" fmla="*/ 290 h 407"/>
                <a:gd name="T46" fmla="*/ 312 w 315"/>
                <a:gd name="T47" fmla="*/ 277 h 407"/>
                <a:gd name="T48" fmla="*/ 294 w 315"/>
                <a:gd name="T49" fmla="*/ 245 h 407"/>
                <a:gd name="T50" fmla="*/ 303 w 315"/>
                <a:gd name="T51" fmla="*/ 223 h 407"/>
                <a:gd name="T52" fmla="*/ 297 w 315"/>
                <a:gd name="T53" fmla="*/ 212 h 407"/>
                <a:gd name="T54" fmla="*/ 306 w 315"/>
                <a:gd name="T55" fmla="*/ 173 h 407"/>
                <a:gd name="T56" fmla="*/ 263 w 315"/>
                <a:gd name="T57" fmla="*/ 173 h 407"/>
                <a:gd name="T58" fmla="*/ 198 w 315"/>
                <a:gd name="T59" fmla="*/ 133 h 407"/>
                <a:gd name="T60" fmla="*/ 182 w 315"/>
                <a:gd name="T61" fmla="*/ 101 h 407"/>
                <a:gd name="T62" fmla="*/ 166 w 315"/>
                <a:gd name="T63" fmla="*/ 104 h 407"/>
                <a:gd name="T64" fmla="*/ 186 w 315"/>
                <a:gd name="T65" fmla="*/ 72 h 407"/>
                <a:gd name="T66" fmla="*/ 182 w 315"/>
                <a:gd name="T67" fmla="*/ 45 h 407"/>
                <a:gd name="T68" fmla="*/ 198 w 315"/>
                <a:gd name="T69" fmla="*/ 41 h 407"/>
                <a:gd name="T70" fmla="*/ 216 w 315"/>
                <a:gd name="T71" fmla="*/ 9 h 407"/>
                <a:gd name="T72" fmla="*/ 202 w 315"/>
                <a:gd name="T73" fmla="*/ 0 h 407"/>
                <a:gd name="T74" fmla="*/ 191 w 315"/>
                <a:gd name="T75" fmla="*/ 11 h 407"/>
                <a:gd name="T76" fmla="*/ 110 w 315"/>
                <a:gd name="T77" fmla="*/ 34 h 407"/>
                <a:gd name="T78" fmla="*/ 105 w 315"/>
                <a:gd name="T79" fmla="*/ 52 h 407"/>
                <a:gd name="T80" fmla="*/ 85 w 315"/>
                <a:gd name="T81" fmla="*/ 90 h 407"/>
                <a:gd name="T82" fmla="*/ 67 w 315"/>
                <a:gd name="T83" fmla="*/ 97 h 407"/>
                <a:gd name="T84" fmla="*/ 58 w 315"/>
                <a:gd name="T85" fmla="*/ 119 h 407"/>
                <a:gd name="T86" fmla="*/ 63 w 315"/>
                <a:gd name="T87" fmla="*/ 176 h 407"/>
                <a:gd name="T88" fmla="*/ 51 w 315"/>
                <a:gd name="T89" fmla="*/ 182 h 407"/>
                <a:gd name="T90" fmla="*/ 56 w 315"/>
                <a:gd name="T91" fmla="*/ 20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07">
                  <a:moveTo>
                    <a:pt x="56" y="209"/>
                  </a:moveTo>
                  <a:lnTo>
                    <a:pt x="0" y="252"/>
                  </a:lnTo>
                  <a:lnTo>
                    <a:pt x="38" y="272"/>
                  </a:lnTo>
                  <a:lnTo>
                    <a:pt x="36" y="288"/>
                  </a:lnTo>
                  <a:lnTo>
                    <a:pt x="90" y="290"/>
                  </a:lnTo>
                  <a:lnTo>
                    <a:pt x="103" y="295"/>
                  </a:lnTo>
                  <a:lnTo>
                    <a:pt x="130" y="342"/>
                  </a:lnTo>
                  <a:lnTo>
                    <a:pt x="177" y="349"/>
                  </a:lnTo>
                  <a:lnTo>
                    <a:pt x="209" y="364"/>
                  </a:lnTo>
                  <a:lnTo>
                    <a:pt x="202" y="405"/>
                  </a:lnTo>
                  <a:lnTo>
                    <a:pt x="211" y="407"/>
                  </a:lnTo>
                  <a:lnTo>
                    <a:pt x="247" y="335"/>
                  </a:lnTo>
                  <a:lnTo>
                    <a:pt x="231" y="317"/>
                  </a:lnTo>
                  <a:lnTo>
                    <a:pt x="234" y="304"/>
                  </a:lnTo>
                  <a:lnTo>
                    <a:pt x="254" y="288"/>
                  </a:lnTo>
                  <a:lnTo>
                    <a:pt x="240" y="281"/>
                  </a:lnTo>
                  <a:lnTo>
                    <a:pt x="243" y="270"/>
                  </a:lnTo>
                  <a:lnTo>
                    <a:pt x="254" y="272"/>
                  </a:lnTo>
                  <a:lnTo>
                    <a:pt x="270" y="286"/>
                  </a:lnTo>
                  <a:lnTo>
                    <a:pt x="290" y="283"/>
                  </a:lnTo>
                  <a:lnTo>
                    <a:pt x="301" y="304"/>
                  </a:lnTo>
                  <a:lnTo>
                    <a:pt x="315" y="306"/>
                  </a:lnTo>
                  <a:lnTo>
                    <a:pt x="308" y="290"/>
                  </a:lnTo>
                  <a:lnTo>
                    <a:pt x="312" y="277"/>
                  </a:lnTo>
                  <a:lnTo>
                    <a:pt x="294" y="245"/>
                  </a:lnTo>
                  <a:lnTo>
                    <a:pt x="303" y="223"/>
                  </a:lnTo>
                  <a:lnTo>
                    <a:pt x="297" y="212"/>
                  </a:lnTo>
                  <a:lnTo>
                    <a:pt x="306" y="173"/>
                  </a:lnTo>
                  <a:lnTo>
                    <a:pt x="263" y="173"/>
                  </a:lnTo>
                  <a:lnTo>
                    <a:pt x="198" y="133"/>
                  </a:lnTo>
                  <a:lnTo>
                    <a:pt x="182" y="101"/>
                  </a:lnTo>
                  <a:lnTo>
                    <a:pt x="166" y="104"/>
                  </a:lnTo>
                  <a:lnTo>
                    <a:pt x="186" y="72"/>
                  </a:lnTo>
                  <a:lnTo>
                    <a:pt x="182" y="45"/>
                  </a:lnTo>
                  <a:lnTo>
                    <a:pt x="198" y="41"/>
                  </a:lnTo>
                  <a:lnTo>
                    <a:pt x="216" y="9"/>
                  </a:lnTo>
                  <a:lnTo>
                    <a:pt x="202" y="0"/>
                  </a:lnTo>
                  <a:lnTo>
                    <a:pt x="191" y="11"/>
                  </a:lnTo>
                  <a:lnTo>
                    <a:pt x="110" y="34"/>
                  </a:lnTo>
                  <a:lnTo>
                    <a:pt x="105" y="52"/>
                  </a:lnTo>
                  <a:lnTo>
                    <a:pt x="85" y="90"/>
                  </a:lnTo>
                  <a:lnTo>
                    <a:pt x="67" y="97"/>
                  </a:lnTo>
                  <a:lnTo>
                    <a:pt x="58" y="119"/>
                  </a:lnTo>
                  <a:lnTo>
                    <a:pt x="63" y="176"/>
                  </a:lnTo>
                  <a:lnTo>
                    <a:pt x="51" y="182"/>
                  </a:lnTo>
                  <a:lnTo>
                    <a:pt x="56" y="209"/>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21" name="Freeform 21"/>
            <p:cNvSpPr>
              <a:spLocks/>
            </p:cNvSpPr>
            <p:nvPr/>
          </p:nvSpPr>
          <p:spPr bwMode="auto">
            <a:xfrm>
              <a:off x="3984" y="2892"/>
              <a:ext cx="133" cy="151"/>
            </a:xfrm>
            <a:custGeom>
              <a:avLst/>
              <a:gdLst>
                <a:gd name="T0" fmla="*/ 45 w 133"/>
                <a:gd name="T1" fmla="*/ 0 h 151"/>
                <a:gd name="T2" fmla="*/ 23 w 133"/>
                <a:gd name="T3" fmla="*/ 16 h 151"/>
                <a:gd name="T4" fmla="*/ 0 w 133"/>
                <a:gd name="T5" fmla="*/ 72 h 151"/>
                <a:gd name="T6" fmla="*/ 2 w 133"/>
                <a:gd name="T7" fmla="*/ 97 h 151"/>
                <a:gd name="T8" fmla="*/ 11 w 133"/>
                <a:gd name="T9" fmla="*/ 99 h 151"/>
                <a:gd name="T10" fmla="*/ 25 w 133"/>
                <a:gd name="T11" fmla="*/ 79 h 151"/>
                <a:gd name="T12" fmla="*/ 27 w 133"/>
                <a:gd name="T13" fmla="*/ 85 h 151"/>
                <a:gd name="T14" fmla="*/ 16 w 133"/>
                <a:gd name="T15" fmla="*/ 121 h 151"/>
                <a:gd name="T16" fmla="*/ 36 w 133"/>
                <a:gd name="T17" fmla="*/ 151 h 151"/>
                <a:gd name="T18" fmla="*/ 81 w 133"/>
                <a:gd name="T19" fmla="*/ 119 h 151"/>
                <a:gd name="T20" fmla="*/ 83 w 133"/>
                <a:gd name="T21" fmla="*/ 99 h 151"/>
                <a:gd name="T22" fmla="*/ 112 w 133"/>
                <a:gd name="T23" fmla="*/ 90 h 151"/>
                <a:gd name="T24" fmla="*/ 133 w 133"/>
                <a:gd name="T25" fmla="*/ 38 h 151"/>
                <a:gd name="T26" fmla="*/ 79 w 133"/>
                <a:gd name="T27" fmla="*/ 36 h 151"/>
                <a:gd name="T28" fmla="*/ 81 w 133"/>
                <a:gd name="T29" fmla="*/ 20 h 151"/>
                <a:gd name="T30" fmla="*/ 45 w 133"/>
                <a:gd name="T3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51">
                  <a:moveTo>
                    <a:pt x="45" y="0"/>
                  </a:moveTo>
                  <a:lnTo>
                    <a:pt x="23" y="16"/>
                  </a:lnTo>
                  <a:lnTo>
                    <a:pt x="0" y="72"/>
                  </a:lnTo>
                  <a:lnTo>
                    <a:pt x="2" y="97"/>
                  </a:lnTo>
                  <a:lnTo>
                    <a:pt x="11" y="99"/>
                  </a:lnTo>
                  <a:lnTo>
                    <a:pt x="25" y="79"/>
                  </a:lnTo>
                  <a:lnTo>
                    <a:pt x="27" y="85"/>
                  </a:lnTo>
                  <a:lnTo>
                    <a:pt x="16" y="121"/>
                  </a:lnTo>
                  <a:lnTo>
                    <a:pt x="36" y="151"/>
                  </a:lnTo>
                  <a:lnTo>
                    <a:pt x="81" y="119"/>
                  </a:lnTo>
                  <a:lnTo>
                    <a:pt x="83" y="99"/>
                  </a:lnTo>
                  <a:lnTo>
                    <a:pt x="112" y="90"/>
                  </a:lnTo>
                  <a:lnTo>
                    <a:pt x="133" y="38"/>
                  </a:lnTo>
                  <a:lnTo>
                    <a:pt x="79" y="36"/>
                  </a:lnTo>
                  <a:lnTo>
                    <a:pt x="81" y="20"/>
                  </a:lnTo>
                  <a:lnTo>
                    <a:pt x="45"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22"/>
            <p:cNvSpPr>
              <a:spLocks/>
            </p:cNvSpPr>
            <p:nvPr/>
          </p:nvSpPr>
          <p:spPr bwMode="auto">
            <a:xfrm>
              <a:off x="3984" y="2892"/>
              <a:ext cx="133" cy="151"/>
            </a:xfrm>
            <a:custGeom>
              <a:avLst/>
              <a:gdLst>
                <a:gd name="T0" fmla="*/ 45 w 133"/>
                <a:gd name="T1" fmla="*/ 0 h 151"/>
                <a:gd name="T2" fmla="*/ 23 w 133"/>
                <a:gd name="T3" fmla="*/ 16 h 151"/>
                <a:gd name="T4" fmla="*/ 0 w 133"/>
                <a:gd name="T5" fmla="*/ 72 h 151"/>
                <a:gd name="T6" fmla="*/ 2 w 133"/>
                <a:gd name="T7" fmla="*/ 97 h 151"/>
                <a:gd name="T8" fmla="*/ 11 w 133"/>
                <a:gd name="T9" fmla="*/ 99 h 151"/>
                <a:gd name="T10" fmla="*/ 25 w 133"/>
                <a:gd name="T11" fmla="*/ 79 h 151"/>
                <a:gd name="T12" fmla="*/ 27 w 133"/>
                <a:gd name="T13" fmla="*/ 85 h 151"/>
                <a:gd name="T14" fmla="*/ 16 w 133"/>
                <a:gd name="T15" fmla="*/ 121 h 151"/>
                <a:gd name="T16" fmla="*/ 36 w 133"/>
                <a:gd name="T17" fmla="*/ 151 h 151"/>
                <a:gd name="T18" fmla="*/ 81 w 133"/>
                <a:gd name="T19" fmla="*/ 119 h 151"/>
                <a:gd name="T20" fmla="*/ 83 w 133"/>
                <a:gd name="T21" fmla="*/ 99 h 151"/>
                <a:gd name="T22" fmla="*/ 112 w 133"/>
                <a:gd name="T23" fmla="*/ 90 h 151"/>
                <a:gd name="T24" fmla="*/ 133 w 133"/>
                <a:gd name="T25" fmla="*/ 38 h 151"/>
                <a:gd name="T26" fmla="*/ 79 w 133"/>
                <a:gd name="T27" fmla="*/ 36 h 151"/>
                <a:gd name="T28" fmla="*/ 81 w 133"/>
                <a:gd name="T29" fmla="*/ 20 h 151"/>
                <a:gd name="T30" fmla="*/ 45 w 133"/>
                <a:gd name="T3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51">
                  <a:moveTo>
                    <a:pt x="45" y="0"/>
                  </a:moveTo>
                  <a:lnTo>
                    <a:pt x="23" y="16"/>
                  </a:lnTo>
                  <a:lnTo>
                    <a:pt x="0" y="72"/>
                  </a:lnTo>
                  <a:lnTo>
                    <a:pt x="2" y="97"/>
                  </a:lnTo>
                  <a:lnTo>
                    <a:pt x="11" y="99"/>
                  </a:lnTo>
                  <a:lnTo>
                    <a:pt x="25" y="79"/>
                  </a:lnTo>
                  <a:lnTo>
                    <a:pt x="27" y="85"/>
                  </a:lnTo>
                  <a:lnTo>
                    <a:pt x="16" y="121"/>
                  </a:lnTo>
                  <a:lnTo>
                    <a:pt x="36" y="151"/>
                  </a:lnTo>
                  <a:lnTo>
                    <a:pt x="81" y="119"/>
                  </a:lnTo>
                  <a:lnTo>
                    <a:pt x="83" y="99"/>
                  </a:lnTo>
                  <a:lnTo>
                    <a:pt x="112" y="90"/>
                  </a:lnTo>
                  <a:lnTo>
                    <a:pt x="133" y="38"/>
                  </a:lnTo>
                  <a:lnTo>
                    <a:pt x="79" y="36"/>
                  </a:lnTo>
                  <a:lnTo>
                    <a:pt x="81" y="20"/>
                  </a:lnTo>
                  <a:lnTo>
                    <a:pt x="45"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23" name="Freeform 23"/>
            <p:cNvSpPr>
              <a:spLocks/>
            </p:cNvSpPr>
            <p:nvPr/>
          </p:nvSpPr>
          <p:spPr bwMode="auto">
            <a:xfrm>
              <a:off x="4193" y="2660"/>
              <a:ext cx="358" cy="293"/>
            </a:xfrm>
            <a:custGeom>
              <a:avLst/>
              <a:gdLst>
                <a:gd name="T0" fmla="*/ 29 w 358"/>
                <a:gd name="T1" fmla="*/ 21 h 293"/>
                <a:gd name="T2" fmla="*/ 36 w 358"/>
                <a:gd name="T3" fmla="*/ 50 h 293"/>
                <a:gd name="T4" fmla="*/ 52 w 358"/>
                <a:gd name="T5" fmla="*/ 66 h 293"/>
                <a:gd name="T6" fmla="*/ 54 w 358"/>
                <a:gd name="T7" fmla="*/ 52 h 293"/>
                <a:gd name="T8" fmla="*/ 50 w 358"/>
                <a:gd name="T9" fmla="*/ 32 h 293"/>
                <a:gd name="T10" fmla="*/ 65 w 358"/>
                <a:gd name="T11" fmla="*/ 25 h 293"/>
                <a:gd name="T12" fmla="*/ 72 w 358"/>
                <a:gd name="T13" fmla="*/ 0 h 293"/>
                <a:gd name="T14" fmla="*/ 117 w 358"/>
                <a:gd name="T15" fmla="*/ 18 h 293"/>
                <a:gd name="T16" fmla="*/ 131 w 358"/>
                <a:gd name="T17" fmla="*/ 41 h 293"/>
                <a:gd name="T18" fmla="*/ 275 w 358"/>
                <a:gd name="T19" fmla="*/ 52 h 293"/>
                <a:gd name="T20" fmla="*/ 275 w 358"/>
                <a:gd name="T21" fmla="*/ 63 h 293"/>
                <a:gd name="T22" fmla="*/ 313 w 358"/>
                <a:gd name="T23" fmla="*/ 86 h 293"/>
                <a:gd name="T24" fmla="*/ 308 w 358"/>
                <a:gd name="T25" fmla="*/ 106 h 293"/>
                <a:gd name="T26" fmla="*/ 358 w 358"/>
                <a:gd name="T27" fmla="*/ 135 h 293"/>
                <a:gd name="T28" fmla="*/ 320 w 358"/>
                <a:gd name="T29" fmla="*/ 144 h 293"/>
                <a:gd name="T30" fmla="*/ 329 w 358"/>
                <a:gd name="T31" fmla="*/ 160 h 293"/>
                <a:gd name="T32" fmla="*/ 320 w 358"/>
                <a:gd name="T33" fmla="*/ 174 h 293"/>
                <a:gd name="T34" fmla="*/ 308 w 358"/>
                <a:gd name="T35" fmla="*/ 171 h 293"/>
                <a:gd name="T36" fmla="*/ 313 w 358"/>
                <a:gd name="T37" fmla="*/ 205 h 293"/>
                <a:gd name="T38" fmla="*/ 299 w 358"/>
                <a:gd name="T39" fmla="*/ 234 h 293"/>
                <a:gd name="T40" fmla="*/ 268 w 358"/>
                <a:gd name="T41" fmla="*/ 227 h 293"/>
                <a:gd name="T42" fmla="*/ 254 w 358"/>
                <a:gd name="T43" fmla="*/ 236 h 293"/>
                <a:gd name="T44" fmla="*/ 209 w 358"/>
                <a:gd name="T45" fmla="*/ 207 h 293"/>
                <a:gd name="T46" fmla="*/ 200 w 358"/>
                <a:gd name="T47" fmla="*/ 216 h 293"/>
                <a:gd name="T48" fmla="*/ 232 w 358"/>
                <a:gd name="T49" fmla="*/ 261 h 293"/>
                <a:gd name="T50" fmla="*/ 187 w 358"/>
                <a:gd name="T51" fmla="*/ 293 h 293"/>
                <a:gd name="T52" fmla="*/ 149 w 358"/>
                <a:gd name="T53" fmla="*/ 286 h 293"/>
                <a:gd name="T54" fmla="*/ 144 w 358"/>
                <a:gd name="T55" fmla="*/ 270 h 293"/>
                <a:gd name="T56" fmla="*/ 146 w 358"/>
                <a:gd name="T57" fmla="*/ 257 h 293"/>
                <a:gd name="T58" fmla="*/ 131 w 358"/>
                <a:gd name="T59" fmla="*/ 225 h 293"/>
                <a:gd name="T60" fmla="*/ 137 w 358"/>
                <a:gd name="T61" fmla="*/ 203 h 293"/>
                <a:gd name="T62" fmla="*/ 131 w 358"/>
                <a:gd name="T63" fmla="*/ 192 h 293"/>
                <a:gd name="T64" fmla="*/ 140 w 358"/>
                <a:gd name="T65" fmla="*/ 153 h 293"/>
                <a:gd name="T66" fmla="*/ 92 w 358"/>
                <a:gd name="T67" fmla="*/ 151 h 293"/>
                <a:gd name="T68" fmla="*/ 25 w 358"/>
                <a:gd name="T69" fmla="*/ 113 h 293"/>
                <a:gd name="T70" fmla="*/ 16 w 358"/>
                <a:gd name="T71" fmla="*/ 81 h 293"/>
                <a:gd name="T72" fmla="*/ 0 w 358"/>
                <a:gd name="T73" fmla="*/ 84 h 293"/>
                <a:gd name="T74" fmla="*/ 20 w 358"/>
                <a:gd name="T75" fmla="*/ 52 h 293"/>
                <a:gd name="T76" fmla="*/ 16 w 358"/>
                <a:gd name="T77" fmla="*/ 25 h 293"/>
                <a:gd name="T78" fmla="*/ 29 w 358"/>
                <a:gd name="T79" fmla="*/ 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293">
                  <a:moveTo>
                    <a:pt x="29" y="21"/>
                  </a:moveTo>
                  <a:lnTo>
                    <a:pt x="36" y="50"/>
                  </a:lnTo>
                  <a:lnTo>
                    <a:pt x="52" y="66"/>
                  </a:lnTo>
                  <a:lnTo>
                    <a:pt x="54" y="52"/>
                  </a:lnTo>
                  <a:lnTo>
                    <a:pt x="50" y="32"/>
                  </a:lnTo>
                  <a:lnTo>
                    <a:pt x="65" y="25"/>
                  </a:lnTo>
                  <a:lnTo>
                    <a:pt x="72" y="0"/>
                  </a:lnTo>
                  <a:lnTo>
                    <a:pt x="117" y="18"/>
                  </a:lnTo>
                  <a:lnTo>
                    <a:pt x="131" y="41"/>
                  </a:lnTo>
                  <a:lnTo>
                    <a:pt x="275" y="52"/>
                  </a:lnTo>
                  <a:lnTo>
                    <a:pt x="275" y="63"/>
                  </a:lnTo>
                  <a:lnTo>
                    <a:pt x="313" y="86"/>
                  </a:lnTo>
                  <a:lnTo>
                    <a:pt x="308" y="106"/>
                  </a:lnTo>
                  <a:lnTo>
                    <a:pt x="358" y="135"/>
                  </a:lnTo>
                  <a:lnTo>
                    <a:pt x="320" y="144"/>
                  </a:lnTo>
                  <a:lnTo>
                    <a:pt x="329" y="160"/>
                  </a:lnTo>
                  <a:lnTo>
                    <a:pt x="320" y="174"/>
                  </a:lnTo>
                  <a:lnTo>
                    <a:pt x="308" y="171"/>
                  </a:lnTo>
                  <a:lnTo>
                    <a:pt x="313" y="205"/>
                  </a:lnTo>
                  <a:lnTo>
                    <a:pt x="299" y="234"/>
                  </a:lnTo>
                  <a:lnTo>
                    <a:pt x="268" y="227"/>
                  </a:lnTo>
                  <a:lnTo>
                    <a:pt x="254" y="236"/>
                  </a:lnTo>
                  <a:lnTo>
                    <a:pt x="209" y="207"/>
                  </a:lnTo>
                  <a:lnTo>
                    <a:pt x="200" y="216"/>
                  </a:lnTo>
                  <a:lnTo>
                    <a:pt x="232" y="261"/>
                  </a:lnTo>
                  <a:lnTo>
                    <a:pt x="187" y="293"/>
                  </a:lnTo>
                  <a:lnTo>
                    <a:pt x="149" y="286"/>
                  </a:lnTo>
                  <a:lnTo>
                    <a:pt x="144" y="270"/>
                  </a:lnTo>
                  <a:lnTo>
                    <a:pt x="146" y="257"/>
                  </a:lnTo>
                  <a:lnTo>
                    <a:pt x="131" y="225"/>
                  </a:lnTo>
                  <a:lnTo>
                    <a:pt x="137" y="203"/>
                  </a:lnTo>
                  <a:lnTo>
                    <a:pt x="131" y="192"/>
                  </a:lnTo>
                  <a:lnTo>
                    <a:pt x="140" y="153"/>
                  </a:lnTo>
                  <a:lnTo>
                    <a:pt x="92" y="151"/>
                  </a:lnTo>
                  <a:lnTo>
                    <a:pt x="25" y="113"/>
                  </a:lnTo>
                  <a:lnTo>
                    <a:pt x="16" y="81"/>
                  </a:lnTo>
                  <a:lnTo>
                    <a:pt x="0" y="84"/>
                  </a:lnTo>
                  <a:lnTo>
                    <a:pt x="20" y="52"/>
                  </a:lnTo>
                  <a:lnTo>
                    <a:pt x="16" y="25"/>
                  </a:lnTo>
                  <a:lnTo>
                    <a:pt x="29" y="21"/>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24"/>
            <p:cNvSpPr>
              <a:spLocks/>
            </p:cNvSpPr>
            <p:nvPr/>
          </p:nvSpPr>
          <p:spPr bwMode="auto">
            <a:xfrm>
              <a:off x="4193" y="2660"/>
              <a:ext cx="358" cy="293"/>
            </a:xfrm>
            <a:custGeom>
              <a:avLst/>
              <a:gdLst>
                <a:gd name="T0" fmla="*/ 29 w 358"/>
                <a:gd name="T1" fmla="*/ 21 h 293"/>
                <a:gd name="T2" fmla="*/ 36 w 358"/>
                <a:gd name="T3" fmla="*/ 50 h 293"/>
                <a:gd name="T4" fmla="*/ 52 w 358"/>
                <a:gd name="T5" fmla="*/ 66 h 293"/>
                <a:gd name="T6" fmla="*/ 54 w 358"/>
                <a:gd name="T7" fmla="*/ 52 h 293"/>
                <a:gd name="T8" fmla="*/ 50 w 358"/>
                <a:gd name="T9" fmla="*/ 32 h 293"/>
                <a:gd name="T10" fmla="*/ 65 w 358"/>
                <a:gd name="T11" fmla="*/ 25 h 293"/>
                <a:gd name="T12" fmla="*/ 72 w 358"/>
                <a:gd name="T13" fmla="*/ 0 h 293"/>
                <a:gd name="T14" fmla="*/ 117 w 358"/>
                <a:gd name="T15" fmla="*/ 18 h 293"/>
                <a:gd name="T16" fmla="*/ 131 w 358"/>
                <a:gd name="T17" fmla="*/ 41 h 293"/>
                <a:gd name="T18" fmla="*/ 275 w 358"/>
                <a:gd name="T19" fmla="*/ 52 h 293"/>
                <a:gd name="T20" fmla="*/ 275 w 358"/>
                <a:gd name="T21" fmla="*/ 63 h 293"/>
                <a:gd name="T22" fmla="*/ 313 w 358"/>
                <a:gd name="T23" fmla="*/ 86 h 293"/>
                <a:gd name="T24" fmla="*/ 308 w 358"/>
                <a:gd name="T25" fmla="*/ 106 h 293"/>
                <a:gd name="T26" fmla="*/ 358 w 358"/>
                <a:gd name="T27" fmla="*/ 135 h 293"/>
                <a:gd name="T28" fmla="*/ 320 w 358"/>
                <a:gd name="T29" fmla="*/ 144 h 293"/>
                <a:gd name="T30" fmla="*/ 329 w 358"/>
                <a:gd name="T31" fmla="*/ 160 h 293"/>
                <a:gd name="T32" fmla="*/ 320 w 358"/>
                <a:gd name="T33" fmla="*/ 174 h 293"/>
                <a:gd name="T34" fmla="*/ 308 w 358"/>
                <a:gd name="T35" fmla="*/ 171 h 293"/>
                <a:gd name="T36" fmla="*/ 313 w 358"/>
                <a:gd name="T37" fmla="*/ 205 h 293"/>
                <a:gd name="T38" fmla="*/ 299 w 358"/>
                <a:gd name="T39" fmla="*/ 234 h 293"/>
                <a:gd name="T40" fmla="*/ 268 w 358"/>
                <a:gd name="T41" fmla="*/ 227 h 293"/>
                <a:gd name="T42" fmla="*/ 254 w 358"/>
                <a:gd name="T43" fmla="*/ 236 h 293"/>
                <a:gd name="T44" fmla="*/ 209 w 358"/>
                <a:gd name="T45" fmla="*/ 207 h 293"/>
                <a:gd name="T46" fmla="*/ 200 w 358"/>
                <a:gd name="T47" fmla="*/ 216 h 293"/>
                <a:gd name="T48" fmla="*/ 232 w 358"/>
                <a:gd name="T49" fmla="*/ 261 h 293"/>
                <a:gd name="T50" fmla="*/ 187 w 358"/>
                <a:gd name="T51" fmla="*/ 293 h 293"/>
                <a:gd name="T52" fmla="*/ 149 w 358"/>
                <a:gd name="T53" fmla="*/ 286 h 293"/>
                <a:gd name="T54" fmla="*/ 144 w 358"/>
                <a:gd name="T55" fmla="*/ 270 h 293"/>
                <a:gd name="T56" fmla="*/ 146 w 358"/>
                <a:gd name="T57" fmla="*/ 257 h 293"/>
                <a:gd name="T58" fmla="*/ 131 w 358"/>
                <a:gd name="T59" fmla="*/ 225 h 293"/>
                <a:gd name="T60" fmla="*/ 137 w 358"/>
                <a:gd name="T61" fmla="*/ 203 h 293"/>
                <a:gd name="T62" fmla="*/ 131 w 358"/>
                <a:gd name="T63" fmla="*/ 192 h 293"/>
                <a:gd name="T64" fmla="*/ 140 w 358"/>
                <a:gd name="T65" fmla="*/ 153 h 293"/>
                <a:gd name="T66" fmla="*/ 92 w 358"/>
                <a:gd name="T67" fmla="*/ 151 h 293"/>
                <a:gd name="T68" fmla="*/ 25 w 358"/>
                <a:gd name="T69" fmla="*/ 113 h 293"/>
                <a:gd name="T70" fmla="*/ 16 w 358"/>
                <a:gd name="T71" fmla="*/ 81 h 293"/>
                <a:gd name="T72" fmla="*/ 0 w 358"/>
                <a:gd name="T73" fmla="*/ 84 h 293"/>
                <a:gd name="T74" fmla="*/ 20 w 358"/>
                <a:gd name="T75" fmla="*/ 52 h 293"/>
                <a:gd name="T76" fmla="*/ 16 w 358"/>
                <a:gd name="T77" fmla="*/ 25 h 293"/>
                <a:gd name="T78" fmla="*/ 29 w 358"/>
                <a:gd name="T79" fmla="*/ 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293">
                  <a:moveTo>
                    <a:pt x="29" y="21"/>
                  </a:moveTo>
                  <a:lnTo>
                    <a:pt x="36" y="50"/>
                  </a:lnTo>
                  <a:lnTo>
                    <a:pt x="52" y="66"/>
                  </a:lnTo>
                  <a:lnTo>
                    <a:pt x="54" y="52"/>
                  </a:lnTo>
                  <a:lnTo>
                    <a:pt x="50" y="32"/>
                  </a:lnTo>
                  <a:lnTo>
                    <a:pt x="65" y="25"/>
                  </a:lnTo>
                  <a:lnTo>
                    <a:pt x="72" y="0"/>
                  </a:lnTo>
                  <a:lnTo>
                    <a:pt x="117" y="18"/>
                  </a:lnTo>
                  <a:lnTo>
                    <a:pt x="131" y="41"/>
                  </a:lnTo>
                  <a:lnTo>
                    <a:pt x="275" y="52"/>
                  </a:lnTo>
                  <a:lnTo>
                    <a:pt x="275" y="63"/>
                  </a:lnTo>
                  <a:lnTo>
                    <a:pt x="313" y="86"/>
                  </a:lnTo>
                  <a:lnTo>
                    <a:pt x="308" y="106"/>
                  </a:lnTo>
                  <a:lnTo>
                    <a:pt x="358" y="135"/>
                  </a:lnTo>
                  <a:lnTo>
                    <a:pt x="320" y="144"/>
                  </a:lnTo>
                  <a:lnTo>
                    <a:pt x="329" y="160"/>
                  </a:lnTo>
                  <a:lnTo>
                    <a:pt x="320" y="174"/>
                  </a:lnTo>
                  <a:lnTo>
                    <a:pt x="308" y="171"/>
                  </a:lnTo>
                  <a:lnTo>
                    <a:pt x="313" y="205"/>
                  </a:lnTo>
                  <a:lnTo>
                    <a:pt x="299" y="234"/>
                  </a:lnTo>
                  <a:lnTo>
                    <a:pt x="268" y="227"/>
                  </a:lnTo>
                  <a:lnTo>
                    <a:pt x="254" y="236"/>
                  </a:lnTo>
                  <a:lnTo>
                    <a:pt x="209" y="207"/>
                  </a:lnTo>
                  <a:lnTo>
                    <a:pt x="200" y="216"/>
                  </a:lnTo>
                  <a:lnTo>
                    <a:pt x="232" y="261"/>
                  </a:lnTo>
                  <a:lnTo>
                    <a:pt x="187" y="293"/>
                  </a:lnTo>
                  <a:lnTo>
                    <a:pt x="149" y="286"/>
                  </a:lnTo>
                  <a:lnTo>
                    <a:pt x="144" y="270"/>
                  </a:lnTo>
                  <a:lnTo>
                    <a:pt x="146" y="257"/>
                  </a:lnTo>
                  <a:lnTo>
                    <a:pt x="131" y="225"/>
                  </a:lnTo>
                  <a:lnTo>
                    <a:pt x="137" y="203"/>
                  </a:lnTo>
                  <a:lnTo>
                    <a:pt x="131" y="192"/>
                  </a:lnTo>
                  <a:lnTo>
                    <a:pt x="140" y="153"/>
                  </a:lnTo>
                  <a:lnTo>
                    <a:pt x="92" y="151"/>
                  </a:lnTo>
                  <a:lnTo>
                    <a:pt x="25" y="113"/>
                  </a:lnTo>
                  <a:lnTo>
                    <a:pt x="16" y="81"/>
                  </a:lnTo>
                  <a:lnTo>
                    <a:pt x="0" y="84"/>
                  </a:lnTo>
                  <a:lnTo>
                    <a:pt x="20" y="52"/>
                  </a:lnTo>
                  <a:lnTo>
                    <a:pt x="16" y="25"/>
                  </a:lnTo>
                  <a:lnTo>
                    <a:pt x="29" y="21"/>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25" name="Freeform 25"/>
            <p:cNvSpPr>
              <a:spLocks/>
            </p:cNvSpPr>
            <p:nvPr/>
          </p:nvSpPr>
          <p:spPr bwMode="auto">
            <a:xfrm>
              <a:off x="3968" y="2930"/>
              <a:ext cx="302" cy="468"/>
            </a:xfrm>
            <a:custGeom>
              <a:avLst/>
              <a:gdLst>
                <a:gd name="T0" fmla="*/ 32 w 302"/>
                <a:gd name="T1" fmla="*/ 83 h 468"/>
                <a:gd name="T2" fmla="*/ 0 w 302"/>
                <a:gd name="T3" fmla="*/ 106 h 468"/>
                <a:gd name="T4" fmla="*/ 3 w 302"/>
                <a:gd name="T5" fmla="*/ 149 h 468"/>
                <a:gd name="T6" fmla="*/ 34 w 302"/>
                <a:gd name="T7" fmla="*/ 173 h 468"/>
                <a:gd name="T8" fmla="*/ 39 w 302"/>
                <a:gd name="T9" fmla="*/ 200 h 468"/>
                <a:gd name="T10" fmla="*/ 57 w 302"/>
                <a:gd name="T11" fmla="*/ 209 h 468"/>
                <a:gd name="T12" fmla="*/ 61 w 302"/>
                <a:gd name="T13" fmla="*/ 266 h 468"/>
                <a:gd name="T14" fmla="*/ 104 w 302"/>
                <a:gd name="T15" fmla="*/ 313 h 468"/>
                <a:gd name="T16" fmla="*/ 104 w 302"/>
                <a:gd name="T17" fmla="*/ 347 h 468"/>
                <a:gd name="T18" fmla="*/ 153 w 302"/>
                <a:gd name="T19" fmla="*/ 407 h 468"/>
                <a:gd name="T20" fmla="*/ 221 w 302"/>
                <a:gd name="T21" fmla="*/ 432 h 468"/>
                <a:gd name="T22" fmla="*/ 236 w 302"/>
                <a:gd name="T23" fmla="*/ 468 h 468"/>
                <a:gd name="T24" fmla="*/ 279 w 302"/>
                <a:gd name="T25" fmla="*/ 428 h 468"/>
                <a:gd name="T26" fmla="*/ 281 w 302"/>
                <a:gd name="T27" fmla="*/ 396 h 468"/>
                <a:gd name="T28" fmla="*/ 302 w 302"/>
                <a:gd name="T29" fmla="*/ 356 h 468"/>
                <a:gd name="T30" fmla="*/ 277 w 302"/>
                <a:gd name="T31" fmla="*/ 299 h 468"/>
                <a:gd name="T32" fmla="*/ 254 w 302"/>
                <a:gd name="T33" fmla="*/ 286 h 468"/>
                <a:gd name="T34" fmla="*/ 257 w 302"/>
                <a:gd name="T35" fmla="*/ 261 h 468"/>
                <a:gd name="T36" fmla="*/ 245 w 302"/>
                <a:gd name="T37" fmla="*/ 250 h 468"/>
                <a:gd name="T38" fmla="*/ 218 w 302"/>
                <a:gd name="T39" fmla="*/ 261 h 468"/>
                <a:gd name="T40" fmla="*/ 203 w 302"/>
                <a:gd name="T41" fmla="*/ 239 h 468"/>
                <a:gd name="T42" fmla="*/ 180 w 302"/>
                <a:gd name="T43" fmla="*/ 254 h 468"/>
                <a:gd name="T44" fmla="*/ 171 w 302"/>
                <a:gd name="T45" fmla="*/ 214 h 468"/>
                <a:gd name="T46" fmla="*/ 194 w 302"/>
                <a:gd name="T47" fmla="*/ 178 h 468"/>
                <a:gd name="T48" fmla="*/ 196 w 302"/>
                <a:gd name="T49" fmla="*/ 160 h 468"/>
                <a:gd name="T50" fmla="*/ 270 w 302"/>
                <a:gd name="T51" fmla="*/ 117 h 468"/>
                <a:gd name="T52" fmla="*/ 261 w 302"/>
                <a:gd name="T53" fmla="*/ 115 h 468"/>
                <a:gd name="T54" fmla="*/ 268 w 302"/>
                <a:gd name="T55" fmla="*/ 74 h 468"/>
                <a:gd name="T56" fmla="*/ 236 w 302"/>
                <a:gd name="T57" fmla="*/ 59 h 468"/>
                <a:gd name="T58" fmla="*/ 189 w 302"/>
                <a:gd name="T59" fmla="*/ 52 h 468"/>
                <a:gd name="T60" fmla="*/ 162 w 302"/>
                <a:gd name="T61" fmla="*/ 2 h 468"/>
                <a:gd name="T62" fmla="*/ 149 w 302"/>
                <a:gd name="T63" fmla="*/ 0 h 468"/>
                <a:gd name="T64" fmla="*/ 128 w 302"/>
                <a:gd name="T65" fmla="*/ 52 h 468"/>
                <a:gd name="T66" fmla="*/ 99 w 302"/>
                <a:gd name="T67" fmla="*/ 61 h 468"/>
                <a:gd name="T68" fmla="*/ 97 w 302"/>
                <a:gd name="T69" fmla="*/ 83 h 468"/>
                <a:gd name="T70" fmla="*/ 52 w 302"/>
                <a:gd name="T71" fmla="*/ 113 h 468"/>
                <a:gd name="T72" fmla="*/ 32 w 302"/>
                <a:gd name="T73" fmla="*/ 8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468">
                  <a:moveTo>
                    <a:pt x="32" y="83"/>
                  </a:moveTo>
                  <a:lnTo>
                    <a:pt x="0" y="106"/>
                  </a:lnTo>
                  <a:lnTo>
                    <a:pt x="3" y="149"/>
                  </a:lnTo>
                  <a:lnTo>
                    <a:pt x="34" y="173"/>
                  </a:lnTo>
                  <a:lnTo>
                    <a:pt x="39" y="200"/>
                  </a:lnTo>
                  <a:lnTo>
                    <a:pt x="57" y="209"/>
                  </a:lnTo>
                  <a:lnTo>
                    <a:pt x="61" y="266"/>
                  </a:lnTo>
                  <a:lnTo>
                    <a:pt x="104" y="313"/>
                  </a:lnTo>
                  <a:lnTo>
                    <a:pt x="104" y="347"/>
                  </a:lnTo>
                  <a:lnTo>
                    <a:pt x="153" y="407"/>
                  </a:lnTo>
                  <a:lnTo>
                    <a:pt x="221" y="432"/>
                  </a:lnTo>
                  <a:lnTo>
                    <a:pt x="236" y="468"/>
                  </a:lnTo>
                  <a:lnTo>
                    <a:pt x="279" y="428"/>
                  </a:lnTo>
                  <a:lnTo>
                    <a:pt x="281" y="396"/>
                  </a:lnTo>
                  <a:lnTo>
                    <a:pt x="302" y="356"/>
                  </a:lnTo>
                  <a:lnTo>
                    <a:pt x="277" y="299"/>
                  </a:lnTo>
                  <a:lnTo>
                    <a:pt x="254" y="286"/>
                  </a:lnTo>
                  <a:lnTo>
                    <a:pt x="257" y="261"/>
                  </a:lnTo>
                  <a:lnTo>
                    <a:pt x="245" y="250"/>
                  </a:lnTo>
                  <a:lnTo>
                    <a:pt x="218" y="261"/>
                  </a:lnTo>
                  <a:lnTo>
                    <a:pt x="203" y="239"/>
                  </a:lnTo>
                  <a:lnTo>
                    <a:pt x="180" y="254"/>
                  </a:lnTo>
                  <a:lnTo>
                    <a:pt x="171" y="214"/>
                  </a:lnTo>
                  <a:lnTo>
                    <a:pt x="194" y="178"/>
                  </a:lnTo>
                  <a:lnTo>
                    <a:pt x="196" y="160"/>
                  </a:lnTo>
                  <a:lnTo>
                    <a:pt x="270" y="117"/>
                  </a:lnTo>
                  <a:lnTo>
                    <a:pt x="261" y="115"/>
                  </a:lnTo>
                  <a:lnTo>
                    <a:pt x="268" y="74"/>
                  </a:lnTo>
                  <a:lnTo>
                    <a:pt x="236" y="59"/>
                  </a:lnTo>
                  <a:lnTo>
                    <a:pt x="189" y="52"/>
                  </a:lnTo>
                  <a:lnTo>
                    <a:pt x="162" y="2"/>
                  </a:lnTo>
                  <a:lnTo>
                    <a:pt x="149" y="0"/>
                  </a:lnTo>
                  <a:lnTo>
                    <a:pt x="128" y="52"/>
                  </a:lnTo>
                  <a:lnTo>
                    <a:pt x="99" y="61"/>
                  </a:lnTo>
                  <a:lnTo>
                    <a:pt x="97" y="83"/>
                  </a:lnTo>
                  <a:lnTo>
                    <a:pt x="52" y="113"/>
                  </a:lnTo>
                  <a:lnTo>
                    <a:pt x="32" y="83"/>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Freeform 26"/>
            <p:cNvSpPr>
              <a:spLocks/>
            </p:cNvSpPr>
            <p:nvPr/>
          </p:nvSpPr>
          <p:spPr bwMode="auto">
            <a:xfrm>
              <a:off x="3968" y="2930"/>
              <a:ext cx="302" cy="468"/>
            </a:xfrm>
            <a:custGeom>
              <a:avLst/>
              <a:gdLst>
                <a:gd name="T0" fmla="*/ 32 w 302"/>
                <a:gd name="T1" fmla="*/ 83 h 468"/>
                <a:gd name="T2" fmla="*/ 0 w 302"/>
                <a:gd name="T3" fmla="*/ 106 h 468"/>
                <a:gd name="T4" fmla="*/ 3 w 302"/>
                <a:gd name="T5" fmla="*/ 149 h 468"/>
                <a:gd name="T6" fmla="*/ 34 w 302"/>
                <a:gd name="T7" fmla="*/ 173 h 468"/>
                <a:gd name="T8" fmla="*/ 39 w 302"/>
                <a:gd name="T9" fmla="*/ 200 h 468"/>
                <a:gd name="T10" fmla="*/ 57 w 302"/>
                <a:gd name="T11" fmla="*/ 209 h 468"/>
                <a:gd name="T12" fmla="*/ 61 w 302"/>
                <a:gd name="T13" fmla="*/ 266 h 468"/>
                <a:gd name="T14" fmla="*/ 104 w 302"/>
                <a:gd name="T15" fmla="*/ 313 h 468"/>
                <a:gd name="T16" fmla="*/ 104 w 302"/>
                <a:gd name="T17" fmla="*/ 347 h 468"/>
                <a:gd name="T18" fmla="*/ 153 w 302"/>
                <a:gd name="T19" fmla="*/ 407 h 468"/>
                <a:gd name="T20" fmla="*/ 221 w 302"/>
                <a:gd name="T21" fmla="*/ 432 h 468"/>
                <a:gd name="T22" fmla="*/ 236 w 302"/>
                <a:gd name="T23" fmla="*/ 468 h 468"/>
                <a:gd name="T24" fmla="*/ 279 w 302"/>
                <a:gd name="T25" fmla="*/ 428 h 468"/>
                <a:gd name="T26" fmla="*/ 281 w 302"/>
                <a:gd name="T27" fmla="*/ 396 h 468"/>
                <a:gd name="T28" fmla="*/ 302 w 302"/>
                <a:gd name="T29" fmla="*/ 356 h 468"/>
                <a:gd name="T30" fmla="*/ 277 w 302"/>
                <a:gd name="T31" fmla="*/ 299 h 468"/>
                <a:gd name="T32" fmla="*/ 254 w 302"/>
                <a:gd name="T33" fmla="*/ 286 h 468"/>
                <a:gd name="T34" fmla="*/ 257 w 302"/>
                <a:gd name="T35" fmla="*/ 261 h 468"/>
                <a:gd name="T36" fmla="*/ 245 w 302"/>
                <a:gd name="T37" fmla="*/ 250 h 468"/>
                <a:gd name="T38" fmla="*/ 218 w 302"/>
                <a:gd name="T39" fmla="*/ 261 h 468"/>
                <a:gd name="T40" fmla="*/ 203 w 302"/>
                <a:gd name="T41" fmla="*/ 239 h 468"/>
                <a:gd name="T42" fmla="*/ 180 w 302"/>
                <a:gd name="T43" fmla="*/ 254 h 468"/>
                <a:gd name="T44" fmla="*/ 171 w 302"/>
                <a:gd name="T45" fmla="*/ 214 h 468"/>
                <a:gd name="T46" fmla="*/ 194 w 302"/>
                <a:gd name="T47" fmla="*/ 178 h 468"/>
                <a:gd name="T48" fmla="*/ 196 w 302"/>
                <a:gd name="T49" fmla="*/ 160 h 468"/>
                <a:gd name="T50" fmla="*/ 270 w 302"/>
                <a:gd name="T51" fmla="*/ 117 h 468"/>
                <a:gd name="T52" fmla="*/ 261 w 302"/>
                <a:gd name="T53" fmla="*/ 115 h 468"/>
                <a:gd name="T54" fmla="*/ 268 w 302"/>
                <a:gd name="T55" fmla="*/ 74 h 468"/>
                <a:gd name="T56" fmla="*/ 236 w 302"/>
                <a:gd name="T57" fmla="*/ 59 h 468"/>
                <a:gd name="T58" fmla="*/ 189 w 302"/>
                <a:gd name="T59" fmla="*/ 52 h 468"/>
                <a:gd name="T60" fmla="*/ 162 w 302"/>
                <a:gd name="T61" fmla="*/ 2 h 468"/>
                <a:gd name="T62" fmla="*/ 149 w 302"/>
                <a:gd name="T63" fmla="*/ 0 h 468"/>
                <a:gd name="T64" fmla="*/ 128 w 302"/>
                <a:gd name="T65" fmla="*/ 52 h 468"/>
                <a:gd name="T66" fmla="*/ 99 w 302"/>
                <a:gd name="T67" fmla="*/ 61 h 468"/>
                <a:gd name="T68" fmla="*/ 97 w 302"/>
                <a:gd name="T69" fmla="*/ 83 h 468"/>
                <a:gd name="T70" fmla="*/ 52 w 302"/>
                <a:gd name="T71" fmla="*/ 113 h 468"/>
                <a:gd name="T72" fmla="*/ 32 w 302"/>
                <a:gd name="T73" fmla="*/ 8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468">
                  <a:moveTo>
                    <a:pt x="32" y="83"/>
                  </a:moveTo>
                  <a:lnTo>
                    <a:pt x="0" y="106"/>
                  </a:lnTo>
                  <a:lnTo>
                    <a:pt x="3" y="149"/>
                  </a:lnTo>
                  <a:lnTo>
                    <a:pt x="34" y="173"/>
                  </a:lnTo>
                  <a:lnTo>
                    <a:pt x="39" y="200"/>
                  </a:lnTo>
                  <a:lnTo>
                    <a:pt x="57" y="209"/>
                  </a:lnTo>
                  <a:lnTo>
                    <a:pt x="61" y="266"/>
                  </a:lnTo>
                  <a:lnTo>
                    <a:pt x="104" y="313"/>
                  </a:lnTo>
                  <a:lnTo>
                    <a:pt x="104" y="347"/>
                  </a:lnTo>
                  <a:lnTo>
                    <a:pt x="153" y="407"/>
                  </a:lnTo>
                  <a:lnTo>
                    <a:pt x="221" y="432"/>
                  </a:lnTo>
                  <a:lnTo>
                    <a:pt x="236" y="468"/>
                  </a:lnTo>
                  <a:lnTo>
                    <a:pt x="279" y="428"/>
                  </a:lnTo>
                  <a:lnTo>
                    <a:pt x="281" y="396"/>
                  </a:lnTo>
                  <a:lnTo>
                    <a:pt x="302" y="356"/>
                  </a:lnTo>
                  <a:lnTo>
                    <a:pt x="277" y="299"/>
                  </a:lnTo>
                  <a:lnTo>
                    <a:pt x="254" y="286"/>
                  </a:lnTo>
                  <a:lnTo>
                    <a:pt x="257" y="261"/>
                  </a:lnTo>
                  <a:lnTo>
                    <a:pt x="245" y="250"/>
                  </a:lnTo>
                  <a:lnTo>
                    <a:pt x="218" y="261"/>
                  </a:lnTo>
                  <a:lnTo>
                    <a:pt x="203" y="239"/>
                  </a:lnTo>
                  <a:lnTo>
                    <a:pt x="180" y="254"/>
                  </a:lnTo>
                  <a:lnTo>
                    <a:pt x="171" y="214"/>
                  </a:lnTo>
                  <a:lnTo>
                    <a:pt x="194" y="178"/>
                  </a:lnTo>
                  <a:lnTo>
                    <a:pt x="196" y="160"/>
                  </a:lnTo>
                  <a:lnTo>
                    <a:pt x="270" y="117"/>
                  </a:lnTo>
                  <a:lnTo>
                    <a:pt x="261" y="115"/>
                  </a:lnTo>
                  <a:lnTo>
                    <a:pt x="268" y="74"/>
                  </a:lnTo>
                  <a:lnTo>
                    <a:pt x="236" y="59"/>
                  </a:lnTo>
                  <a:lnTo>
                    <a:pt x="189" y="52"/>
                  </a:lnTo>
                  <a:lnTo>
                    <a:pt x="162" y="2"/>
                  </a:lnTo>
                  <a:lnTo>
                    <a:pt x="149" y="0"/>
                  </a:lnTo>
                  <a:lnTo>
                    <a:pt x="128" y="52"/>
                  </a:lnTo>
                  <a:lnTo>
                    <a:pt x="99" y="61"/>
                  </a:lnTo>
                  <a:lnTo>
                    <a:pt x="97" y="83"/>
                  </a:lnTo>
                  <a:lnTo>
                    <a:pt x="52" y="113"/>
                  </a:lnTo>
                  <a:lnTo>
                    <a:pt x="32" y="83"/>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27" name="Freeform 27"/>
            <p:cNvSpPr>
              <a:spLocks/>
            </p:cNvSpPr>
            <p:nvPr/>
          </p:nvSpPr>
          <p:spPr bwMode="auto">
            <a:xfrm>
              <a:off x="4114" y="3375"/>
              <a:ext cx="171" cy="875"/>
            </a:xfrm>
            <a:custGeom>
              <a:avLst/>
              <a:gdLst>
                <a:gd name="T0" fmla="*/ 104 w 171"/>
                <a:gd name="T1" fmla="*/ 50 h 875"/>
                <a:gd name="T2" fmla="*/ 97 w 171"/>
                <a:gd name="T3" fmla="*/ 214 h 875"/>
                <a:gd name="T4" fmla="*/ 59 w 171"/>
                <a:gd name="T5" fmla="*/ 302 h 875"/>
                <a:gd name="T6" fmla="*/ 48 w 171"/>
                <a:gd name="T7" fmla="*/ 441 h 875"/>
                <a:gd name="T8" fmla="*/ 34 w 171"/>
                <a:gd name="T9" fmla="*/ 518 h 875"/>
                <a:gd name="T10" fmla="*/ 48 w 171"/>
                <a:gd name="T11" fmla="*/ 594 h 875"/>
                <a:gd name="T12" fmla="*/ 34 w 171"/>
                <a:gd name="T13" fmla="*/ 628 h 875"/>
                <a:gd name="T14" fmla="*/ 36 w 171"/>
                <a:gd name="T15" fmla="*/ 680 h 875"/>
                <a:gd name="T16" fmla="*/ 0 w 171"/>
                <a:gd name="T17" fmla="*/ 702 h 875"/>
                <a:gd name="T18" fmla="*/ 16 w 171"/>
                <a:gd name="T19" fmla="*/ 729 h 875"/>
                <a:gd name="T20" fmla="*/ 23 w 171"/>
                <a:gd name="T21" fmla="*/ 754 h 875"/>
                <a:gd name="T22" fmla="*/ 25 w 171"/>
                <a:gd name="T23" fmla="*/ 824 h 875"/>
                <a:gd name="T24" fmla="*/ 39 w 171"/>
                <a:gd name="T25" fmla="*/ 857 h 875"/>
                <a:gd name="T26" fmla="*/ 57 w 171"/>
                <a:gd name="T27" fmla="*/ 857 h 875"/>
                <a:gd name="T28" fmla="*/ 63 w 171"/>
                <a:gd name="T29" fmla="*/ 853 h 875"/>
                <a:gd name="T30" fmla="*/ 70 w 171"/>
                <a:gd name="T31" fmla="*/ 875 h 875"/>
                <a:gd name="T32" fmla="*/ 102 w 171"/>
                <a:gd name="T33" fmla="*/ 848 h 875"/>
                <a:gd name="T34" fmla="*/ 79 w 171"/>
                <a:gd name="T35" fmla="*/ 851 h 875"/>
                <a:gd name="T36" fmla="*/ 59 w 171"/>
                <a:gd name="T37" fmla="*/ 828 h 875"/>
                <a:gd name="T38" fmla="*/ 34 w 171"/>
                <a:gd name="T39" fmla="*/ 790 h 875"/>
                <a:gd name="T40" fmla="*/ 57 w 171"/>
                <a:gd name="T41" fmla="*/ 745 h 875"/>
                <a:gd name="T42" fmla="*/ 43 w 171"/>
                <a:gd name="T43" fmla="*/ 727 h 875"/>
                <a:gd name="T44" fmla="*/ 59 w 171"/>
                <a:gd name="T45" fmla="*/ 695 h 875"/>
                <a:gd name="T46" fmla="*/ 75 w 171"/>
                <a:gd name="T47" fmla="*/ 668 h 875"/>
                <a:gd name="T48" fmla="*/ 81 w 171"/>
                <a:gd name="T49" fmla="*/ 477 h 875"/>
                <a:gd name="T50" fmla="*/ 113 w 171"/>
                <a:gd name="T51" fmla="*/ 453 h 875"/>
                <a:gd name="T52" fmla="*/ 106 w 171"/>
                <a:gd name="T53" fmla="*/ 396 h 875"/>
                <a:gd name="T54" fmla="*/ 140 w 171"/>
                <a:gd name="T55" fmla="*/ 228 h 875"/>
                <a:gd name="T56" fmla="*/ 153 w 171"/>
                <a:gd name="T57" fmla="*/ 171 h 875"/>
                <a:gd name="T58" fmla="*/ 171 w 171"/>
                <a:gd name="T59" fmla="*/ 169 h 875"/>
                <a:gd name="T60" fmla="*/ 156 w 171"/>
                <a:gd name="T61" fmla="*/ 129 h 875"/>
                <a:gd name="T62" fmla="*/ 115 w 171"/>
                <a:gd name="T63"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875">
                  <a:moveTo>
                    <a:pt x="90" y="23"/>
                  </a:moveTo>
                  <a:lnTo>
                    <a:pt x="104" y="50"/>
                  </a:lnTo>
                  <a:lnTo>
                    <a:pt x="84" y="203"/>
                  </a:lnTo>
                  <a:lnTo>
                    <a:pt x="97" y="214"/>
                  </a:lnTo>
                  <a:lnTo>
                    <a:pt x="75" y="237"/>
                  </a:lnTo>
                  <a:lnTo>
                    <a:pt x="59" y="302"/>
                  </a:lnTo>
                  <a:lnTo>
                    <a:pt x="72" y="338"/>
                  </a:lnTo>
                  <a:lnTo>
                    <a:pt x="48" y="441"/>
                  </a:lnTo>
                  <a:lnTo>
                    <a:pt x="25" y="482"/>
                  </a:lnTo>
                  <a:lnTo>
                    <a:pt x="34" y="518"/>
                  </a:lnTo>
                  <a:lnTo>
                    <a:pt x="32" y="565"/>
                  </a:lnTo>
                  <a:lnTo>
                    <a:pt x="48" y="594"/>
                  </a:lnTo>
                  <a:lnTo>
                    <a:pt x="50" y="612"/>
                  </a:lnTo>
                  <a:lnTo>
                    <a:pt x="34" y="628"/>
                  </a:lnTo>
                  <a:lnTo>
                    <a:pt x="48" y="659"/>
                  </a:lnTo>
                  <a:lnTo>
                    <a:pt x="36" y="680"/>
                  </a:lnTo>
                  <a:lnTo>
                    <a:pt x="3" y="691"/>
                  </a:lnTo>
                  <a:lnTo>
                    <a:pt x="0" y="702"/>
                  </a:lnTo>
                  <a:lnTo>
                    <a:pt x="18" y="709"/>
                  </a:lnTo>
                  <a:lnTo>
                    <a:pt x="16" y="729"/>
                  </a:lnTo>
                  <a:lnTo>
                    <a:pt x="30" y="736"/>
                  </a:lnTo>
                  <a:lnTo>
                    <a:pt x="23" y="754"/>
                  </a:lnTo>
                  <a:lnTo>
                    <a:pt x="16" y="790"/>
                  </a:lnTo>
                  <a:lnTo>
                    <a:pt x="25" y="824"/>
                  </a:lnTo>
                  <a:lnTo>
                    <a:pt x="34" y="830"/>
                  </a:lnTo>
                  <a:lnTo>
                    <a:pt x="39" y="857"/>
                  </a:lnTo>
                  <a:lnTo>
                    <a:pt x="50" y="860"/>
                  </a:lnTo>
                  <a:lnTo>
                    <a:pt x="57" y="857"/>
                  </a:lnTo>
                  <a:lnTo>
                    <a:pt x="59" y="848"/>
                  </a:lnTo>
                  <a:lnTo>
                    <a:pt x="63" y="853"/>
                  </a:lnTo>
                  <a:lnTo>
                    <a:pt x="57" y="869"/>
                  </a:lnTo>
                  <a:lnTo>
                    <a:pt x="70" y="875"/>
                  </a:lnTo>
                  <a:lnTo>
                    <a:pt x="93" y="862"/>
                  </a:lnTo>
                  <a:lnTo>
                    <a:pt x="102" y="848"/>
                  </a:lnTo>
                  <a:lnTo>
                    <a:pt x="86" y="846"/>
                  </a:lnTo>
                  <a:lnTo>
                    <a:pt x="79" y="851"/>
                  </a:lnTo>
                  <a:lnTo>
                    <a:pt x="61" y="842"/>
                  </a:lnTo>
                  <a:lnTo>
                    <a:pt x="59" y="828"/>
                  </a:lnTo>
                  <a:lnTo>
                    <a:pt x="34" y="819"/>
                  </a:lnTo>
                  <a:lnTo>
                    <a:pt x="34" y="790"/>
                  </a:lnTo>
                  <a:lnTo>
                    <a:pt x="52" y="770"/>
                  </a:lnTo>
                  <a:lnTo>
                    <a:pt x="57" y="745"/>
                  </a:lnTo>
                  <a:lnTo>
                    <a:pt x="43" y="734"/>
                  </a:lnTo>
                  <a:lnTo>
                    <a:pt x="43" y="727"/>
                  </a:lnTo>
                  <a:lnTo>
                    <a:pt x="57" y="716"/>
                  </a:lnTo>
                  <a:lnTo>
                    <a:pt x="59" y="695"/>
                  </a:lnTo>
                  <a:lnTo>
                    <a:pt x="66" y="689"/>
                  </a:lnTo>
                  <a:lnTo>
                    <a:pt x="75" y="668"/>
                  </a:lnTo>
                  <a:lnTo>
                    <a:pt x="70" y="655"/>
                  </a:lnTo>
                  <a:lnTo>
                    <a:pt x="81" y="477"/>
                  </a:lnTo>
                  <a:lnTo>
                    <a:pt x="111" y="466"/>
                  </a:lnTo>
                  <a:lnTo>
                    <a:pt x="113" y="453"/>
                  </a:lnTo>
                  <a:lnTo>
                    <a:pt x="95" y="444"/>
                  </a:lnTo>
                  <a:lnTo>
                    <a:pt x="106" y="396"/>
                  </a:lnTo>
                  <a:lnTo>
                    <a:pt x="95" y="329"/>
                  </a:lnTo>
                  <a:lnTo>
                    <a:pt x="140" y="228"/>
                  </a:lnTo>
                  <a:lnTo>
                    <a:pt x="140" y="187"/>
                  </a:lnTo>
                  <a:lnTo>
                    <a:pt x="153" y="171"/>
                  </a:lnTo>
                  <a:lnTo>
                    <a:pt x="167" y="178"/>
                  </a:lnTo>
                  <a:lnTo>
                    <a:pt x="171" y="169"/>
                  </a:lnTo>
                  <a:lnTo>
                    <a:pt x="171" y="144"/>
                  </a:lnTo>
                  <a:lnTo>
                    <a:pt x="156" y="129"/>
                  </a:lnTo>
                  <a:lnTo>
                    <a:pt x="135" y="5"/>
                  </a:lnTo>
                  <a:lnTo>
                    <a:pt x="115" y="0"/>
                  </a:lnTo>
                  <a:lnTo>
                    <a:pt x="90" y="23"/>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8" name="Freeform 28"/>
            <p:cNvSpPr>
              <a:spLocks/>
            </p:cNvSpPr>
            <p:nvPr/>
          </p:nvSpPr>
          <p:spPr bwMode="auto">
            <a:xfrm>
              <a:off x="4114" y="3375"/>
              <a:ext cx="171" cy="875"/>
            </a:xfrm>
            <a:custGeom>
              <a:avLst/>
              <a:gdLst>
                <a:gd name="T0" fmla="*/ 104 w 171"/>
                <a:gd name="T1" fmla="*/ 50 h 875"/>
                <a:gd name="T2" fmla="*/ 97 w 171"/>
                <a:gd name="T3" fmla="*/ 214 h 875"/>
                <a:gd name="T4" fmla="*/ 59 w 171"/>
                <a:gd name="T5" fmla="*/ 302 h 875"/>
                <a:gd name="T6" fmla="*/ 48 w 171"/>
                <a:gd name="T7" fmla="*/ 441 h 875"/>
                <a:gd name="T8" fmla="*/ 34 w 171"/>
                <a:gd name="T9" fmla="*/ 518 h 875"/>
                <a:gd name="T10" fmla="*/ 48 w 171"/>
                <a:gd name="T11" fmla="*/ 594 h 875"/>
                <a:gd name="T12" fmla="*/ 34 w 171"/>
                <a:gd name="T13" fmla="*/ 628 h 875"/>
                <a:gd name="T14" fmla="*/ 36 w 171"/>
                <a:gd name="T15" fmla="*/ 680 h 875"/>
                <a:gd name="T16" fmla="*/ 0 w 171"/>
                <a:gd name="T17" fmla="*/ 702 h 875"/>
                <a:gd name="T18" fmla="*/ 16 w 171"/>
                <a:gd name="T19" fmla="*/ 729 h 875"/>
                <a:gd name="T20" fmla="*/ 23 w 171"/>
                <a:gd name="T21" fmla="*/ 754 h 875"/>
                <a:gd name="T22" fmla="*/ 25 w 171"/>
                <a:gd name="T23" fmla="*/ 824 h 875"/>
                <a:gd name="T24" fmla="*/ 39 w 171"/>
                <a:gd name="T25" fmla="*/ 857 h 875"/>
                <a:gd name="T26" fmla="*/ 57 w 171"/>
                <a:gd name="T27" fmla="*/ 857 h 875"/>
                <a:gd name="T28" fmla="*/ 63 w 171"/>
                <a:gd name="T29" fmla="*/ 853 h 875"/>
                <a:gd name="T30" fmla="*/ 70 w 171"/>
                <a:gd name="T31" fmla="*/ 875 h 875"/>
                <a:gd name="T32" fmla="*/ 102 w 171"/>
                <a:gd name="T33" fmla="*/ 848 h 875"/>
                <a:gd name="T34" fmla="*/ 79 w 171"/>
                <a:gd name="T35" fmla="*/ 851 h 875"/>
                <a:gd name="T36" fmla="*/ 59 w 171"/>
                <a:gd name="T37" fmla="*/ 828 h 875"/>
                <a:gd name="T38" fmla="*/ 34 w 171"/>
                <a:gd name="T39" fmla="*/ 790 h 875"/>
                <a:gd name="T40" fmla="*/ 57 w 171"/>
                <a:gd name="T41" fmla="*/ 745 h 875"/>
                <a:gd name="T42" fmla="*/ 43 w 171"/>
                <a:gd name="T43" fmla="*/ 727 h 875"/>
                <a:gd name="T44" fmla="*/ 59 w 171"/>
                <a:gd name="T45" fmla="*/ 695 h 875"/>
                <a:gd name="T46" fmla="*/ 75 w 171"/>
                <a:gd name="T47" fmla="*/ 668 h 875"/>
                <a:gd name="T48" fmla="*/ 81 w 171"/>
                <a:gd name="T49" fmla="*/ 477 h 875"/>
                <a:gd name="T50" fmla="*/ 113 w 171"/>
                <a:gd name="T51" fmla="*/ 453 h 875"/>
                <a:gd name="T52" fmla="*/ 106 w 171"/>
                <a:gd name="T53" fmla="*/ 396 h 875"/>
                <a:gd name="T54" fmla="*/ 140 w 171"/>
                <a:gd name="T55" fmla="*/ 228 h 875"/>
                <a:gd name="T56" fmla="*/ 153 w 171"/>
                <a:gd name="T57" fmla="*/ 171 h 875"/>
                <a:gd name="T58" fmla="*/ 171 w 171"/>
                <a:gd name="T59" fmla="*/ 169 h 875"/>
                <a:gd name="T60" fmla="*/ 156 w 171"/>
                <a:gd name="T61" fmla="*/ 129 h 875"/>
                <a:gd name="T62" fmla="*/ 115 w 171"/>
                <a:gd name="T63"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875">
                  <a:moveTo>
                    <a:pt x="90" y="23"/>
                  </a:moveTo>
                  <a:lnTo>
                    <a:pt x="104" y="50"/>
                  </a:lnTo>
                  <a:lnTo>
                    <a:pt x="84" y="203"/>
                  </a:lnTo>
                  <a:lnTo>
                    <a:pt x="97" y="214"/>
                  </a:lnTo>
                  <a:lnTo>
                    <a:pt x="75" y="237"/>
                  </a:lnTo>
                  <a:lnTo>
                    <a:pt x="59" y="302"/>
                  </a:lnTo>
                  <a:lnTo>
                    <a:pt x="72" y="338"/>
                  </a:lnTo>
                  <a:lnTo>
                    <a:pt x="48" y="441"/>
                  </a:lnTo>
                  <a:lnTo>
                    <a:pt x="25" y="482"/>
                  </a:lnTo>
                  <a:lnTo>
                    <a:pt x="34" y="518"/>
                  </a:lnTo>
                  <a:lnTo>
                    <a:pt x="32" y="565"/>
                  </a:lnTo>
                  <a:lnTo>
                    <a:pt x="48" y="594"/>
                  </a:lnTo>
                  <a:lnTo>
                    <a:pt x="50" y="612"/>
                  </a:lnTo>
                  <a:lnTo>
                    <a:pt x="34" y="628"/>
                  </a:lnTo>
                  <a:lnTo>
                    <a:pt x="48" y="659"/>
                  </a:lnTo>
                  <a:lnTo>
                    <a:pt x="36" y="680"/>
                  </a:lnTo>
                  <a:lnTo>
                    <a:pt x="3" y="691"/>
                  </a:lnTo>
                  <a:lnTo>
                    <a:pt x="0" y="702"/>
                  </a:lnTo>
                  <a:lnTo>
                    <a:pt x="18" y="709"/>
                  </a:lnTo>
                  <a:lnTo>
                    <a:pt x="16" y="729"/>
                  </a:lnTo>
                  <a:lnTo>
                    <a:pt x="30" y="736"/>
                  </a:lnTo>
                  <a:lnTo>
                    <a:pt x="23" y="754"/>
                  </a:lnTo>
                  <a:lnTo>
                    <a:pt x="16" y="790"/>
                  </a:lnTo>
                  <a:lnTo>
                    <a:pt x="25" y="824"/>
                  </a:lnTo>
                  <a:lnTo>
                    <a:pt x="34" y="830"/>
                  </a:lnTo>
                  <a:lnTo>
                    <a:pt x="39" y="857"/>
                  </a:lnTo>
                  <a:lnTo>
                    <a:pt x="50" y="860"/>
                  </a:lnTo>
                  <a:lnTo>
                    <a:pt x="57" y="857"/>
                  </a:lnTo>
                  <a:lnTo>
                    <a:pt x="59" y="848"/>
                  </a:lnTo>
                  <a:lnTo>
                    <a:pt x="63" y="853"/>
                  </a:lnTo>
                  <a:lnTo>
                    <a:pt x="57" y="869"/>
                  </a:lnTo>
                  <a:lnTo>
                    <a:pt x="70" y="875"/>
                  </a:lnTo>
                  <a:lnTo>
                    <a:pt x="93" y="862"/>
                  </a:lnTo>
                  <a:lnTo>
                    <a:pt x="102" y="848"/>
                  </a:lnTo>
                  <a:lnTo>
                    <a:pt x="86" y="846"/>
                  </a:lnTo>
                  <a:lnTo>
                    <a:pt x="79" y="851"/>
                  </a:lnTo>
                  <a:lnTo>
                    <a:pt x="61" y="842"/>
                  </a:lnTo>
                  <a:lnTo>
                    <a:pt x="59" y="828"/>
                  </a:lnTo>
                  <a:lnTo>
                    <a:pt x="34" y="819"/>
                  </a:lnTo>
                  <a:lnTo>
                    <a:pt x="34" y="790"/>
                  </a:lnTo>
                  <a:lnTo>
                    <a:pt x="52" y="770"/>
                  </a:lnTo>
                  <a:lnTo>
                    <a:pt x="57" y="745"/>
                  </a:lnTo>
                  <a:lnTo>
                    <a:pt x="43" y="734"/>
                  </a:lnTo>
                  <a:lnTo>
                    <a:pt x="43" y="727"/>
                  </a:lnTo>
                  <a:lnTo>
                    <a:pt x="57" y="716"/>
                  </a:lnTo>
                  <a:lnTo>
                    <a:pt x="59" y="695"/>
                  </a:lnTo>
                  <a:lnTo>
                    <a:pt x="66" y="689"/>
                  </a:lnTo>
                  <a:lnTo>
                    <a:pt x="75" y="668"/>
                  </a:lnTo>
                  <a:lnTo>
                    <a:pt x="70" y="655"/>
                  </a:lnTo>
                  <a:lnTo>
                    <a:pt x="81" y="477"/>
                  </a:lnTo>
                  <a:lnTo>
                    <a:pt x="111" y="466"/>
                  </a:lnTo>
                  <a:lnTo>
                    <a:pt x="113" y="453"/>
                  </a:lnTo>
                  <a:lnTo>
                    <a:pt x="95" y="444"/>
                  </a:lnTo>
                  <a:lnTo>
                    <a:pt x="106" y="396"/>
                  </a:lnTo>
                  <a:lnTo>
                    <a:pt x="95" y="329"/>
                  </a:lnTo>
                  <a:lnTo>
                    <a:pt x="140" y="228"/>
                  </a:lnTo>
                  <a:lnTo>
                    <a:pt x="140" y="187"/>
                  </a:lnTo>
                  <a:lnTo>
                    <a:pt x="153" y="171"/>
                  </a:lnTo>
                  <a:lnTo>
                    <a:pt x="167" y="178"/>
                  </a:lnTo>
                  <a:lnTo>
                    <a:pt x="171" y="169"/>
                  </a:lnTo>
                  <a:lnTo>
                    <a:pt x="171" y="144"/>
                  </a:lnTo>
                  <a:lnTo>
                    <a:pt x="156" y="129"/>
                  </a:lnTo>
                  <a:lnTo>
                    <a:pt x="135" y="5"/>
                  </a:lnTo>
                  <a:lnTo>
                    <a:pt x="115" y="0"/>
                  </a:lnTo>
                  <a:lnTo>
                    <a:pt x="90" y="23"/>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29" name="Freeform 29"/>
            <p:cNvSpPr>
              <a:spLocks/>
            </p:cNvSpPr>
            <p:nvPr/>
          </p:nvSpPr>
          <p:spPr bwMode="auto">
            <a:xfrm>
              <a:off x="4114" y="4037"/>
              <a:ext cx="12" cy="11"/>
            </a:xfrm>
            <a:custGeom>
              <a:avLst/>
              <a:gdLst>
                <a:gd name="T0" fmla="*/ 3 w 12"/>
                <a:gd name="T1" fmla="*/ 0 h 11"/>
                <a:gd name="T2" fmla="*/ 0 w 12"/>
                <a:gd name="T3" fmla="*/ 4 h 11"/>
                <a:gd name="T4" fmla="*/ 3 w 12"/>
                <a:gd name="T5" fmla="*/ 11 h 11"/>
                <a:gd name="T6" fmla="*/ 12 w 12"/>
                <a:gd name="T7" fmla="*/ 6 h 11"/>
                <a:gd name="T8" fmla="*/ 7 w 12"/>
                <a:gd name="T9" fmla="*/ 2 h 11"/>
                <a:gd name="T10" fmla="*/ 3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3" y="0"/>
                  </a:moveTo>
                  <a:lnTo>
                    <a:pt x="0" y="4"/>
                  </a:lnTo>
                  <a:lnTo>
                    <a:pt x="3" y="11"/>
                  </a:lnTo>
                  <a:lnTo>
                    <a:pt x="12" y="6"/>
                  </a:lnTo>
                  <a:lnTo>
                    <a:pt x="7" y="2"/>
                  </a:lnTo>
                  <a:lnTo>
                    <a:pt x="3"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0" name="Freeform 30"/>
            <p:cNvSpPr>
              <a:spLocks/>
            </p:cNvSpPr>
            <p:nvPr/>
          </p:nvSpPr>
          <p:spPr bwMode="auto">
            <a:xfrm>
              <a:off x="4114" y="4037"/>
              <a:ext cx="12" cy="11"/>
            </a:xfrm>
            <a:custGeom>
              <a:avLst/>
              <a:gdLst>
                <a:gd name="T0" fmla="*/ 3 w 12"/>
                <a:gd name="T1" fmla="*/ 0 h 11"/>
                <a:gd name="T2" fmla="*/ 0 w 12"/>
                <a:gd name="T3" fmla="*/ 4 h 11"/>
                <a:gd name="T4" fmla="*/ 3 w 12"/>
                <a:gd name="T5" fmla="*/ 11 h 11"/>
                <a:gd name="T6" fmla="*/ 12 w 12"/>
                <a:gd name="T7" fmla="*/ 6 h 11"/>
                <a:gd name="T8" fmla="*/ 7 w 12"/>
                <a:gd name="T9" fmla="*/ 2 h 11"/>
                <a:gd name="T10" fmla="*/ 3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3" y="0"/>
                  </a:moveTo>
                  <a:lnTo>
                    <a:pt x="0" y="4"/>
                  </a:lnTo>
                  <a:lnTo>
                    <a:pt x="3" y="11"/>
                  </a:lnTo>
                  <a:lnTo>
                    <a:pt x="12" y="6"/>
                  </a:lnTo>
                  <a:lnTo>
                    <a:pt x="7" y="2"/>
                  </a:lnTo>
                  <a:lnTo>
                    <a:pt x="3"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31" name="Freeform 31"/>
            <p:cNvSpPr>
              <a:spLocks/>
            </p:cNvSpPr>
            <p:nvPr/>
          </p:nvSpPr>
          <p:spPr bwMode="auto">
            <a:xfrm>
              <a:off x="4123" y="3960"/>
              <a:ext cx="16" cy="41"/>
            </a:xfrm>
            <a:custGeom>
              <a:avLst/>
              <a:gdLst>
                <a:gd name="T0" fmla="*/ 12 w 16"/>
                <a:gd name="T1" fmla="*/ 0 h 41"/>
                <a:gd name="T2" fmla="*/ 3 w 16"/>
                <a:gd name="T3" fmla="*/ 7 h 41"/>
                <a:gd name="T4" fmla="*/ 5 w 16"/>
                <a:gd name="T5" fmla="*/ 18 h 41"/>
                <a:gd name="T6" fmla="*/ 0 w 16"/>
                <a:gd name="T7" fmla="*/ 34 h 41"/>
                <a:gd name="T8" fmla="*/ 9 w 16"/>
                <a:gd name="T9" fmla="*/ 41 h 41"/>
                <a:gd name="T10" fmla="*/ 16 w 16"/>
                <a:gd name="T11" fmla="*/ 36 h 41"/>
                <a:gd name="T12" fmla="*/ 12 w 16"/>
                <a:gd name="T13" fmla="*/ 25 h 41"/>
                <a:gd name="T14" fmla="*/ 16 w 16"/>
                <a:gd name="T15" fmla="*/ 9 h 41"/>
                <a:gd name="T16" fmla="*/ 12 w 1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1">
                  <a:moveTo>
                    <a:pt x="12" y="0"/>
                  </a:moveTo>
                  <a:lnTo>
                    <a:pt x="3" y="7"/>
                  </a:lnTo>
                  <a:lnTo>
                    <a:pt x="5" y="18"/>
                  </a:lnTo>
                  <a:lnTo>
                    <a:pt x="0" y="34"/>
                  </a:lnTo>
                  <a:lnTo>
                    <a:pt x="9" y="41"/>
                  </a:lnTo>
                  <a:lnTo>
                    <a:pt x="16" y="36"/>
                  </a:lnTo>
                  <a:lnTo>
                    <a:pt x="12" y="25"/>
                  </a:lnTo>
                  <a:lnTo>
                    <a:pt x="16" y="9"/>
                  </a:lnTo>
                  <a:lnTo>
                    <a:pt x="12"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Freeform 32"/>
            <p:cNvSpPr>
              <a:spLocks/>
            </p:cNvSpPr>
            <p:nvPr/>
          </p:nvSpPr>
          <p:spPr bwMode="auto">
            <a:xfrm>
              <a:off x="4123" y="3960"/>
              <a:ext cx="16" cy="41"/>
            </a:xfrm>
            <a:custGeom>
              <a:avLst/>
              <a:gdLst>
                <a:gd name="T0" fmla="*/ 12 w 16"/>
                <a:gd name="T1" fmla="*/ 0 h 41"/>
                <a:gd name="T2" fmla="*/ 3 w 16"/>
                <a:gd name="T3" fmla="*/ 7 h 41"/>
                <a:gd name="T4" fmla="*/ 5 w 16"/>
                <a:gd name="T5" fmla="*/ 18 h 41"/>
                <a:gd name="T6" fmla="*/ 0 w 16"/>
                <a:gd name="T7" fmla="*/ 34 h 41"/>
                <a:gd name="T8" fmla="*/ 9 w 16"/>
                <a:gd name="T9" fmla="*/ 41 h 41"/>
                <a:gd name="T10" fmla="*/ 16 w 16"/>
                <a:gd name="T11" fmla="*/ 36 h 41"/>
                <a:gd name="T12" fmla="*/ 12 w 16"/>
                <a:gd name="T13" fmla="*/ 25 h 41"/>
                <a:gd name="T14" fmla="*/ 16 w 16"/>
                <a:gd name="T15" fmla="*/ 9 h 41"/>
                <a:gd name="T16" fmla="*/ 12 w 1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1">
                  <a:moveTo>
                    <a:pt x="12" y="0"/>
                  </a:moveTo>
                  <a:lnTo>
                    <a:pt x="3" y="7"/>
                  </a:lnTo>
                  <a:lnTo>
                    <a:pt x="5" y="18"/>
                  </a:lnTo>
                  <a:lnTo>
                    <a:pt x="0" y="34"/>
                  </a:lnTo>
                  <a:lnTo>
                    <a:pt x="9" y="41"/>
                  </a:lnTo>
                  <a:lnTo>
                    <a:pt x="16" y="36"/>
                  </a:lnTo>
                  <a:lnTo>
                    <a:pt x="12" y="25"/>
                  </a:lnTo>
                  <a:lnTo>
                    <a:pt x="16" y="9"/>
                  </a:lnTo>
                  <a:lnTo>
                    <a:pt x="12"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33" name="Freeform 33"/>
            <p:cNvSpPr>
              <a:spLocks/>
            </p:cNvSpPr>
            <p:nvPr/>
          </p:nvSpPr>
          <p:spPr bwMode="auto">
            <a:xfrm>
              <a:off x="4175" y="4246"/>
              <a:ext cx="68" cy="74"/>
            </a:xfrm>
            <a:custGeom>
              <a:avLst/>
              <a:gdLst>
                <a:gd name="T0" fmla="*/ 50 w 68"/>
                <a:gd name="T1" fmla="*/ 0 h 74"/>
                <a:gd name="T2" fmla="*/ 34 w 68"/>
                <a:gd name="T3" fmla="*/ 11 h 74"/>
                <a:gd name="T4" fmla="*/ 34 w 68"/>
                <a:gd name="T5" fmla="*/ 31 h 74"/>
                <a:gd name="T6" fmla="*/ 9 w 68"/>
                <a:gd name="T7" fmla="*/ 38 h 74"/>
                <a:gd name="T8" fmla="*/ 0 w 68"/>
                <a:gd name="T9" fmla="*/ 49 h 74"/>
                <a:gd name="T10" fmla="*/ 29 w 68"/>
                <a:gd name="T11" fmla="*/ 49 h 74"/>
                <a:gd name="T12" fmla="*/ 38 w 68"/>
                <a:gd name="T13" fmla="*/ 67 h 74"/>
                <a:gd name="T14" fmla="*/ 52 w 68"/>
                <a:gd name="T15" fmla="*/ 74 h 74"/>
                <a:gd name="T16" fmla="*/ 68 w 68"/>
                <a:gd name="T17" fmla="*/ 61 h 74"/>
                <a:gd name="T18" fmla="*/ 59 w 68"/>
                <a:gd name="T19" fmla="*/ 40 h 74"/>
                <a:gd name="T20" fmla="*/ 50 w 68"/>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4">
                  <a:moveTo>
                    <a:pt x="50" y="0"/>
                  </a:moveTo>
                  <a:lnTo>
                    <a:pt x="34" y="11"/>
                  </a:lnTo>
                  <a:lnTo>
                    <a:pt x="34" y="31"/>
                  </a:lnTo>
                  <a:lnTo>
                    <a:pt x="9" y="38"/>
                  </a:lnTo>
                  <a:lnTo>
                    <a:pt x="0" y="49"/>
                  </a:lnTo>
                  <a:lnTo>
                    <a:pt x="29" y="49"/>
                  </a:lnTo>
                  <a:lnTo>
                    <a:pt x="38" y="67"/>
                  </a:lnTo>
                  <a:lnTo>
                    <a:pt x="52" y="74"/>
                  </a:lnTo>
                  <a:lnTo>
                    <a:pt x="68" y="61"/>
                  </a:lnTo>
                  <a:lnTo>
                    <a:pt x="59" y="40"/>
                  </a:lnTo>
                  <a:lnTo>
                    <a:pt x="50"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4" name="Freeform 34"/>
            <p:cNvSpPr>
              <a:spLocks/>
            </p:cNvSpPr>
            <p:nvPr/>
          </p:nvSpPr>
          <p:spPr bwMode="auto">
            <a:xfrm>
              <a:off x="4175" y="4246"/>
              <a:ext cx="68" cy="74"/>
            </a:xfrm>
            <a:custGeom>
              <a:avLst/>
              <a:gdLst>
                <a:gd name="T0" fmla="*/ 50 w 68"/>
                <a:gd name="T1" fmla="*/ 0 h 74"/>
                <a:gd name="T2" fmla="*/ 34 w 68"/>
                <a:gd name="T3" fmla="*/ 11 h 74"/>
                <a:gd name="T4" fmla="*/ 34 w 68"/>
                <a:gd name="T5" fmla="*/ 31 h 74"/>
                <a:gd name="T6" fmla="*/ 9 w 68"/>
                <a:gd name="T7" fmla="*/ 38 h 74"/>
                <a:gd name="T8" fmla="*/ 0 w 68"/>
                <a:gd name="T9" fmla="*/ 49 h 74"/>
                <a:gd name="T10" fmla="*/ 29 w 68"/>
                <a:gd name="T11" fmla="*/ 49 h 74"/>
                <a:gd name="T12" fmla="*/ 38 w 68"/>
                <a:gd name="T13" fmla="*/ 67 h 74"/>
                <a:gd name="T14" fmla="*/ 52 w 68"/>
                <a:gd name="T15" fmla="*/ 74 h 74"/>
                <a:gd name="T16" fmla="*/ 68 w 68"/>
                <a:gd name="T17" fmla="*/ 61 h 74"/>
                <a:gd name="T18" fmla="*/ 59 w 68"/>
                <a:gd name="T19" fmla="*/ 40 h 74"/>
                <a:gd name="T20" fmla="*/ 50 w 68"/>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4">
                  <a:moveTo>
                    <a:pt x="50" y="0"/>
                  </a:moveTo>
                  <a:lnTo>
                    <a:pt x="34" y="11"/>
                  </a:lnTo>
                  <a:lnTo>
                    <a:pt x="34" y="31"/>
                  </a:lnTo>
                  <a:lnTo>
                    <a:pt x="9" y="38"/>
                  </a:lnTo>
                  <a:lnTo>
                    <a:pt x="0" y="49"/>
                  </a:lnTo>
                  <a:lnTo>
                    <a:pt x="29" y="49"/>
                  </a:lnTo>
                  <a:lnTo>
                    <a:pt x="38" y="67"/>
                  </a:lnTo>
                  <a:lnTo>
                    <a:pt x="52" y="74"/>
                  </a:lnTo>
                  <a:lnTo>
                    <a:pt x="68" y="61"/>
                  </a:lnTo>
                  <a:lnTo>
                    <a:pt x="59" y="40"/>
                  </a:lnTo>
                  <a:lnTo>
                    <a:pt x="50"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35" name="Freeform 35"/>
            <p:cNvSpPr>
              <a:spLocks/>
            </p:cNvSpPr>
            <p:nvPr/>
          </p:nvSpPr>
          <p:spPr bwMode="auto">
            <a:xfrm>
              <a:off x="4225" y="4246"/>
              <a:ext cx="63" cy="70"/>
            </a:xfrm>
            <a:custGeom>
              <a:avLst/>
              <a:gdLst>
                <a:gd name="T0" fmla="*/ 0 w 63"/>
                <a:gd name="T1" fmla="*/ 0 h 70"/>
                <a:gd name="T2" fmla="*/ 6 w 63"/>
                <a:gd name="T3" fmla="*/ 40 h 70"/>
                <a:gd name="T4" fmla="*/ 18 w 63"/>
                <a:gd name="T5" fmla="*/ 61 h 70"/>
                <a:gd name="T6" fmla="*/ 38 w 63"/>
                <a:gd name="T7" fmla="*/ 70 h 70"/>
                <a:gd name="T8" fmla="*/ 63 w 63"/>
                <a:gd name="T9" fmla="*/ 63 h 70"/>
                <a:gd name="T10" fmla="*/ 51 w 63"/>
                <a:gd name="T11" fmla="*/ 47 h 70"/>
                <a:gd name="T12" fmla="*/ 40 w 63"/>
                <a:gd name="T13" fmla="*/ 45 h 70"/>
                <a:gd name="T14" fmla="*/ 27 w 63"/>
                <a:gd name="T15" fmla="*/ 38 h 70"/>
                <a:gd name="T16" fmla="*/ 13 w 63"/>
                <a:gd name="T17" fmla="*/ 4 h 70"/>
                <a:gd name="T18" fmla="*/ 0 w 63"/>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0">
                  <a:moveTo>
                    <a:pt x="0" y="0"/>
                  </a:moveTo>
                  <a:lnTo>
                    <a:pt x="6" y="40"/>
                  </a:lnTo>
                  <a:lnTo>
                    <a:pt x="18" y="61"/>
                  </a:lnTo>
                  <a:lnTo>
                    <a:pt x="38" y="70"/>
                  </a:lnTo>
                  <a:lnTo>
                    <a:pt x="63" y="63"/>
                  </a:lnTo>
                  <a:lnTo>
                    <a:pt x="51" y="47"/>
                  </a:lnTo>
                  <a:lnTo>
                    <a:pt x="40" y="45"/>
                  </a:lnTo>
                  <a:lnTo>
                    <a:pt x="27" y="38"/>
                  </a:lnTo>
                  <a:lnTo>
                    <a:pt x="13" y="4"/>
                  </a:lnTo>
                  <a:lnTo>
                    <a:pt x="0"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6" name="Freeform 36"/>
            <p:cNvSpPr>
              <a:spLocks/>
            </p:cNvSpPr>
            <p:nvPr/>
          </p:nvSpPr>
          <p:spPr bwMode="auto">
            <a:xfrm>
              <a:off x="4225" y="4246"/>
              <a:ext cx="63" cy="70"/>
            </a:xfrm>
            <a:custGeom>
              <a:avLst/>
              <a:gdLst>
                <a:gd name="T0" fmla="*/ 0 w 63"/>
                <a:gd name="T1" fmla="*/ 0 h 70"/>
                <a:gd name="T2" fmla="*/ 6 w 63"/>
                <a:gd name="T3" fmla="*/ 40 h 70"/>
                <a:gd name="T4" fmla="*/ 18 w 63"/>
                <a:gd name="T5" fmla="*/ 61 h 70"/>
                <a:gd name="T6" fmla="*/ 38 w 63"/>
                <a:gd name="T7" fmla="*/ 70 h 70"/>
                <a:gd name="T8" fmla="*/ 63 w 63"/>
                <a:gd name="T9" fmla="*/ 63 h 70"/>
                <a:gd name="T10" fmla="*/ 51 w 63"/>
                <a:gd name="T11" fmla="*/ 47 h 70"/>
                <a:gd name="T12" fmla="*/ 40 w 63"/>
                <a:gd name="T13" fmla="*/ 45 h 70"/>
                <a:gd name="T14" fmla="*/ 27 w 63"/>
                <a:gd name="T15" fmla="*/ 38 h 70"/>
                <a:gd name="T16" fmla="*/ 13 w 63"/>
                <a:gd name="T17" fmla="*/ 4 h 70"/>
                <a:gd name="T18" fmla="*/ 0 w 63"/>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0">
                  <a:moveTo>
                    <a:pt x="0" y="0"/>
                  </a:moveTo>
                  <a:lnTo>
                    <a:pt x="6" y="40"/>
                  </a:lnTo>
                  <a:lnTo>
                    <a:pt x="18" y="61"/>
                  </a:lnTo>
                  <a:lnTo>
                    <a:pt x="38" y="70"/>
                  </a:lnTo>
                  <a:lnTo>
                    <a:pt x="63" y="63"/>
                  </a:lnTo>
                  <a:lnTo>
                    <a:pt x="51" y="47"/>
                  </a:lnTo>
                  <a:lnTo>
                    <a:pt x="40" y="45"/>
                  </a:lnTo>
                  <a:lnTo>
                    <a:pt x="27" y="38"/>
                  </a:lnTo>
                  <a:lnTo>
                    <a:pt x="13" y="4"/>
                  </a:lnTo>
                  <a:lnTo>
                    <a:pt x="0"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37" name="Freeform 37"/>
            <p:cNvSpPr>
              <a:spLocks/>
            </p:cNvSpPr>
            <p:nvPr/>
          </p:nvSpPr>
          <p:spPr bwMode="auto">
            <a:xfrm>
              <a:off x="4148" y="3492"/>
              <a:ext cx="441" cy="734"/>
            </a:xfrm>
            <a:custGeom>
              <a:avLst/>
              <a:gdLst>
                <a:gd name="T0" fmla="*/ 140 w 441"/>
                <a:gd name="T1" fmla="*/ 52 h 734"/>
                <a:gd name="T2" fmla="*/ 119 w 441"/>
                <a:gd name="T3" fmla="*/ 54 h 734"/>
                <a:gd name="T4" fmla="*/ 106 w 441"/>
                <a:gd name="T5" fmla="*/ 106 h 734"/>
                <a:gd name="T6" fmla="*/ 74 w 441"/>
                <a:gd name="T7" fmla="*/ 279 h 734"/>
                <a:gd name="T8" fmla="*/ 79 w 441"/>
                <a:gd name="T9" fmla="*/ 336 h 734"/>
                <a:gd name="T10" fmla="*/ 47 w 441"/>
                <a:gd name="T11" fmla="*/ 360 h 734"/>
                <a:gd name="T12" fmla="*/ 41 w 441"/>
                <a:gd name="T13" fmla="*/ 551 h 734"/>
                <a:gd name="T14" fmla="*/ 25 w 441"/>
                <a:gd name="T15" fmla="*/ 583 h 734"/>
                <a:gd name="T16" fmla="*/ 9 w 441"/>
                <a:gd name="T17" fmla="*/ 610 h 734"/>
                <a:gd name="T18" fmla="*/ 23 w 441"/>
                <a:gd name="T19" fmla="*/ 628 h 734"/>
                <a:gd name="T20" fmla="*/ 0 w 441"/>
                <a:gd name="T21" fmla="*/ 673 h 734"/>
                <a:gd name="T22" fmla="*/ 25 w 441"/>
                <a:gd name="T23" fmla="*/ 716 h 734"/>
                <a:gd name="T24" fmla="*/ 45 w 441"/>
                <a:gd name="T25" fmla="*/ 734 h 734"/>
                <a:gd name="T26" fmla="*/ 68 w 441"/>
                <a:gd name="T27" fmla="*/ 731 h 734"/>
                <a:gd name="T28" fmla="*/ 68 w 441"/>
                <a:gd name="T29" fmla="*/ 709 h 734"/>
                <a:gd name="T30" fmla="*/ 126 w 441"/>
                <a:gd name="T31" fmla="*/ 650 h 734"/>
                <a:gd name="T32" fmla="*/ 104 w 441"/>
                <a:gd name="T33" fmla="*/ 610 h 734"/>
                <a:gd name="T34" fmla="*/ 137 w 441"/>
                <a:gd name="T35" fmla="*/ 572 h 734"/>
                <a:gd name="T36" fmla="*/ 182 w 441"/>
                <a:gd name="T37" fmla="*/ 518 h 734"/>
                <a:gd name="T38" fmla="*/ 167 w 441"/>
                <a:gd name="T39" fmla="*/ 502 h 734"/>
                <a:gd name="T40" fmla="*/ 214 w 441"/>
                <a:gd name="T41" fmla="*/ 475 h 734"/>
                <a:gd name="T42" fmla="*/ 218 w 441"/>
                <a:gd name="T43" fmla="*/ 441 h 734"/>
                <a:gd name="T44" fmla="*/ 322 w 441"/>
                <a:gd name="T45" fmla="*/ 412 h 734"/>
                <a:gd name="T46" fmla="*/ 306 w 441"/>
                <a:gd name="T47" fmla="*/ 318 h 734"/>
                <a:gd name="T48" fmla="*/ 349 w 441"/>
                <a:gd name="T49" fmla="*/ 212 h 734"/>
                <a:gd name="T50" fmla="*/ 441 w 441"/>
                <a:gd name="T51" fmla="*/ 129 h 734"/>
                <a:gd name="T52" fmla="*/ 407 w 441"/>
                <a:gd name="T53" fmla="*/ 149 h 734"/>
                <a:gd name="T54" fmla="*/ 322 w 441"/>
                <a:gd name="T55" fmla="*/ 162 h 734"/>
                <a:gd name="T56" fmla="*/ 349 w 441"/>
                <a:gd name="T57" fmla="*/ 115 h 734"/>
                <a:gd name="T58" fmla="*/ 299 w 441"/>
                <a:gd name="T59" fmla="*/ 81 h 734"/>
                <a:gd name="T60" fmla="*/ 266 w 441"/>
                <a:gd name="T61" fmla="*/ 57 h 734"/>
                <a:gd name="T62" fmla="*/ 223 w 441"/>
                <a:gd name="T63" fmla="*/ 12 h 734"/>
                <a:gd name="T64" fmla="*/ 205 w 441"/>
                <a:gd name="T65" fmla="*/ 27 h 734"/>
                <a:gd name="T66" fmla="*/ 167 w 441"/>
                <a:gd name="T67" fmla="*/ 0 h 734"/>
                <a:gd name="T68" fmla="*/ 137 w 441"/>
                <a:gd name="T69" fmla="*/ 2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1" h="734">
                  <a:moveTo>
                    <a:pt x="137" y="27"/>
                  </a:moveTo>
                  <a:lnTo>
                    <a:pt x="140" y="52"/>
                  </a:lnTo>
                  <a:lnTo>
                    <a:pt x="133" y="61"/>
                  </a:lnTo>
                  <a:lnTo>
                    <a:pt x="119" y="54"/>
                  </a:lnTo>
                  <a:lnTo>
                    <a:pt x="106" y="68"/>
                  </a:lnTo>
                  <a:lnTo>
                    <a:pt x="106" y="106"/>
                  </a:lnTo>
                  <a:lnTo>
                    <a:pt x="61" y="212"/>
                  </a:lnTo>
                  <a:lnTo>
                    <a:pt x="74" y="279"/>
                  </a:lnTo>
                  <a:lnTo>
                    <a:pt x="61" y="327"/>
                  </a:lnTo>
                  <a:lnTo>
                    <a:pt x="79" y="336"/>
                  </a:lnTo>
                  <a:lnTo>
                    <a:pt x="77" y="349"/>
                  </a:lnTo>
                  <a:lnTo>
                    <a:pt x="47" y="360"/>
                  </a:lnTo>
                  <a:lnTo>
                    <a:pt x="36" y="538"/>
                  </a:lnTo>
                  <a:lnTo>
                    <a:pt x="41" y="551"/>
                  </a:lnTo>
                  <a:lnTo>
                    <a:pt x="34" y="572"/>
                  </a:lnTo>
                  <a:lnTo>
                    <a:pt x="25" y="583"/>
                  </a:lnTo>
                  <a:lnTo>
                    <a:pt x="23" y="601"/>
                  </a:lnTo>
                  <a:lnTo>
                    <a:pt x="9" y="610"/>
                  </a:lnTo>
                  <a:lnTo>
                    <a:pt x="9" y="617"/>
                  </a:lnTo>
                  <a:lnTo>
                    <a:pt x="23" y="628"/>
                  </a:lnTo>
                  <a:lnTo>
                    <a:pt x="20" y="650"/>
                  </a:lnTo>
                  <a:lnTo>
                    <a:pt x="0" y="673"/>
                  </a:lnTo>
                  <a:lnTo>
                    <a:pt x="2" y="702"/>
                  </a:lnTo>
                  <a:lnTo>
                    <a:pt x="25" y="716"/>
                  </a:lnTo>
                  <a:lnTo>
                    <a:pt x="27" y="725"/>
                  </a:lnTo>
                  <a:lnTo>
                    <a:pt x="45" y="734"/>
                  </a:lnTo>
                  <a:lnTo>
                    <a:pt x="50" y="729"/>
                  </a:lnTo>
                  <a:lnTo>
                    <a:pt x="68" y="731"/>
                  </a:lnTo>
                  <a:lnTo>
                    <a:pt x="72" y="725"/>
                  </a:lnTo>
                  <a:lnTo>
                    <a:pt x="68" y="709"/>
                  </a:lnTo>
                  <a:lnTo>
                    <a:pt x="70" y="695"/>
                  </a:lnTo>
                  <a:lnTo>
                    <a:pt x="126" y="650"/>
                  </a:lnTo>
                  <a:lnTo>
                    <a:pt x="122" y="619"/>
                  </a:lnTo>
                  <a:lnTo>
                    <a:pt x="104" y="610"/>
                  </a:lnTo>
                  <a:lnTo>
                    <a:pt x="110" y="583"/>
                  </a:lnTo>
                  <a:lnTo>
                    <a:pt x="137" y="572"/>
                  </a:lnTo>
                  <a:lnTo>
                    <a:pt x="151" y="524"/>
                  </a:lnTo>
                  <a:lnTo>
                    <a:pt x="182" y="518"/>
                  </a:lnTo>
                  <a:lnTo>
                    <a:pt x="178" y="506"/>
                  </a:lnTo>
                  <a:lnTo>
                    <a:pt x="167" y="502"/>
                  </a:lnTo>
                  <a:lnTo>
                    <a:pt x="176" y="488"/>
                  </a:lnTo>
                  <a:lnTo>
                    <a:pt x="214" y="475"/>
                  </a:lnTo>
                  <a:lnTo>
                    <a:pt x="221" y="450"/>
                  </a:lnTo>
                  <a:lnTo>
                    <a:pt x="218" y="441"/>
                  </a:lnTo>
                  <a:lnTo>
                    <a:pt x="286" y="434"/>
                  </a:lnTo>
                  <a:lnTo>
                    <a:pt x="322" y="412"/>
                  </a:lnTo>
                  <a:lnTo>
                    <a:pt x="329" y="365"/>
                  </a:lnTo>
                  <a:lnTo>
                    <a:pt x="306" y="318"/>
                  </a:lnTo>
                  <a:lnTo>
                    <a:pt x="313" y="261"/>
                  </a:lnTo>
                  <a:lnTo>
                    <a:pt x="349" y="212"/>
                  </a:lnTo>
                  <a:lnTo>
                    <a:pt x="439" y="167"/>
                  </a:lnTo>
                  <a:lnTo>
                    <a:pt x="441" y="129"/>
                  </a:lnTo>
                  <a:lnTo>
                    <a:pt x="425" y="126"/>
                  </a:lnTo>
                  <a:lnTo>
                    <a:pt x="407" y="149"/>
                  </a:lnTo>
                  <a:lnTo>
                    <a:pt x="365" y="171"/>
                  </a:lnTo>
                  <a:lnTo>
                    <a:pt x="322" y="162"/>
                  </a:lnTo>
                  <a:lnTo>
                    <a:pt x="317" y="149"/>
                  </a:lnTo>
                  <a:lnTo>
                    <a:pt x="349" y="115"/>
                  </a:lnTo>
                  <a:lnTo>
                    <a:pt x="320" y="86"/>
                  </a:lnTo>
                  <a:lnTo>
                    <a:pt x="299" y="81"/>
                  </a:lnTo>
                  <a:lnTo>
                    <a:pt x="293" y="61"/>
                  </a:lnTo>
                  <a:lnTo>
                    <a:pt x="266" y="57"/>
                  </a:lnTo>
                  <a:lnTo>
                    <a:pt x="245" y="16"/>
                  </a:lnTo>
                  <a:lnTo>
                    <a:pt x="223" y="12"/>
                  </a:lnTo>
                  <a:lnTo>
                    <a:pt x="212" y="27"/>
                  </a:lnTo>
                  <a:lnTo>
                    <a:pt x="205" y="27"/>
                  </a:lnTo>
                  <a:lnTo>
                    <a:pt x="185" y="3"/>
                  </a:lnTo>
                  <a:lnTo>
                    <a:pt x="167" y="0"/>
                  </a:lnTo>
                  <a:lnTo>
                    <a:pt x="146" y="23"/>
                  </a:lnTo>
                  <a:lnTo>
                    <a:pt x="137" y="27"/>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8" name="Freeform 38"/>
            <p:cNvSpPr>
              <a:spLocks/>
            </p:cNvSpPr>
            <p:nvPr/>
          </p:nvSpPr>
          <p:spPr bwMode="auto">
            <a:xfrm>
              <a:off x="4148" y="3492"/>
              <a:ext cx="441" cy="734"/>
            </a:xfrm>
            <a:custGeom>
              <a:avLst/>
              <a:gdLst>
                <a:gd name="T0" fmla="*/ 140 w 441"/>
                <a:gd name="T1" fmla="*/ 52 h 734"/>
                <a:gd name="T2" fmla="*/ 119 w 441"/>
                <a:gd name="T3" fmla="*/ 54 h 734"/>
                <a:gd name="T4" fmla="*/ 106 w 441"/>
                <a:gd name="T5" fmla="*/ 106 h 734"/>
                <a:gd name="T6" fmla="*/ 74 w 441"/>
                <a:gd name="T7" fmla="*/ 279 h 734"/>
                <a:gd name="T8" fmla="*/ 79 w 441"/>
                <a:gd name="T9" fmla="*/ 336 h 734"/>
                <a:gd name="T10" fmla="*/ 47 w 441"/>
                <a:gd name="T11" fmla="*/ 360 h 734"/>
                <a:gd name="T12" fmla="*/ 41 w 441"/>
                <a:gd name="T13" fmla="*/ 551 h 734"/>
                <a:gd name="T14" fmla="*/ 25 w 441"/>
                <a:gd name="T15" fmla="*/ 583 h 734"/>
                <a:gd name="T16" fmla="*/ 9 w 441"/>
                <a:gd name="T17" fmla="*/ 610 h 734"/>
                <a:gd name="T18" fmla="*/ 23 w 441"/>
                <a:gd name="T19" fmla="*/ 628 h 734"/>
                <a:gd name="T20" fmla="*/ 0 w 441"/>
                <a:gd name="T21" fmla="*/ 673 h 734"/>
                <a:gd name="T22" fmla="*/ 25 w 441"/>
                <a:gd name="T23" fmla="*/ 716 h 734"/>
                <a:gd name="T24" fmla="*/ 45 w 441"/>
                <a:gd name="T25" fmla="*/ 734 h 734"/>
                <a:gd name="T26" fmla="*/ 68 w 441"/>
                <a:gd name="T27" fmla="*/ 731 h 734"/>
                <a:gd name="T28" fmla="*/ 68 w 441"/>
                <a:gd name="T29" fmla="*/ 709 h 734"/>
                <a:gd name="T30" fmla="*/ 126 w 441"/>
                <a:gd name="T31" fmla="*/ 650 h 734"/>
                <a:gd name="T32" fmla="*/ 104 w 441"/>
                <a:gd name="T33" fmla="*/ 610 h 734"/>
                <a:gd name="T34" fmla="*/ 137 w 441"/>
                <a:gd name="T35" fmla="*/ 572 h 734"/>
                <a:gd name="T36" fmla="*/ 182 w 441"/>
                <a:gd name="T37" fmla="*/ 518 h 734"/>
                <a:gd name="T38" fmla="*/ 167 w 441"/>
                <a:gd name="T39" fmla="*/ 502 h 734"/>
                <a:gd name="T40" fmla="*/ 214 w 441"/>
                <a:gd name="T41" fmla="*/ 475 h 734"/>
                <a:gd name="T42" fmla="*/ 218 w 441"/>
                <a:gd name="T43" fmla="*/ 441 h 734"/>
                <a:gd name="T44" fmla="*/ 322 w 441"/>
                <a:gd name="T45" fmla="*/ 412 h 734"/>
                <a:gd name="T46" fmla="*/ 306 w 441"/>
                <a:gd name="T47" fmla="*/ 318 h 734"/>
                <a:gd name="T48" fmla="*/ 349 w 441"/>
                <a:gd name="T49" fmla="*/ 212 h 734"/>
                <a:gd name="T50" fmla="*/ 441 w 441"/>
                <a:gd name="T51" fmla="*/ 129 h 734"/>
                <a:gd name="T52" fmla="*/ 407 w 441"/>
                <a:gd name="T53" fmla="*/ 149 h 734"/>
                <a:gd name="T54" fmla="*/ 322 w 441"/>
                <a:gd name="T55" fmla="*/ 162 h 734"/>
                <a:gd name="T56" fmla="*/ 349 w 441"/>
                <a:gd name="T57" fmla="*/ 115 h 734"/>
                <a:gd name="T58" fmla="*/ 299 w 441"/>
                <a:gd name="T59" fmla="*/ 81 h 734"/>
                <a:gd name="T60" fmla="*/ 266 w 441"/>
                <a:gd name="T61" fmla="*/ 57 h 734"/>
                <a:gd name="T62" fmla="*/ 223 w 441"/>
                <a:gd name="T63" fmla="*/ 12 h 734"/>
                <a:gd name="T64" fmla="*/ 205 w 441"/>
                <a:gd name="T65" fmla="*/ 27 h 734"/>
                <a:gd name="T66" fmla="*/ 167 w 441"/>
                <a:gd name="T67" fmla="*/ 0 h 734"/>
                <a:gd name="T68" fmla="*/ 137 w 441"/>
                <a:gd name="T69" fmla="*/ 2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1" h="734">
                  <a:moveTo>
                    <a:pt x="137" y="27"/>
                  </a:moveTo>
                  <a:lnTo>
                    <a:pt x="140" y="52"/>
                  </a:lnTo>
                  <a:lnTo>
                    <a:pt x="133" y="61"/>
                  </a:lnTo>
                  <a:lnTo>
                    <a:pt x="119" y="54"/>
                  </a:lnTo>
                  <a:lnTo>
                    <a:pt x="106" y="68"/>
                  </a:lnTo>
                  <a:lnTo>
                    <a:pt x="106" y="106"/>
                  </a:lnTo>
                  <a:lnTo>
                    <a:pt x="61" y="212"/>
                  </a:lnTo>
                  <a:lnTo>
                    <a:pt x="74" y="279"/>
                  </a:lnTo>
                  <a:lnTo>
                    <a:pt x="61" y="327"/>
                  </a:lnTo>
                  <a:lnTo>
                    <a:pt x="79" y="336"/>
                  </a:lnTo>
                  <a:lnTo>
                    <a:pt x="77" y="349"/>
                  </a:lnTo>
                  <a:lnTo>
                    <a:pt x="47" y="360"/>
                  </a:lnTo>
                  <a:lnTo>
                    <a:pt x="36" y="538"/>
                  </a:lnTo>
                  <a:lnTo>
                    <a:pt x="41" y="551"/>
                  </a:lnTo>
                  <a:lnTo>
                    <a:pt x="34" y="572"/>
                  </a:lnTo>
                  <a:lnTo>
                    <a:pt x="25" y="583"/>
                  </a:lnTo>
                  <a:lnTo>
                    <a:pt x="23" y="601"/>
                  </a:lnTo>
                  <a:lnTo>
                    <a:pt x="9" y="610"/>
                  </a:lnTo>
                  <a:lnTo>
                    <a:pt x="9" y="617"/>
                  </a:lnTo>
                  <a:lnTo>
                    <a:pt x="23" y="628"/>
                  </a:lnTo>
                  <a:lnTo>
                    <a:pt x="20" y="650"/>
                  </a:lnTo>
                  <a:lnTo>
                    <a:pt x="0" y="673"/>
                  </a:lnTo>
                  <a:lnTo>
                    <a:pt x="2" y="702"/>
                  </a:lnTo>
                  <a:lnTo>
                    <a:pt x="25" y="716"/>
                  </a:lnTo>
                  <a:lnTo>
                    <a:pt x="27" y="725"/>
                  </a:lnTo>
                  <a:lnTo>
                    <a:pt x="45" y="734"/>
                  </a:lnTo>
                  <a:lnTo>
                    <a:pt x="50" y="729"/>
                  </a:lnTo>
                  <a:lnTo>
                    <a:pt x="68" y="731"/>
                  </a:lnTo>
                  <a:lnTo>
                    <a:pt x="72" y="725"/>
                  </a:lnTo>
                  <a:lnTo>
                    <a:pt x="68" y="709"/>
                  </a:lnTo>
                  <a:lnTo>
                    <a:pt x="70" y="695"/>
                  </a:lnTo>
                  <a:lnTo>
                    <a:pt x="126" y="650"/>
                  </a:lnTo>
                  <a:lnTo>
                    <a:pt x="122" y="619"/>
                  </a:lnTo>
                  <a:lnTo>
                    <a:pt x="104" y="610"/>
                  </a:lnTo>
                  <a:lnTo>
                    <a:pt x="110" y="583"/>
                  </a:lnTo>
                  <a:lnTo>
                    <a:pt x="137" y="572"/>
                  </a:lnTo>
                  <a:lnTo>
                    <a:pt x="151" y="524"/>
                  </a:lnTo>
                  <a:lnTo>
                    <a:pt x="182" y="518"/>
                  </a:lnTo>
                  <a:lnTo>
                    <a:pt x="178" y="506"/>
                  </a:lnTo>
                  <a:lnTo>
                    <a:pt x="167" y="502"/>
                  </a:lnTo>
                  <a:lnTo>
                    <a:pt x="176" y="488"/>
                  </a:lnTo>
                  <a:lnTo>
                    <a:pt x="214" y="475"/>
                  </a:lnTo>
                  <a:lnTo>
                    <a:pt x="221" y="450"/>
                  </a:lnTo>
                  <a:lnTo>
                    <a:pt x="218" y="441"/>
                  </a:lnTo>
                  <a:lnTo>
                    <a:pt x="286" y="434"/>
                  </a:lnTo>
                  <a:lnTo>
                    <a:pt x="322" y="412"/>
                  </a:lnTo>
                  <a:lnTo>
                    <a:pt x="329" y="365"/>
                  </a:lnTo>
                  <a:lnTo>
                    <a:pt x="306" y="318"/>
                  </a:lnTo>
                  <a:lnTo>
                    <a:pt x="313" y="261"/>
                  </a:lnTo>
                  <a:lnTo>
                    <a:pt x="349" y="212"/>
                  </a:lnTo>
                  <a:lnTo>
                    <a:pt x="439" y="167"/>
                  </a:lnTo>
                  <a:lnTo>
                    <a:pt x="441" y="129"/>
                  </a:lnTo>
                  <a:lnTo>
                    <a:pt x="425" y="126"/>
                  </a:lnTo>
                  <a:lnTo>
                    <a:pt x="407" y="149"/>
                  </a:lnTo>
                  <a:lnTo>
                    <a:pt x="365" y="171"/>
                  </a:lnTo>
                  <a:lnTo>
                    <a:pt x="322" y="162"/>
                  </a:lnTo>
                  <a:lnTo>
                    <a:pt x="317" y="149"/>
                  </a:lnTo>
                  <a:lnTo>
                    <a:pt x="349" y="115"/>
                  </a:lnTo>
                  <a:lnTo>
                    <a:pt x="320" y="86"/>
                  </a:lnTo>
                  <a:lnTo>
                    <a:pt x="299" y="81"/>
                  </a:lnTo>
                  <a:lnTo>
                    <a:pt x="293" y="61"/>
                  </a:lnTo>
                  <a:lnTo>
                    <a:pt x="266" y="57"/>
                  </a:lnTo>
                  <a:lnTo>
                    <a:pt x="245" y="16"/>
                  </a:lnTo>
                  <a:lnTo>
                    <a:pt x="223" y="12"/>
                  </a:lnTo>
                  <a:lnTo>
                    <a:pt x="212" y="27"/>
                  </a:lnTo>
                  <a:lnTo>
                    <a:pt x="205" y="27"/>
                  </a:lnTo>
                  <a:lnTo>
                    <a:pt x="185" y="3"/>
                  </a:lnTo>
                  <a:lnTo>
                    <a:pt x="167" y="0"/>
                  </a:lnTo>
                  <a:lnTo>
                    <a:pt x="146" y="23"/>
                  </a:lnTo>
                  <a:lnTo>
                    <a:pt x="137" y="27"/>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39" name="Freeform 39"/>
            <p:cNvSpPr>
              <a:spLocks/>
            </p:cNvSpPr>
            <p:nvPr/>
          </p:nvSpPr>
          <p:spPr bwMode="auto">
            <a:xfrm>
              <a:off x="4454" y="3704"/>
              <a:ext cx="126" cy="135"/>
            </a:xfrm>
            <a:custGeom>
              <a:avLst/>
              <a:gdLst>
                <a:gd name="T0" fmla="*/ 43 w 126"/>
                <a:gd name="T1" fmla="*/ 0 h 135"/>
                <a:gd name="T2" fmla="*/ 61 w 126"/>
                <a:gd name="T3" fmla="*/ 13 h 135"/>
                <a:gd name="T4" fmla="*/ 63 w 126"/>
                <a:gd name="T5" fmla="*/ 34 h 135"/>
                <a:gd name="T6" fmla="*/ 81 w 126"/>
                <a:gd name="T7" fmla="*/ 36 h 135"/>
                <a:gd name="T8" fmla="*/ 106 w 126"/>
                <a:gd name="T9" fmla="*/ 61 h 135"/>
                <a:gd name="T10" fmla="*/ 104 w 126"/>
                <a:gd name="T11" fmla="*/ 74 h 135"/>
                <a:gd name="T12" fmla="*/ 126 w 126"/>
                <a:gd name="T13" fmla="*/ 101 h 135"/>
                <a:gd name="T14" fmla="*/ 90 w 126"/>
                <a:gd name="T15" fmla="*/ 135 h 135"/>
                <a:gd name="T16" fmla="*/ 32 w 126"/>
                <a:gd name="T17" fmla="*/ 124 h 135"/>
                <a:gd name="T18" fmla="*/ 0 w 126"/>
                <a:gd name="T19" fmla="*/ 106 h 135"/>
                <a:gd name="T20" fmla="*/ 7 w 126"/>
                <a:gd name="T21" fmla="*/ 49 h 135"/>
                <a:gd name="T22" fmla="*/ 43 w 126"/>
                <a:gd name="T2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35">
                  <a:moveTo>
                    <a:pt x="43" y="0"/>
                  </a:moveTo>
                  <a:lnTo>
                    <a:pt x="61" y="13"/>
                  </a:lnTo>
                  <a:lnTo>
                    <a:pt x="63" y="34"/>
                  </a:lnTo>
                  <a:lnTo>
                    <a:pt x="81" y="36"/>
                  </a:lnTo>
                  <a:lnTo>
                    <a:pt x="106" y="61"/>
                  </a:lnTo>
                  <a:lnTo>
                    <a:pt x="104" y="74"/>
                  </a:lnTo>
                  <a:lnTo>
                    <a:pt x="126" y="101"/>
                  </a:lnTo>
                  <a:lnTo>
                    <a:pt x="90" y="135"/>
                  </a:lnTo>
                  <a:lnTo>
                    <a:pt x="32" y="124"/>
                  </a:lnTo>
                  <a:lnTo>
                    <a:pt x="0" y="106"/>
                  </a:lnTo>
                  <a:lnTo>
                    <a:pt x="7" y="49"/>
                  </a:lnTo>
                  <a:lnTo>
                    <a:pt x="43"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0" name="Freeform 40"/>
            <p:cNvSpPr>
              <a:spLocks/>
            </p:cNvSpPr>
            <p:nvPr/>
          </p:nvSpPr>
          <p:spPr bwMode="auto">
            <a:xfrm>
              <a:off x="4454" y="3704"/>
              <a:ext cx="126" cy="135"/>
            </a:xfrm>
            <a:custGeom>
              <a:avLst/>
              <a:gdLst>
                <a:gd name="T0" fmla="*/ 43 w 126"/>
                <a:gd name="T1" fmla="*/ 0 h 135"/>
                <a:gd name="T2" fmla="*/ 61 w 126"/>
                <a:gd name="T3" fmla="*/ 13 h 135"/>
                <a:gd name="T4" fmla="*/ 63 w 126"/>
                <a:gd name="T5" fmla="*/ 34 h 135"/>
                <a:gd name="T6" fmla="*/ 81 w 126"/>
                <a:gd name="T7" fmla="*/ 36 h 135"/>
                <a:gd name="T8" fmla="*/ 106 w 126"/>
                <a:gd name="T9" fmla="*/ 61 h 135"/>
                <a:gd name="T10" fmla="*/ 104 w 126"/>
                <a:gd name="T11" fmla="*/ 74 h 135"/>
                <a:gd name="T12" fmla="*/ 126 w 126"/>
                <a:gd name="T13" fmla="*/ 101 h 135"/>
                <a:gd name="T14" fmla="*/ 90 w 126"/>
                <a:gd name="T15" fmla="*/ 135 h 135"/>
                <a:gd name="T16" fmla="*/ 32 w 126"/>
                <a:gd name="T17" fmla="*/ 124 h 135"/>
                <a:gd name="T18" fmla="*/ 0 w 126"/>
                <a:gd name="T19" fmla="*/ 106 h 135"/>
                <a:gd name="T20" fmla="*/ 7 w 126"/>
                <a:gd name="T21" fmla="*/ 49 h 135"/>
                <a:gd name="T22" fmla="*/ 43 w 126"/>
                <a:gd name="T2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35">
                  <a:moveTo>
                    <a:pt x="43" y="0"/>
                  </a:moveTo>
                  <a:lnTo>
                    <a:pt x="61" y="13"/>
                  </a:lnTo>
                  <a:lnTo>
                    <a:pt x="63" y="34"/>
                  </a:lnTo>
                  <a:lnTo>
                    <a:pt x="81" y="36"/>
                  </a:lnTo>
                  <a:lnTo>
                    <a:pt x="106" y="61"/>
                  </a:lnTo>
                  <a:lnTo>
                    <a:pt x="104" y="74"/>
                  </a:lnTo>
                  <a:lnTo>
                    <a:pt x="126" y="101"/>
                  </a:lnTo>
                  <a:lnTo>
                    <a:pt x="90" y="135"/>
                  </a:lnTo>
                  <a:lnTo>
                    <a:pt x="32" y="124"/>
                  </a:lnTo>
                  <a:lnTo>
                    <a:pt x="0" y="106"/>
                  </a:lnTo>
                  <a:lnTo>
                    <a:pt x="7" y="49"/>
                  </a:lnTo>
                  <a:lnTo>
                    <a:pt x="43"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41" name="Freeform 41"/>
            <p:cNvSpPr>
              <a:spLocks/>
            </p:cNvSpPr>
            <p:nvPr/>
          </p:nvSpPr>
          <p:spPr bwMode="auto">
            <a:xfrm>
              <a:off x="4227" y="3209"/>
              <a:ext cx="299" cy="310"/>
            </a:xfrm>
            <a:custGeom>
              <a:avLst/>
              <a:gdLst>
                <a:gd name="T0" fmla="*/ 0 w 299"/>
                <a:gd name="T1" fmla="*/ 166 h 310"/>
                <a:gd name="T2" fmla="*/ 20 w 299"/>
                <a:gd name="T3" fmla="*/ 171 h 310"/>
                <a:gd name="T4" fmla="*/ 43 w 299"/>
                <a:gd name="T5" fmla="*/ 292 h 310"/>
                <a:gd name="T6" fmla="*/ 58 w 299"/>
                <a:gd name="T7" fmla="*/ 310 h 310"/>
                <a:gd name="T8" fmla="*/ 72 w 299"/>
                <a:gd name="T9" fmla="*/ 306 h 310"/>
                <a:gd name="T10" fmla="*/ 88 w 299"/>
                <a:gd name="T11" fmla="*/ 283 h 310"/>
                <a:gd name="T12" fmla="*/ 106 w 299"/>
                <a:gd name="T13" fmla="*/ 286 h 310"/>
                <a:gd name="T14" fmla="*/ 126 w 299"/>
                <a:gd name="T15" fmla="*/ 310 h 310"/>
                <a:gd name="T16" fmla="*/ 133 w 299"/>
                <a:gd name="T17" fmla="*/ 310 h 310"/>
                <a:gd name="T18" fmla="*/ 144 w 299"/>
                <a:gd name="T19" fmla="*/ 295 h 310"/>
                <a:gd name="T20" fmla="*/ 169 w 299"/>
                <a:gd name="T21" fmla="*/ 299 h 310"/>
                <a:gd name="T22" fmla="*/ 184 w 299"/>
                <a:gd name="T23" fmla="*/ 263 h 310"/>
                <a:gd name="T24" fmla="*/ 220 w 299"/>
                <a:gd name="T25" fmla="*/ 250 h 310"/>
                <a:gd name="T26" fmla="*/ 272 w 299"/>
                <a:gd name="T27" fmla="*/ 250 h 310"/>
                <a:gd name="T28" fmla="*/ 272 w 299"/>
                <a:gd name="T29" fmla="*/ 263 h 310"/>
                <a:gd name="T30" fmla="*/ 286 w 299"/>
                <a:gd name="T31" fmla="*/ 270 h 310"/>
                <a:gd name="T32" fmla="*/ 288 w 299"/>
                <a:gd name="T33" fmla="*/ 256 h 310"/>
                <a:gd name="T34" fmla="*/ 299 w 299"/>
                <a:gd name="T35" fmla="*/ 243 h 310"/>
                <a:gd name="T36" fmla="*/ 283 w 299"/>
                <a:gd name="T37" fmla="*/ 187 h 310"/>
                <a:gd name="T38" fmla="*/ 247 w 299"/>
                <a:gd name="T39" fmla="*/ 175 h 310"/>
                <a:gd name="T40" fmla="*/ 243 w 299"/>
                <a:gd name="T41" fmla="*/ 151 h 310"/>
                <a:gd name="T42" fmla="*/ 234 w 299"/>
                <a:gd name="T43" fmla="*/ 144 h 310"/>
                <a:gd name="T44" fmla="*/ 234 w 299"/>
                <a:gd name="T45" fmla="*/ 135 h 310"/>
                <a:gd name="T46" fmla="*/ 245 w 299"/>
                <a:gd name="T47" fmla="*/ 126 h 310"/>
                <a:gd name="T48" fmla="*/ 180 w 299"/>
                <a:gd name="T49" fmla="*/ 72 h 310"/>
                <a:gd name="T50" fmla="*/ 146 w 299"/>
                <a:gd name="T51" fmla="*/ 65 h 310"/>
                <a:gd name="T52" fmla="*/ 126 w 299"/>
                <a:gd name="T53" fmla="*/ 38 h 310"/>
                <a:gd name="T54" fmla="*/ 142 w 299"/>
                <a:gd name="T55" fmla="*/ 32 h 310"/>
                <a:gd name="T56" fmla="*/ 146 w 299"/>
                <a:gd name="T57" fmla="*/ 2 h 310"/>
                <a:gd name="T58" fmla="*/ 133 w 299"/>
                <a:gd name="T59" fmla="*/ 0 h 310"/>
                <a:gd name="T60" fmla="*/ 72 w 299"/>
                <a:gd name="T61" fmla="*/ 9 h 310"/>
                <a:gd name="T62" fmla="*/ 67 w 299"/>
                <a:gd name="T63" fmla="*/ 5 h 310"/>
                <a:gd name="T64" fmla="*/ 47 w 299"/>
                <a:gd name="T65" fmla="*/ 5 h 310"/>
                <a:gd name="T66" fmla="*/ 38 w 299"/>
                <a:gd name="T67" fmla="*/ 25 h 310"/>
                <a:gd name="T68" fmla="*/ 16 w 299"/>
                <a:gd name="T69" fmla="*/ 20 h 310"/>
                <a:gd name="T70" fmla="*/ 43 w 299"/>
                <a:gd name="T71" fmla="*/ 79 h 310"/>
                <a:gd name="T72" fmla="*/ 20 w 299"/>
                <a:gd name="T73" fmla="*/ 119 h 310"/>
                <a:gd name="T74" fmla="*/ 20 w 299"/>
                <a:gd name="T75" fmla="*/ 149 h 310"/>
                <a:gd name="T76" fmla="*/ 0 w 299"/>
                <a:gd name="T77" fmla="*/ 16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9" h="310">
                  <a:moveTo>
                    <a:pt x="0" y="166"/>
                  </a:moveTo>
                  <a:lnTo>
                    <a:pt x="20" y="171"/>
                  </a:lnTo>
                  <a:lnTo>
                    <a:pt x="43" y="292"/>
                  </a:lnTo>
                  <a:lnTo>
                    <a:pt x="58" y="310"/>
                  </a:lnTo>
                  <a:lnTo>
                    <a:pt x="72" y="306"/>
                  </a:lnTo>
                  <a:lnTo>
                    <a:pt x="88" y="283"/>
                  </a:lnTo>
                  <a:lnTo>
                    <a:pt x="106" y="286"/>
                  </a:lnTo>
                  <a:lnTo>
                    <a:pt x="126" y="310"/>
                  </a:lnTo>
                  <a:lnTo>
                    <a:pt x="133" y="310"/>
                  </a:lnTo>
                  <a:lnTo>
                    <a:pt x="144" y="295"/>
                  </a:lnTo>
                  <a:lnTo>
                    <a:pt x="169" y="299"/>
                  </a:lnTo>
                  <a:lnTo>
                    <a:pt x="184" y="263"/>
                  </a:lnTo>
                  <a:lnTo>
                    <a:pt x="220" y="250"/>
                  </a:lnTo>
                  <a:lnTo>
                    <a:pt x="272" y="250"/>
                  </a:lnTo>
                  <a:lnTo>
                    <a:pt x="272" y="263"/>
                  </a:lnTo>
                  <a:lnTo>
                    <a:pt x="286" y="270"/>
                  </a:lnTo>
                  <a:lnTo>
                    <a:pt x="288" y="256"/>
                  </a:lnTo>
                  <a:lnTo>
                    <a:pt x="299" y="243"/>
                  </a:lnTo>
                  <a:lnTo>
                    <a:pt x="283" y="187"/>
                  </a:lnTo>
                  <a:lnTo>
                    <a:pt x="247" y="175"/>
                  </a:lnTo>
                  <a:lnTo>
                    <a:pt x="243" y="151"/>
                  </a:lnTo>
                  <a:lnTo>
                    <a:pt x="234" y="144"/>
                  </a:lnTo>
                  <a:lnTo>
                    <a:pt x="234" y="135"/>
                  </a:lnTo>
                  <a:lnTo>
                    <a:pt x="245" y="126"/>
                  </a:lnTo>
                  <a:lnTo>
                    <a:pt x="180" y="72"/>
                  </a:lnTo>
                  <a:lnTo>
                    <a:pt x="146" y="65"/>
                  </a:lnTo>
                  <a:lnTo>
                    <a:pt x="126" y="38"/>
                  </a:lnTo>
                  <a:lnTo>
                    <a:pt x="142" y="32"/>
                  </a:lnTo>
                  <a:lnTo>
                    <a:pt x="146" y="2"/>
                  </a:lnTo>
                  <a:lnTo>
                    <a:pt x="133" y="0"/>
                  </a:lnTo>
                  <a:lnTo>
                    <a:pt x="72" y="9"/>
                  </a:lnTo>
                  <a:lnTo>
                    <a:pt x="67" y="5"/>
                  </a:lnTo>
                  <a:lnTo>
                    <a:pt x="47" y="5"/>
                  </a:lnTo>
                  <a:lnTo>
                    <a:pt x="38" y="25"/>
                  </a:lnTo>
                  <a:lnTo>
                    <a:pt x="16" y="20"/>
                  </a:lnTo>
                  <a:lnTo>
                    <a:pt x="43" y="79"/>
                  </a:lnTo>
                  <a:lnTo>
                    <a:pt x="20" y="119"/>
                  </a:lnTo>
                  <a:lnTo>
                    <a:pt x="20" y="149"/>
                  </a:lnTo>
                  <a:lnTo>
                    <a:pt x="0" y="166"/>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2" name="Freeform 42"/>
            <p:cNvSpPr>
              <a:spLocks/>
            </p:cNvSpPr>
            <p:nvPr/>
          </p:nvSpPr>
          <p:spPr bwMode="auto">
            <a:xfrm>
              <a:off x="4227" y="3209"/>
              <a:ext cx="299" cy="310"/>
            </a:xfrm>
            <a:custGeom>
              <a:avLst/>
              <a:gdLst>
                <a:gd name="T0" fmla="*/ 0 w 299"/>
                <a:gd name="T1" fmla="*/ 166 h 310"/>
                <a:gd name="T2" fmla="*/ 20 w 299"/>
                <a:gd name="T3" fmla="*/ 171 h 310"/>
                <a:gd name="T4" fmla="*/ 43 w 299"/>
                <a:gd name="T5" fmla="*/ 292 h 310"/>
                <a:gd name="T6" fmla="*/ 58 w 299"/>
                <a:gd name="T7" fmla="*/ 310 h 310"/>
                <a:gd name="T8" fmla="*/ 72 w 299"/>
                <a:gd name="T9" fmla="*/ 306 h 310"/>
                <a:gd name="T10" fmla="*/ 88 w 299"/>
                <a:gd name="T11" fmla="*/ 283 h 310"/>
                <a:gd name="T12" fmla="*/ 106 w 299"/>
                <a:gd name="T13" fmla="*/ 286 h 310"/>
                <a:gd name="T14" fmla="*/ 126 w 299"/>
                <a:gd name="T15" fmla="*/ 310 h 310"/>
                <a:gd name="T16" fmla="*/ 133 w 299"/>
                <a:gd name="T17" fmla="*/ 310 h 310"/>
                <a:gd name="T18" fmla="*/ 144 w 299"/>
                <a:gd name="T19" fmla="*/ 295 h 310"/>
                <a:gd name="T20" fmla="*/ 169 w 299"/>
                <a:gd name="T21" fmla="*/ 299 h 310"/>
                <a:gd name="T22" fmla="*/ 184 w 299"/>
                <a:gd name="T23" fmla="*/ 263 h 310"/>
                <a:gd name="T24" fmla="*/ 220 w 299"/>
                <a:gd name="T25" fmla="*/ 250 h 310"/>
                <a:gd name="T26" fmla="*/ 272 w 299"/>
                <a:gd name="T27" fmla="*/ 250 h 310"/>
                <a:gd name="T28" fmla="*/ 272 w 299"/>
                <a:gd name="T29" fmla="*/ 263 h 310"/>
                <a:gd name="T30" fmla="*/ 286 w 299"/>
                <a:gd name="T31" fmla="*/ 270 h 310"/>
                <a:gd name="T32" fmla="*/ 288 w 299"/>
                <a:gd name="T33" fmla="*/ 256 h 310"/>
                <a:gd name="T34" fmla="*/ 299 w 299"/>
                <a:gd name="T35" fmla="*/ 243 h 310"/>
                <a:gd name="T36" fmla="*/ 283 w 299"/>
                <a:gd name="T37" fmla="*/ 187 h 310"/>
                <a:gd name="T38" fmla="*/ 247 w 299"/>
                <a:gd name="T39" fmla="*/ 175 h 310"/>
                <a:gd name="T40" fmla="*/ 243 w 299"/>
                <a:gd name="T41" fmla="*/ 151 h 310"/>
                <a:gd name="T42" fmla="*/ 234 w 299"/>
                <a:gd name="T43" fmla="*/ 144 h 310"/>
                <a:gd name="T44" fmla="*/ 234 w 299"/>
                <a:gd name="T45" fmla="*/ 135 h 310"/>
                <a:gd name="T46" fmla="*/ 245 w 299"/>
                <a:gd name="T47" fmla="*/ 126 h 310"/>
                <a:gd name="T48" fmla="*/ 180 w 299"/>
                <a:gd name="T49" fmla="*/ 72 h 310"/>
                <a:gd name="T50" fmla="*/ 146 w 299"/>
                <a:gd name="T51" fmla="*/ 65 h 310"/>
                <a:gd name="T52" fmla="*/ 126 w 299"/>
                <a:gd name="T53" fmla="*/ 38 h 310"/>
                <a:gd name="T54" fmla="*/ 142 w 299"/>
                <a:gd name="T55" fmla="*/ 32 h 310"/>
                <a:gd name="T56" fmla="*/ 146 w 299"/>
                <a:gd name="T57" fmla="*/ 2 h 310"/>
                <a:gd name="T58" fmla="*/ 133 w 299"/>
                <a:gd name="T59" fmla="*/ 0 h 310"/>
                <a:gd name="T60" fmla="*/ 72 w 299"/>
                <a:gd name="T61" fmla="*/ 9 h 310"/>
                <a:gd name="T62" fmla="*/ 67 w 299"/>
                <a:gd name="T63" fmla="*/ 5 h 310"/>
                <a:gd name="T64" fmla="*/ 47 w 299"/>
                <a:gd name="T65" fmla="*/ 5 h 310"/>
                <a:gd name="T66" fmla="*/ 38 w 299"/>
                <a:gd name="T67" fmla="*/ 25 h 310"/>
                <a:gd name="T68" fmla="*/ 16 w 299"/>
                <a:gd name="T69" fmla="*/ 20 h 310"/>
                <a:gd name="T70" fmla="*/ 43 w 299"/>
                <a:gd name="T71" fmla="*/ 79 h 310"/>
                <a:gd name="T72" fmla="*/ 20 w 299"/>
                <a:gd name="T73" fmla="*/ 119 h 310"/>
                <a:gd name="T74" fmla="*/ 20 w 299"/>
                <a:gd name="T75" fmla="*/ 149 h 310"/>
                <a:gd name="T76" fmla="*/ 0 w 299"/>
                <a:gd name="T77" fmla="*/ 16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9" h="310">
                  <a:moveTo>
                    <a:pt x="0" y="166"/>
                  </a:moveTo>
                  <a:lnTo>
                    <a:pt x="20" y="171"/>
                  </a:lnTo>
                  <a:lnTo>
                    <a:pt x="43" y="292"/>
                  </a:lnTo>
                  <a:lnTo>
                    <a:pt x="58" y="310"/>
                  </a:lnTo>
                  <a:lnTo>
                    <a:pt x="72" y="306"/>
                  </a:lnTo>
                  <a:lnTo>
                    <a:pt x="88" y="283"/>
                  </a:lnTo>
                  <a:lnTo>
                    <a:pt x="106" y="286"/>
                  </a:lnTo>
                  <a:lnTo>
                    <a:pt x="126" y="310"/>
                  </a:lnTo>
                  <a:lnTo>
                    <a:pt x="133" y="310"/>
                  </a:lnTo>
                  <a:lnTo>
                    <a:pt x="144" y="295"/>
                  </a:lnTo>
                  <a:lnTo>
                    <a:pt x="169" y="299"/>
                  </a:lnTo>
                  <a:lnTo>
                    <a:pt x="184" y="263"/>
                  </a:lnTo>
                  <a:lnTo>
                    <a:pt x="220" y="250"/>
                  </a:lnTo>
                  <a:lnTo>
                    <a:pt x="272" y="250"/>
                  </a:lnTo>
                  <a:lnTo>
                    <a:pt x="272" y="263"/>
                  </a:lnTo>
                  <a:lnTo>
                    <a:pt x="286" y="270"/>
                  </a:lnTo>
                  <a:lnTo>
                    <a:pt x="288" y="256"/>
                  </a:lnTo>
                  <a:lnTo>
                    <a:pt x="299" y="243"/>
                  </a:lnTo>
                  <a:lnTo>
                    <a:pt x="283" y="187"/>
                  </a:lnTo>
                  <a:lnTo>
                    <a:pt x="247" y="175"/>
                  </a:lnTo>
                  <a:lnTo>
                    <a:pt x="243" y="151"/>
                  </a:lnTo>
                  <a:lnTo>
                    <a:pt x="234" y="144"/>
                  </a:lnTo>
                  <a:lnTo>
                    <a:pt x="234" y="135"/>
                  </a:lnTo>
                  <a:lnTo>
                    <a:pt x="245" y="126"/>
                  </a:lnTo>
                  <a:lnTo>
                    <a:pt x="180" y="72"/>
                  </a:lnTo>
                  <a:lnTo>
                    <a:pt x="146" y="65"/>
                  </a:lnTo>
                  <a:lnTo>
                    <a:pt x="126" y="38"/>
                  </a:lnTo>
                  <a:lnTo>
                    <a:pt x="142" y="32"/>
                  </a:lnTo>
                  <a:lnTo>
                    <a:pt x="146" y="2"/>
                  </a:lnTo>
                  <a:lnTo>
                    <a:pt x="133" y="0"/>
                  </a:lnTo>
                  <a:lnTo>
                    <a:pt x="72" y="9"/>
                  </a:lnTo>
                  <a:lnTo>
                    <a:pt x="67" y="5"/>
                  </a:lnTo>
                  <a:lnTo>
                    <a:pt x="47" y="5"/>
                  </a:lnTo>
                  <a:lnTo>
                    <a:pt x="38" y="25"/>
                  </a:lnTo>
                  <a:lnTo>
                    <a:pt x="16" y="20"/>
                  </a:lnTo>
                  <a:lnTo>
                    <a:pt x="43" y="79"/>
                  </a:lnTo>
                  <a:lnTo>
                    <a:pt x="20" y="119"/>
                  </a:lnTo>
                  <a:lnTo>
                    <a:pt x="20" y="149"/>
                  </a:lnTo>
                  <a:lnTo>
                    <a:pt x="0" y="166"/>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43" name="Freeform 43"/>
            <p:cNvSpPr>
              <a:spLocks/>
            </p:cNvSpPr>
            <p:nvPr/>
          </p:nvSpPr>
          <p:spPr bwMode="auto">
            <a:xfrm>
              <a:off x="4393" y="3459"/>
              <a:ext cx="194" cy="204"/>
            </a:xfrm>
            <a:custGeom>
              <a:avLst/>
              <a:gdLst>
                <a:gd name="T0" fmla="*/ 120 w 194"/>
                <a:gd name="T1" fmla="*/ 20 h 204"/>
                <a:gd name="T2" fmla="*/ 113 w 194"/>
                <a:gd name="T3" fmla="*/ 58 h 204"/>
                <a:gd name="T4" fmla="*/ 124 w 194"/>
                <a:gd name="T5" fmla="*/ 74 h 204"/>
                <a:gd name="T6" fmla="*/ 140 w 194"/>
                <a:gd name="T7" fmla="*/ 69 h 204"/>
                <a:gd name="T8" fmla="*/ 180 w 194"/>
                <a:gd name="T9" fmla="*/ 96 h 204"/>
                <a:gd name="T10" fmla="*/ 176 w 194"/>
                <a:gd name="T11" fmla="*/ 119 h 204"/>
                <a:gd name="T12" fmla="*/ 194 w 194"/>
                <a:gd name="T13" fmla="*/ 132 h 204"/>
                <a:gd name="T14" fmla="*/ 189 w 194"/>
                <a:gd name="T15" fmla="*/ 162 h 204"/>
                <a:gd name="T16" fmla="*/ 180 w 194"/>
                <a:gd name="T17" fmla="*/ 159 h 204"/>
                <a:gd name="T18" fmla="*/ 162 w 194"/>
                <a:gd name="T19" fmla="*/ 182 h 204"/>
                <a:gd name="T20" fmla="*/ 120 w 194"/>
                <a:gd name="T21" fmla="*/ 204 h 204"/>
                <a:gd name="T22" fmla="*/ 77 w 194"/>
                <a:gd name="T23" fmla="*/ 195 h 204"/>
                <a:gd name="T24" fmla="*/ 72 w 194"/>
                <a:gd name="T25" fmla="*/ 182 h 204"/>
                <a:gd name="T26" fmla="*/ 104 w 194"/>
                <a:gd name="T27" fmla="*/ 148 h 204"/>
                <a:gd name="T28" fmla="*/ 77 w 194"/>
                <a:gd name="T29" fmla="*/ 119 h 204"/>
                <a:gd name="T30" fmla="*/ 54 w 194"/>
                <a:gd name="T31" fmla="*/ 117 h 204"/>
                <a:gd name="T32" fmla="*/ 48 w 194"/>
                <a:gd name="T33" fmla="*/ 94 h 204"/>
                <a:gd name="T34" fmla="*/ 21 w 194"/>
                <a:gd name="T35" fmla="*/ 92 h 204"/>
                <a:gd name="T36" fmla="*/ 0 w 194"/>
                <a:gd name="T37" fmla="*/ 49 h 204"/>
                <a:gd name="T38" fmla="*/ 18 w 194"/>
                <a:gd name="T39" fmla="*/ 13 h 204"/>
                <a:gd name="T40" fmla="*/ 54 w 194"/>
                <a:gd name="T41" fmla="*/ 0 h 204"/>
                <a:gd name="T42" fmla="*/ 106 w 194"/>
                <a:gd name="T43" fmla="*/ 0 h 204"/>
                <a:gd name="T44" fmla="*/ 106 w 194"/>
                <a:gd name="T45" fmla="*/ 13 h 204"/>
                <a:gd name="T46" fmla="*/ 120 w 194"/>
                <a:gd name="T47"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04">
                  <a:moveTo>
                    <a:pt x="120" y="20"/>
                  </a:moveTo>
                  <a:lnTo>
                    <a:pt x="113" y="58"/>
                  </a:lnTo>
                  <a:lnTo>
                    <a:pt x="124" y="74"/>
                  </a:lnTo>
                  <a:lnTo>
                    <a:pt x="140" y="69"/>
                  </a:lnTo>
                  <a:lnTo>
                    <a:pt x="180" y="96"/>
                  </a:lnTo>
                  <a:lnTo>
                    <a:pt x="176" y="119"/>
                  </a:lnTo>
                  <a:lnTo>
                    <a:pt x="194" y="132"/>
                  </a:lnTo>
                  <a:lnTo>
                    <a:pt x="189" y="162"/>
                  </a:lnTo>
                  <a:lnTo>
                    <a:pt x="180" y="159"/>
                  </a:lnTo>
                  <a:lnTo>
                    <a:pt x="162" y="182"/>
                  </a:lnTo>
                  <a:lnTo>
                    <a:pt x="120" y="204"/>
                  </a:lnTo>
                  <a:lnTo>
                    <a:pt x="77" y="195"/>
                  </a:lnTo>
                  <a:lnTo>
                    <a:pt x="72" y="182"/>
                  </a:lnTo>
                  <a:lnTo>
                    <a:pt x="104" y="148"/>
                  </a:lnTo>
                  <a:lnTo>
                    <a:pt x="77" y="119"/>
                  </a:lnTo>
                  <a:lnTo>
                    <a:pt x="54" y="117"/>
                  </a:lnTo>
                  <a:lnTo>
                    <a:pt x="48" y="94"/>
                  </a:lnTo>
                  <a:lnTo>
                    <a:pt x="21" y="92"/>
                  </a:lnTo>
                  <a:lnTo>
                    <a:pt x="0" y="49"/>
                  </a:lnTo>
                  <a:lnTo>
                    <a:pt x="18" y="13"/>
                  </a:lnTo>
                  <a:lnTo>
                    <a:pt x="54" y="0"/>
                  </a:lnTo>
                  <a:lnTo>
                    <a:pt x="106" y="0"/>
                  </a:lnTo>
                  <a:lnTo>
                    <a:pt x="106" y="13"/>
                  </a:lnTo>
                  <a:lnTo>
                    <a:pt x="120" y="2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4" name="Freeform 44"/>
            <p:cNvSpPr>
              <a:spLocks/>
            </p:cNvSpPr>
            <p:nvPr/>
          </p:nvSpPr>
          <p:spPr bwMode="auto">
            <a:xfrm>
              <a:off x="4393" y="3459"/>
              <a:ext cx="194" cy="204"/>
            </a:xfrm>
            <a:custGeom>
              <a:avLst/>
              <a:gdLst>
                <a:gd name="T0" fmla="*/ 120 w 194"/>
                <a:gd name="T1" fmla="*/ 20 h 204"/>
                <a:gd name="T2" fmla="*/ 113 w 194"/>
                <a:gd name="T3" fmla="*/ 58 h 204"/>
                <a:gd name="T4" fmla="*/ 124 w 194"/>
                <a:gd name="T5" fmla="*/ 74 h 204"/>
                <a:gd name="T6" fmla="*/ 140 w 194"/>
                <a:gd name="T7" fmla="*/ 69 h 204"/>
                <a:gd name="T8" fmla="*/ 180 w 194"/>
                <a:gd name="T9" fmla="*/ 96 h 204"/>
                <a:gd name="T10" fmla="*/ 176 w 194"/>
                <a:gd name="T11" fmla="*/ 119 h 204"/>
                <a:gd name="T12" fmla="*/ 194 w 194"/>
                <a:gd name="T13" fmla="*/ 132 h 204"/>
                <a:gd name="T14" fmla="*/ 189 w 194"/>
                <a:gd name="T15" fmla="*/ 162 h 204"/>
                <a:gd name="T16" fmla="*/ 180 w 194"/>
                <a:gd name="T17" fmla="*/ 159 h 204"/>
                <a:gd name="T18" fmla="*/ 162 w 194"/>
                <a:gd name="T19" fmla="*/ 182 h 204"/>
                <a:gd name="T20" fmla="*/ 120 w 194"/>
                <a:gd name="T21" fmla="*/ 204 h 204"/>
                <a:gd name="T22" fmla="*/ 77 w 194"/>
                <a:gd name="T23" fmla="*/ 195 h 204"/>
                <a:gd name="T24" fmla="*/ 72 w 194"/>
                <a:gd name="T25" fmla="*/ 182 h 204"/>
                <a:gd name="T26" fmla="*/ 104 w 194"/>
                <a:gd name="T27" fmla="*/ 148 h 204"/>
                <a:gd name="T28" fmla="*/ 77 w 194"/>
                <a:gd name="T29" fmla="*/ 119 h 204"/>
                <a:gd name="T30" fmla="*/ 54 w 194"/>
                <a:gd name="T31" fmla="*/ 117 h 204"/>
                <a:gd name="T32" fmla="*/ 48 w 194"/>
                <a:gd name="T33" fmla="*/ 94 h 204"/>
                <a:gd name="T34" fmla="*/ 21 w 194"/>
                <a:gd name="T35" fmla="*/ 92 h 204"/>
                <a:gd name="T36" fmla="*/ 0 w 194"/>
                <a:gd name="T37" fmla="*/ 49 h 204"/>
                <a:gd name="T38" fmla="*/ 18 w 194"/>
                <a:gd name="T39" fmla="*/ 13 h 204"/>
                <a:gd name="T40" fmla="*/ 54 w 194"/>
                <a:gd name="T41" fmla="*/ 0 h 204"/>
                <a:gd name="T42" fmla="*/ 106 w 194"/>
                <a:gd name="T43" fmla="*/ 0 h 204"/>
                <a:gd name="T44" fmla="*/ 106 w 194"/>
                <a:gd name="T45" fmla="*/ 13 h 204"/>
                <a:gd name="T46" fmla="*/ 120 w 194"/>
                <a:gd name="T47" fmla="*/ 2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04">
                  <a:moveTo>
                    <a:pt x="120" y="20"/>
                  </a:moveTo>
                  <a:lnTo>
                    <a:pt x="113" y="58"/>
                  </a:lnTo>
                  <a:lnTo>
                    <a:pt x="124" y="74"/>
                  </a:lnTo>
                  <a:lnTo>
                    <a:pt x="140" y="69"/>
                  </a:lnTo>
                  <a:lnTo>
                    <a:pt x="180" y="96"/>
                  </a:lnTo>
                  <a:lnTo>
                    <a:pt x="176" y="119"/>
                  </a:lnTo>
                  <a:lnTo>
                    <a:pt x="194" y="132"/>
                  </a:lnTo>
                  <a:lnTo>
                    <a:pt x="189" y="162"/>
                  </a:lnTo>
                  <a:lnTo>
                    <a:pt x="180" y="159"/>
                  </a:lnTo>
                  <a:lnTo>
                    <a:pt x="162" y="182"/>
                  </a:lnTo>
                  <a:lnTo>
                    <a:pt x="120" y="204"/>
                  </a:lnTo>
                  <a:lnTo>
                    <a:pt x="77" y="195"/>
                  </a:lnTo>
                  <a:lnTo>
                    <a:pt x="72" y="182"/>
                  </a:lnTo>
                  <a:lnTo>
                    <a:pt x="104" y="148"/>
                  </a:lnTo>
                  <a:lnTo>
                    <a:pt x="77" y="119"/>
                  </a:lnTo>
                  <a:lnTo>
                    <a:pt x="54" y="117"/>
                  </a:lnTo>
                  <a:lnTo>
                    <a:pt x="48" y="94"/>
                  </a:lnTo>
                  <a:lnTo>
                    <a:pt x="21" y="92"/>
                  </a:lnTo>
                  <a:lnTo>
                    <a:pt x="0" y="49"/>
                  </a:lnTo>
                  <a:lnTo>
                    <a:pt x="18" y="13"/>
                  </a:lnTo>
                  <a:lnTo>
                    <a:pt x="54" y="0"/>
                  </a:lnTo>
                  <a:lnTo>
                    <a:pt x="106" y="0"/>
                  </a:lnTo>
                  <a:lnTo>
                    <a:pt x="106" y="13"/>
                  </a:lnTo>
                  <a:lnTo>
                    <a:pt x="120" y="2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45" name="Freeform 45"/>
            <p:cNvSpPr>
              <a:spLocks/>
            </p:cNvSpPr>
            <p:nvPr/>
          </p:nvSpPr>
          <p:spPr bwMode="auto">
            <a:xfrm>
              <a:off x="4501" y="2795"/>
              <a:ext cx="129" cy="171"/>
            </a:xfrm>
            <a:custGeom>
              <a:avLst/>
              <a:gdLst>
                <a:gd name="T0" fmla="*/ 48 w 129"/>
                <a:gd name="T1" fmla="*/ 0 h 171"/>
                <a:gd name="T2" fmla="*/ 27 w 129"/>
                <a:gd name="T3" fmla="*/ 3 h 171"/>
                <a:gd name="T4" fmla="*/ 12 w 129"/>
                <a:gd name="T5" fmla="*/ 9 h 171"/>
                <a:gd name="T6" fmla="*/ 21 w 129"/>
                <a:gd name="T7" fmla="*/ 25 h 171"/>
                <a:gd name="T8" fmla="*/ 9 w 129"/>
                <a:gd name="T9" fmla="*/ 39 h 171"/>
                <a:gd name="T10" fmla="*/ 0 w 129"/>
                <a:gd name="T11" fmla="*/ 36 h 171"/>
                <a:gd name="T12" fmla="*/ 5 w 129"/>
                <a:gd name="T13" fmla="*/ 61 h 171"/>
                <a:gd name="T14" fmla="*/ 25 w 129"/>
                <a:gd name="T15" fmla="*/ 70 h 171"/>
                <a:gd name="T16" fmla="*/ 23 w 129"/>
                <a:gd name="T17" fmla="*/ 86 h 171"/>
                <a:gd name="T18" fmla="*/ 32 w 129"/>
                <a:gd name="T19" fmla="*/ 92 h 171"/>
                <a:gd name="T20" fmla="*/ 32 w 129"/>
                <a:gd name="T21" fmla="*/ 155 h 171"/>
                <a:gd name="T22" fmla="*/ 41 w 129"/>
                <a:gd name="T23" fmla="*/ 171 h 171"/>
                <a:gd name="T24" fmla="*/ 113 w 129"/>
                <a:gd name="T25" fmla="*/ 160 h 171"/>
                <a:gd name="T26" fmla="*/ 104 w 129"/>
                <a:gd name="T27" fmla="*/ 133 h 171"/>
                <a:gd name="T28" fmla="*/ 81 w 129"/>
                <a:gd name="T29" fmla="*/ 119 h 171"/>
                <a:gd name="T30" fmla="*/ 84 w 129"/>
                <a:gd name="T31" fmla="*/ 90 h 171"/>
                <a:gd name="T32" fmla="*/ 129 w 129"/>
                <a:gd name="T33" fmla="*/ 57 h 171"/>
                <a:gd name="T34" fmla="*/ 88 w 129"/>
                <a:gd name="T35" fmla="*/ 54 h 171"/>
                <a:gd name="T36" fmla="*/ 48 w 129"/>
                <a:gd name="T3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71">
                  <a:moveTo>
                    <a:pt x="48" y="0"/>
                  </a:moveTo>
                  <a:lnTo>
                    <a:pt x="27" y="3"/>
                  </a:lnTo>
                  <a:lnTo>
                    <a:pt x="12" y="9"/>
                  </a:lnTo>
                  <a:lnTo>
                    <a:pt x="21" y="25"/>
                  </a:lnTo>
                  <a:lnTo>
                    <a:pt x="9" y="39"/>
                  </a:lnTo>
                  <a:lnTo>
                    <a:pt x="0" y="36"/>
                  </a:lnTo>
                  <a:lnTo>
                    <a:pt x="5" y="61"/>
                  </a:lnTo>
                  <a:lnTo>
                    <a:pt x="25" y="70"/>
                  </a:lnTo>
                  <a:lnTo>
                    <a:pt x="23" y="86"/>
                  </a:lnTo>
                  <a:lnTo>
                    <a:pt x="32" y="92"/>
                  </a:lnTo>
                  <a:lnTo>
                    <a:pt x="32" y="155"/>
                  </a:lnTo>
                  <a:lnTo>
                    <a:pt x="41" y="171"/>
                  </a:lnTo>
                  <a:lnTo>
                    <a:pt x="113" y="160"/>
                  </a:lnTo>
                  <a:lnTo>
                    <a:pt x="104" y="133"/>
                  </a:lnTo>
                  <a:lnTo>
                    <a:pt x="81" y="119"/>
                  </a:lnTo>
                  <a:lnTo>
                    <a:pt x="84" y="90"/>
                  </a:lnTo>
                  <a:lnTo>
                    <a:pt x="129" y="57"/>
                  </a:lnTo>
                  <a:lnTo>
                    <a:pt x="88" y="54"/>
                  </a:lnTo>
                  <a:lnTo>
                    <a:pt x="48"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6" name="Freeform 46"/>
            <p:cNvSpPr>
              <a:spLocks/>
            </p:cNvSpPr>
            <p:nvPr/>
          </p:nvSpPr>
          <p:spPr bwMode="auto">
            <a:xfrm>
              <a:off x="4501" y="2795"/>
              <a:ext cx="129" cy="171"/>
            </a:xfrm>
            <a:custGeom>
              <a:avLst/>
              <a:gdLst>
                <a:gd name="T0" fmla="*/ 48 w 129"/>
                <a:gd name="T1" fmla="*/ 0 h 171"/>
                <a:gd name="T2" fmla="*/ 27 w 129"/>
                <a:gd name="T3" fmla="*/ 3 h 171"/>
                <a:gd name="T4" fmla="*/ 12 w 129"/>
                <a:gd name="T5" fmla="*/ 9 h 171"/>
                <a:gd name="T6" fmla="*/ 21 w 129"/>
                <a:gd name="T7" fmla="*/ 25 h 171"/>
                <a:gd name="T8" fmla="*/ 9 w 129"/>
                <a:gd name="T9" fmla="*/ 39 h 171"/>
                <a:gd name="T10" fmla="*/ 0 w 129"/>
                <a:gd name="T11" fmla="*/ 36 h 171"/>
                <a:gd name="T12" fmla="*/ 5 w 129"/>
                <a:gd name="T13" fmla="*/ 61 h 171"/>
                <a:gd name="T14" fmla="*/ 25 w 129"/>
                <a:gd name="T15" fmla="*/ 70 h 171"/>
                <a:gd name="T16" fmla="*/ 23 w 129"/>
                <a:gd name="T17" fmla="*/ 86 h 171"/>
                <a:gd name="T18" fmla="*/ 32 w 129"/>
                <a:gd name="T19" fmla="*/ 92 h 171"/>
                <a:gd name="T20" fmla="*/ 32 w 129"/>
                <a:gd name="T21" fmla="*/ 155 h 171"/>
                <a:gd name="T22" fmla="*/ 41 w 129"/>
                <a:gd name="T23" fmla="*/ 171 h 171"/>
                <a:gd name="T24" fmla="*/ 113 w 129"/>
                <a:gd name="T25" fmla="*/ 160 h 171"/>
                <a:gd name="T26" fmla="*/ 104 w 129"/>
                <a:gd name="T27" fmla="*/ 133 h 171"/>
                <a:gd name="T28" fmla="*/ 81 w 129"/>
                <a:gd name="T29" fmla="*/ 119 h 171"/>
                <a:gd name="T30" fmla="*/ 84 w 129"/>
                <a:gd name="T31" fmla="*/ 90 h 171"/>
                <a:gd name="T32" fmla="*/ 129 w 129"/>
                <a:gd name="T33" fmla="*/ 57 h 171"/>
                <a:gd name="T34" fmla="*/ 88 w 129"/>
                <a:gd name="T35" fmla="*/ 54 h 171"/>
                <a:gd name="T36" fmla="*/ 48 w 129"/>
                <a:gd name="T3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71">
                  <a:moveTo>
                    <a:pt x="48" y="0"/>
                  </a:moveTo>
                  <a:lnTo>
                    <a:pt x="27" y="3"/>
                  </a:lnTo>
                  <a:lnTo>
                    <a:pt x="12" y="9"/>
                  </a:lnTo>
                  <a:lnTo>
                    <a:pt x="21" y="25"/>
                  </a:lnTo>
                  <a:lnTo>
                    <a:pt x="9" y="39"/>
                  </a:lnTo>
                  <a:lnTo>
                    <a:pt x="0" y="36"/>
                  </a:lnTo>
                  <a:lnTo>
                    <a:pt x="5" y="61"/>
                  </a:lnTo>
                  <a:lnTo>
                    <a:pt x="25" y="70"/>
                  </a:lnTo>
                  <a:lnTo>
                    <a:pt x="23" y="86"/>
                  </a:lnTo>
                  <a:lnTo>
                    <a:pt x="32" y="92"/>
                  </a:lnTo>
                  <a:lnTo>
                    <a:pt x="32" y="155"/>
                  </a:lnTo>
                  <a:lnTo>
                    <a:pt x="41" y="171"/>
                  </a:lnTo>
                  <a:lnTo>
                    <a:pt x="113" y="160"/>
                  </a:lnTo>
                  <a:lnTo>
                    <a:pt x="104" y="133"/>
                  </a:lnTo>
                  <a:lnTo>
                    <a:pt x="81" y="119"/>
                  </a:lnTo>
                  <a:lnTo>
                    <a:pt x="84" y="90"/>
                  </a:lnTo>
                  <a:lnTo>
                    <a:pt x="129" y="57"/>
                  </a:lnTo>
                  <a:lnTo>
                    <a:pt x="88" y="54"/>
                  </a:lnTo>
                  <a:lnTo>
                    <a:pt x="48"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47" name="Freeform 47"/>
            <p:cNvSpPr>
              <a:spLocks/>
            </p:cNvSpPr>
            <p:nvPr/>
          </p:nvSpPr>
          <p:spPr bwMode="auto">
            <a:xfrm>
              <a:off x="4582" y="2852"/>
              <a:ext cx="111" cy="103"/>
            </a:xfrm>
            <a:custGeom>
              <a:avLst/>
              <a:gdLst>
                <a:gd name="T0" fmla="*/ 48 w 111"/>
                <a:gd name="T1" fmla="*/ 0 h 103"/>
                <a:gd name="T2" fmla="*/ 3 w 111"/>
                <a:gd name="T3" fmla="*/ 33 h 103"/>
                <a:gd name="T4" fmla="*/ 0 w 111"/>
                <a:gd name="T5" fmla="*/ 62 h 103"/>
                <a:gd name="T6" fmla="*/ 23 w 111"/>
                <a:gd name="T7" fmla="*/ 76 h 103"/>
                <a:gd name="T8" fmla="*/ 32 w 111"/>
                <a:gd name="T9" fmla="*/ 103 h 103"/>
                <a:gd name="T10" fmla="*/ 48 w 111"/>
                <a:gd name="T11" fmla="*/ 89 h 103"/>
                <a:gd name="T12" fmla="*/ 68 w 111"/>
                <a:gd name="T13" fmla="*/ 103 h 103"/>
                <a:gd name="T14" fmla="*/ 93 w 111"/>
                <a:gd name="T15" fmla="*/ 103 h 103"/>
                <a:gd name="T16" fmla="*/ 108 w 111"/>
                <a:gd name="T17" fmla="*/ 65 h 103"/>
                <a:gd name="T18" fmla="*/ 99 w 111"/>
                <a:gd name="T19" fmla="*/ 49 h 103"/>
                <a:gd name="T20" fmla="*/ 111 w 111"/>
                <a:gd name="T21" fmla="*/ 31 h 103"/>
                <a:gd name="T22" fmla="*/ 88 w 111"/>
                <a:gd name="T23" fmla="*/ 27 h 103"/>
                <a:gd name="T24" fmla="*/ 59 w 111"/>
                <a:gd name="T25" fmla="*/ 2 h 103"/>
                <a:gd name="T26" fmla="*/ 48 w 11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03">
                  <a:moveTo>
                    <a:pt x="48" y="0"/>
                  </a:moveTo>
                  <a:lnTo>
                    <a:pt x="3" y="33"/>
                  </a:lnTo>
                  <a:lnTo>
                    <a:pt x="0" y="62"/>
                  </a:lnTo>
                  <a:lnTo>
                    <a:pt x="23" y="76"/>
                  </a:lnTo>
                  <a:lnTo>
                    <a:pt x="32" y="103"/>
                  </a:lnTo>
                  <a:lnTo>
                    <a:pt x="48" y="89"/>
                  </a:lnTo>
                  <a:lnTo>
                    <a:pt x="68" y="103"/>
                  </a:lnTo>
                  <a:lnTo>
                    <a:pt x="93" y="103"/>
                  </a:lnTo>
                  <a:lnTo>
                    <a:pt x="108" y="65"/>
                  </a:lnTo>
                  <a:lnTo>
                    <a:pt x="99" y="49"/>
                  </a:lnTo>
                  <a:lnTo>
                    <a:pt x="111" y="31"/>
                  </a:lnTo>
                  <a:lnTo>
                    <a:pt x="88" y="27"/>
                  </a:lnTo>
                  <a:lnTo>
                    <a:pt x="59" y="2"/>
                  </a:lnTo>
                  <a:lnTo>
                    <a:pt x="48"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8" name="Freeform 48"/>
            <p:cNvSpPr>
              <a:spLocks/>
            </p:cNvSpPr>
            <p:nvPr/>
          </p:nvSpPr>
          <p:spPr bwMode="auto">
            <a:xfrm>
              <a:off x="4582" y="2852"/>
              <a:ext cx="111" cy="103"/>
            </a:xfrm>
            <a:custGeom>
              <a:avLst/>
              <a:gdLst>
                <a:gd name="T0" fmla="*/ 48 w 111"/>
                <a:gd name="T1" fmla="*/ 0 h 103"/>
                <a:gd name="T2" fmla="*/ 3 w 111"/>
                <a:gd name="T3" fmla="*/ 33 h 103"/>
                <a:gd name="T4" fmla="*/ 0 w 111"/>
                <a:gd name="T5" fmla="*/ 62 h 103"/>
                <a:gd name="T6" fmla="*/ 23 w 111"/>
                <a:gd name="T7" fmla="*/ 76 h 103"/>
                <a:gd name="T8" fmla="*/ 32 w 111"/>
                <a:gd name="T9" fmla="*/ 103 h 103"/>
                <a:gd name="T10" fmla="*/ 48 w 111"/>
                <a:gd name="T11" fmla="*/ 89 h 103"/>
                <a:gd name="T12" fmla="*/ 68 w 111"/>
                <a:gd name="T13" fmla="*/ 103 h 103"/>
                <a:gd name="T14" fmla="*/ 93 w 111"/>
                <a:gd name="T15" fmla="*/ 103 h 103"/>
                <a:gd name="T16" fmla="*/ 108 w 111"/>
                <a:gd name="T17" fmla="*/ 65 h 103"/>
                <a:gd name="T18" fmla="*/ 99 w 111"/>
                <a:gd name="T19" fmla="*/ 49 h 103"/>
                <a:gd name="T20" fmla="*/ 111 w 111"/>
                <a:gd name="T21" fmla="*/ 31 h 103"/>
                <a:gd name="T22" fmla="*/ 88 w 111"/>
                <a:gd name="T23" fmla="*/ 27 h 103"/>
                <a:gd name="T24" fmla="*/ 59 w 111"/>
                <a:gd name="T25" fmla="*/ 2 h 103"/>
                <a:gd name="T26" fmla="*/ 48 w 111"/>
                <a:gd name="T2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03">
                  <a:moveTo>
                    <a:pt x="48" y="0"/>
                  </a:moveTo>
                  <a:lnTo>
                    <a:pt x="3" y="33"/>
                  </a:lnTo>
                  <a:lnTo>
                    <a:pt x="0" y="62"/>
                  </a:lnTo>
                  <a:lnTo>
                    <a:pt x="23" y="76"/>
                  </a:lnTo>
                  <a:lnTo>
                    <a:pt x="32" y="103"/>
                  </a:lnTo>
                  <a:lnTo>
                    <a:pt x="48" y="89"/>
                  </a:lnTo>
                  <a:lnTo>
                    <a:pt x="68" y="103"/>
                  </a:lnTo>
                  <a:lnTo>
                    <a:pt x="93" y="103"/>
                  </a:lnTo>
                  <a:lnTo>
                    <a:pt x="108" y="65"/>
                  </a:lnTo>
                  <a:lnTo>
                    <a:pt x="99" y="49"/>
                  </a:lnTo>
                  <a:lnTo>
                    <a:pt x="111" y="31"/>
                  </a:lnTo>
                  <a:lnTo>
                    <a:pt x="88" y="27"/>
                  </a:lnTo>
                  <a:lnTo>
                    <a:pt x="59" y="2"/>
                  </a:lnTo>
                  <a:lnTo>
                    <a:pt x="48"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49" name="Freeform 49"/>
            <p:cNvSpPr>
              <a:spLocks/>
            </p:cNvSpPr>
            <p:nvPr/>
          </p:nvSpPr>
          <p:spPr bwMode="auto">
            <a:xfrm>
              <a:off x="4675" y="2883"/>
              <a:ext cx="60" cy="81"/>
            </a:xfrm>
            <a:custGeom>
              <a:avLst/>
              <a:gdLst>
                <a:gd name="T0" fmla="*/ 18 w 60"/>
                <a:gd name="T1" fmla="*/ 0 h 81"/>
                <a:gd name="T2" fmla="*/ 6 w 60"/>
                <a:gd name="T3" fmla="*/ 18 h 81"/>
                <a:gd name="T4" fmla="*/ 15 w 60"/>
                <a:gd name="T5" fmla="*/ 34 h 81"/>
                <a:gd name="T6" fmla="*/ 0 w 60"/>
                <a:gd name="T7" fmla="*/ 72 h 81"/>
                <a:gd name="T8" fmla="*/ 11 w 60"/>
                <a:gd name="T9" fmla="*/ 81 h 81"/>
                <a:gd name="T10" fmla="*/ 27 w 60"/>
                <a:gd name="T11" fmla="*/ 81 h 81"/>
                <a:gd name="T12" fmla="*/ 60 w 60"/>
                <a:gd name="T13" fmla="*/ 34 h 81"/>
                <a:gd name="T14" fmla="*/ 29 w 60"/>
                <a:gd name="T15" fmla="*/ 4 h 81"/>
                <a:gd name="T16" fmla="*/ 18 w 60"/>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18" y="0"/>
                  </a:moveTo>
                  <a:lnTo>
                    <a:pt x="6" y="18"/>
                  </a:lnTo>
                  <a:lnTo>
                    <a:pt x="15" y="34"/>
                  </a:lnTo>
                  <a:lnTo>
                    <a:pt x="0" y="72"/>
                  </a:lnTo>
                  <a:lnTo>
                    <a:pt x="11" y="81"/>
                  </a:lnTo>
                  <a:lnTo>
                    <a:pt x="27" y="81"/>
                  </a:lnTo>
                  <a:lnTo>
                    <a:pt x="60" y="34"/>
                  </a:lnTo>
                  <a:lnTo>
                    <a:pt x="29" y="4"/>
                  </a:lnTo>
                  <a:lnTo>
                    <a:pt x="18"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0" name="Freeform 50"/>
            <p:cNvSpPr>
              <a:spLocks/>
            </p:cNvSpPr>
            <p:nvPr/>
          </p:nvSpPr>
          <p:spPr bwMode="auto">
            <a:xfrm>
              <a:off x="4675" y="2883"/>
              <a:ext cx="60" cy="81"/>
            </a:xfrm>
            <a:custGeom>
              <a:avLst/>
              <a:gdLst>
                <a:gd name="T0" fmla="*/ 18 w 60"/>
                <a:gd name="T1" fmla="*/ 0 h 81"/>
                <a:gd name="T2" fmla="*/ 6 w 60"/>
                <a:gd name="T3" fmla="*/ 18 h 81"/>
                <a:gd name="T4" fmla="*/ 15 w 60"/>
                <a:gd name="T5" fmla="*/ 34 h 81"/>
                <a:gd name="T6" fmla="*/ 0 w 60"/>
                <a:gd name="T7" fmla="*/ 72 h 81"/>
                <a:gd name="T8" fmla="*/ 11 w 60"/>
                <a:gd name="T9" fmla="*/ 81 h 81"/>
                <a:gd name="T10" fmla="*/ 27 w 60"/>
                <a:gd name="T11" fmla="*/ 81 h 81"/>
                <a:gd name="T12" fmla="*/ 60 w 60"/>
                <a:gd name="T13" fmla="*/ 34 h 81"/>
                <a:gd name="T14" fmla="*/ 29 w 60"/>
                <a:gd name="T15" fmla="*/ 4 h 81"/>
                <a:gd name="T16" fmla="*/ 18 w 60"/>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1">
                  <a:moveTo>
                    <a:pt x="18" y="0"/>
                  </a:moveTo>
                  <a:lnTo>
                    <a:pt x="6" y="18"/>
                  </a:lnTo>
                  <a:lnTo>
                    <a:pt x="15" y="34"/>
                  </a:lnTo>
                  <a:lnTo>
                    <a:pt x="0" y="72"/>
                  </a:lnTo>
                  <a:lnTo>
                    <a:pt x="11" y="81"/>
                  </a:lnTo>
                  <a:lnTo>
                    <a:pt x="27" y="81"/>
                  </a:lnTo>
                  <a:lnTo>
                    <a:pt x="60" y="34"/>
                  </a:lnTo>
                  <a:lnTo>
                    <a:pt x="29" y="4"/>
                  </a:lnTo>
                  <a:lnTo>
                    <a:pt x="18"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51" name="Freeform 51"/>
            <p:cNvSpPr>
              <a:spLocks/>
            </p:cNvSpPr>
            <p:nvPr/>
          </p:nvSpPr>
          <p:spPr bwMode="auto">
            <a:xfrm>
              <a:off x="4141" y="2856"/>
              <a:ext cx="979" cy="949"/>
            </a:xfrm>
            <a:custGeom>
              <a:avLst/>
              <a:gdLst>
                <a:gd name="T0" fmla="*/ 606 w 979"/>
                <a:gd name="T1" fmla="*/ 72 h 949"/>
                <a:gd name="T2" fmla="*/ 642 w 979"/>
                <a:gd name="T3" fmla="*/ 126 h 949"/>
                <a:gd name="T4" fmla="*/ 610 w 979"/>
                <a:gd name="T5" fmla="*/ 189 h 949"/>
                <a:gd name="T6" fmla="*/ 653 w 979"/>
                <a:gd name="T7" fmla="*/ 178 h 949"/>
                <a:gd name="T8" fmla="*/ 621 w 979"/>
                <a:gd name="T9" fmla="*/ 198 h 949"/>
                <a:gd name="T10" fmla="*/ 675 w 979"/>
                <a:gd name="T11" fmla="*/ 191 h 949"/>
                <a:gd name="T12" fmla="*/ 738 w 979"/>
                <a:gd name="T13" fmla="*/ 209 h 949"/>
                <a:gd name="T14" fmla="*/ 745 w 979"/>
                <a:gd name="T15" fmla="*/ 227 h 949"/>
                <a:gd name="T16" fmla="*/ 754 w 979"/>
                <a:gd name="T17" fmla="*/ 243 h 949"/>
                <a:gd name="T18" fmla="*/ 833 w 979"/>
                <a:gd name="T19" fmla="*/ 263 h 949"/>
                <a:gd name="T20" fmla="*/ 871 w 979"/>
                <a:gd name="T21" fmla="*/ 256 h 949"/>
                <a:gd name="T22" fmla="*/ 943 w 979"/>
                <a:gd name="T23" fmla="*/ 322 h 949"/>
                <a:gd name="T24" fmla="*/ 977 w 979"/>
                <a:gd name="T25" fmla="*/ 326 h 949"/>
                <a:gd name="T26" fmla="*/ 963 w 979"/>
                <a:gd name="T27" fmla="*/ 423 h 949"/>
                <a:gd name="T28" fmla="*/ 873 w 979"/>
                <a:gd name="T29" fmla="*/ 490 h 949"/>
                <a:gd name="T30" fmla="*/ 851 w 979"/>
                <a:gd name="T31" fmla="*/ 546 h 949"/>
                <a:gd name="T32" fmla="*/ 826 w 979"/>
                <a:gd name="T33" fmla="*/ 621 h 949"/>
                <a:gd name="T34" fmla="*/ 732 w 979"/>
                <a:gd name="T35" fmla="*/ 726 h 949"/>
                <a:gd name="T36" fmla="*/ 655 w 979"/>
                <a:gd name="T37" fmla="*/ 744 h 949"/>
                <a:gd name="T38" fmla="*/ 567 w 979"/>
                <a:gd name="T39" fmla="*/ 776 h 949"/>
                <a:gd name="T40" fmla="*/ 480 w 979"/>
                <a:gd name="T41" fmla="*/ 918 h 949"/>
                <a:gd name="T42" fmla="*/ 489 w 979"/>
                <a:gd name="T43" fmla="*/ 868 h 949"/>
                <a:gd name="T44" fmla="*/ 439 w 979"/>
                <a:gd name="T45" fmla="*/ 949 h 949"/>
                <a:gd name="T46" fmla="*/ 419 w 979"/>
                <a:gd name="T47" fmla="*/ 909 h 949"/>
                <a:gd name="T48" fmla="*/ 376 w 979"/>
                <a:gd name="T49" fmla="*/ 882 h 949"/>
                <a:gd name="T50" fmla="*/ 356 w 979"/>
                <a:gd name="T51" fmla="*/ 848 h 949"/>
                <a:gd name="T52" fmla="*/ 448 w 979"/>
                <a:gd name="T53" fmla="*/ 767 h 949"/>
                <a:gd name="T54" fmla="*/ 446 w 979"/>
                <a:gd name="T55" fmla="*/ 735 h 949"/>
                <a:gd name="T56" fmla="*/ 432 w 979"/>
                <a:gd name="T57" fmla="*/ 699 h 949"/>
                <a:gd name="T58" fmla="*/ 376 w 979"/>
                <a:gd name="T59" fmla="*/ 677 h 949"/>
                <a:gd name="T60" fmla="*/ 374 w 979"/>
                <a:gd name="T61" fmla="*/ 609 h 949"/>
                <a:gd name="T62" fmla="*/ 369 w 979"/>
                <a:gd name="T63" fmla="*/ 540 h 949"/>
                <a:gd name="T64" fmla="*/ 329 w 979"/>
                <a:gd name="T65" fmla="*/ 504 h 949"/>
                <a:gd name="T66" fmla="*/ 320 w 979"/>
                <a:gd name="T67" fmla="*/ 488 h 949"/>
                <a:gd name="T68" fmla="*/ 264 w 979"/>
                <a:gd name="T69" fmla="*/ 423 h 949"/>
                <a:gd name="T70" fmla="*/ 212 w 979"/>
                <a:gd name="T71" fmla="*/ 391 h 949"/>
                <a:gd name="T72" fmla="*/ 232 w 979"/>
                <a:gd name="T73" fmla="*/ 355 h 949"/>
                <a:gd name="T74" fmla="*/ 158 w 979"/>
                <a:gd name="T75" fmla="*/ 362 h 949"/>
                <a:gd name="T76" fmla="*/ 133 w 979"/>
                <a:gd name="T77" fmla="*/ 358 h 949"/>
                <a:gd name="T78" fmla="*/ 104 w 979"/>
                <a:gd name="T79" fmla="*/ 373 h 949"/>
                <a:gd name="T80" fmla="*/ 84 w 979"/>
                <a:gd name="T81" fmla="*/ 335 h 949"/>
                <a:gd name="T82" fmla="*/ 45 w 979"/>
                <a:gd name="T83" fmla="*/ 335 h 949"/>
                <a:gd name="T84" fmla="*/ 9 w 979"/>
                <a:gd name="T85" fmla="*/ 328 h 949"/>
                <a:gd name="T86" fmla="*/ 21 w 979"/>
                <a:gd name="T87" fmla="*/ 252 h 949"/>
                <a:gd name="T88" fmla="*/ 97 w 979"/>
                <a:gd name="T89" fmla="*/ 193 h 949"/>
                <a:gd name="T90" fmla="*/ 115 w 979"/>
                <a:gd name="T91" fmla="*/ 103 h 949"/>
                <a:gd name="T92" fmla="*/ 140 w 979"/>
                <a:gd name="T93" fmla="*/ 72 h 949"/>
                <a:gd name="T94" fmla="*/ 126 w 979"/>
                <a:gd name="T95" fmla="*/ 65 h 949"/>
                <a:gd name="T96" fmla="*/ 138 w 979"/>
                <a:gd name="T97" fmla="*/ 56 h 949"/>
                <a:gd name="T98" fmla="*/ 176 w 979"/>
                <a:gd name="T99" fmla="*/ 67 h 949"/>
                <a:gd name="T100" fmla="*/ 239 w 979"/>
                <a:gd name="T101" fmla="*/ 97 h 949"/>
                <a:gd name="T102" fmla="*/ 252 w 979"/>
                <a:gd name="T103" fmla="*/ 20 h 949"/>
                <a:gd name="T104" fmla="*/ 309 w 979"/>
                <a:gd name="T105" fmla="*/ 40 h 949"/>
                <a:gd name="T106" fmla="*/ 351 w 979"/>
                <a:gd name="T107" fmla="*/ 38 h 949"/>
                <a:gd name="T108" fmla="*/ 365 w 979"/>
                <a:gd name="T109" fmla="*/ 0 h 949"/>
                <a:gd name="T110" fmla="*/ 385 w 979"/>
                <a:gd name="T111" fmla="*/ 23 h 949"/>
                <a:gd name="T112" fmla="*/ 392 w 979"/>
                <a:gd name="T113" fmla="*/ 94 h 949"/>
                <a:gd name="T114" fmla="*/ 471 w 979"/>
                <a:gd name="T115" fmla="*/ 99 h 949"/>
                <a:gd name="T116" fmla="*/ 511 w 979"/>
                <a:gd name="T117" fmla="*/ 99 h 949"/>
                <a:gd name="T118" fmla="*/ 547 w 979"/>
                <a:gd name="T119" fmla="*/ 108 h 949"/>
                <a:gd name="T120" fmla="*/ 594 w 979"/>
                <a:gd name="T121" fmla="*/ 6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9" h="949">
                  <a:moveTo>
                    <a:pt x="594" y="61"/>
                  </a:moveTo>
                  <a:lnTo>
                    <a:pt x="606" y="72"/>
                  </a:lnTo>
                  <a:lnTo>
                    <a:pt x="624" y="115"/>
                  </a:lnTo>
                  <a:lnTo>
                    <a:pt x="642" y="126"/>
                  </a:lnTo>
                  <a:lnTo>
                    <a:pt x="576" y="191"/>
                  </a:lnTo>
                  <a:lnTo>
                    <a:pt x="610" y="189"/>
                  </a:lnTo>
                  <a:lnTo>
                    <a:pt x="633" y="175"/>
                  </a:lnTo>
                  <a:lnTo>
                    <a:pt x="653" y="178"/>
                  </a:lnTo>
                  <a:lnTo>
                    <a:pt x="646" y="196"/>
                  </a:lnTo>
                  <a:lnTo>
                    <a:pt x="621" y="198"/>
                  </a:lnTo>
                  <a:lnTo>
                    <a:pt x="648" y="211"/>
                  </a:lnTo>
                  <a:lnTo>
                    <a:pt x="675" y="191"/>
                  </a:lnTo>
                  <a:lnTo>
                    <a:pt x="736" y="196"/>
                  </a:lnTo>
                  <a:lnTo>
                    <a:pt x="738" y="209"/>
                  </a:lnTo>
                  <a:lnTo>
                    <a:pt x="750" y="207"/>
                  </a:lnTo>
                  <a:lnTo>
                    <a:pt x="745" y="227"/>
                  </a:lnTo>
                  <a:lnTo>
                    <a:pt x="761" y="234"/>
                  </a:lnTo>
                  <a:lnTo>
                    <a:pt x="754" y="243"/>
                  </a:lnTo>
                  <a:lnTo>
                    <a:pt x="797" y="243"/>
                  </a:lnTo>
                  <a:lnTo>
                    <a:pt x="833" y="263"/>
                  </a:lnTo>
                  <a:lnTo>
                    <a:pt x="855" y="250"/>
                  </a:lnTo>
                  <a:lnTo>
                    <a:pt x="871" y="256"/>
                  </a:lnTo>
                  <a:lnTo>
                    <a:pt x="927" y="317"/>
                  </a:lnTo>
                  <a:lnTo>
                    <a:pt x="943" y="322"/>
                  </a:lnTo>
                  <a:lnTo>
                    <a:pt x="961" y="315"/>
                  </a:lnTo>
                  <a:lnTo>
                    <a:pt x="977" y="326"/>
                  </a:lnTo>
                  <a:lnTo>
                    <a:pt x="979" y="394"/>
                  </a:lnTo>
                  <a:lnTo>
                    <a:pt x="963" y="423"/>
                  </a:lnTo>
                  <a:lnTo>
                    <a:pt x="939" y="430"/>
                  </a:lnTo>
                  <a:lnTo>
                    <a:pt x="873" y="490"/>
                  </a:lnTo>
                  <a:lnTo>
                    <a:pt x="855" y="502"/>
                  </a:lnTo>
                  <a:lnTo>
                    <a:pt x="851" y="546"/>
                  </a:lnTo>
                  <a:lnTo>
                    <a:pt x="833" y="580"/>
                  </a:lnTo>
                  <a:lnTo>
                    <a:pt x="826" y="621"/>
                  </a:lnTo>
                  <a:lnTo>
                    <a:pt x="747" y="722"/>
                  </a:lnTo>
                  <a:lnTo>
                    <a:pt x="732" y="726"/>
                  </a:lnTo>
                  <a:lnTo>
                    <a:pt x="698" y="724"/>
                  </a:lnTo>
                  <a:lnTo>
                    <a:pt x="655" y="744"/>
                  </a:lnTo>
                  <a:lnTo>
                    <a:pt x="635" y="742"/>
                  </a:lnTo>
                  <a:lnTo>
                    <a:pt x="567" y="776"/>
                  </a:lnTo>
                  <a:lnTo>
                    <a:pt x="552" y="841"/>
                  </a:lnTo>
                  <a:lnTo>
                    <a:pt x="480" y="918"/>
                  </a:lnTo>
                  <a:lnTo>
                    <a:pt x="466" y="918"/>
                  </a:lnTo>
                  <a:lnTo>
                    <a:pt x="489" y="868"/>
                  </a:lnTo>
                  <a:lnTo>
                    <a:pt x="480" y="873"/>
                  </a:lnTo>
                  <a:lnTo>
                    <a:pt x="439" y="949"/>
                  </a:lnTo>
                  <a:lnTo>
                    <a:pt x="417" y="922"/>
                  </a:lnTo>
                  <a:lnTo>
                    <a:pt x="419" y="909"/>
                  </a:lnTo>
                  <a:lnTo>
                    <a:pt x="394" y="884"/>
                  </a:lnTo>
                  <a:lnTo>
                    <a:pt x="376" y="882"/>
                  </a:lnTo>
                  <a:lnTo>
                    <a:pt x="374" y="861"/>
                  </a:lnTo>
                  <a:lnTo>
                    <a:pt x="356" y="848"/>
                  </a:lnTo>
                  <a:lnTo>
                    <a:pt x="446" y="801"/>
                  </a:lnTo>
                  <a:lnTo>
                    <a:pt x="448" y="767"/>
                  </a:lnTo>
                  <a:lnTo>
                    <a:pt x="441" y="765"/>
                  </a:lnTo>
                  <a:lnTo>
                    <a:pt x="446" y="735"/>
                  </a:lnTo>
                  <a:lnTo>
                    <a:pt x="428" y="722"/>
                  </a:lnTo>
                  <a:lnTo>
                    <a:pt x="432" y="699"/>
                  </a:lnTo>
                  <a:lnTo>
                    <a:pt x="392" y="672"/>
                  </a:lnTo>
                  <a:lnTo>
                    <a:pt x="376" y="677"/>
                  </a:lnTo>
                  <a:lnTo>
                    <a:pt x="365" y="663"/>
                  </a:lnTo>
                  <a:lnTo>
                    <a:pt x="374" y="609"/>
                  </a:lnTo>
                  <a:lnTo>
                    <a:pt x="385" y="596"/>
                  </a:lnTo>
                  <a:lnTo>
                    <a:pt x="369" y="540"/>
                  </a:lnTo>
                  <a:lnTo>
                    <a:pt x="333" y="528"/>
                  </a:lnTo>
                  <a:lnTo>
                    <a:pt x="329" y="504"/>
                  </a:lnTo>
                  <a:lnTo>
                    <a:pt x="320" y="497"/>
                  </a:lnTo>
                  <a:lnTo>
                    <a:pt x="320" y="488"/>
                  </a:lnTo>
                  <a:lnTo>
                    <a:pt x="333" y="479"/>
                  </a:lnTo>
                  <a:lnTo>
                    <a:pt x="264" y="423"/>
                  </a:lnTo>
                  <a:lnTo>
                    <a:pt x="232" y="418"/>
                  </a:lnTo>
                  <a:lnTo>
                    <a:pt x="212" y="391"/>
                  </a:lnTo>
                  <a:lnTo>
                    <a:pt x="228" y="385"/>
                  </a:lnTo>
                  <a:lnTo>
                    <a:pt x="232" y="355"/>
                  </a:lnTo>
                  <a:lnTo>
                    <a:pt x="219" y="353"/>
                  </a:lnTo>
                  <a:lnTo>
                    <a:pt x="158" y="362"/>
                  </a:lnTo>
                  <a:lnTo>
                    <a:pt x="153" y="358"/>
                  </a:lnTo>
                  <a:lnTo>
                    <a:pt x="133" y="358"/>
                  </a:lnTo>
                  <a:lnTo>
                    <a:pt x="124" y="378"/>
                  </a:lnTo>
                  <a:lnTo>
                    <a:pt x="104" y="373"/>
                  </a:lnTo>
                  <a:lnTo>
                    <a:pt x="79" y="360"/>
                  </a:lnTo>
                  <a:lnTo>
                    <a:pt x="84" y="335"/>
                  </a:lnTo>
                  <a:lnTo>
                    <a:pt x="75" y="324"/>
                  </a:lnTo>
                  <a:lnTo>
                    <a:pt x="45" y="335"/>
                  </a:lnTo>
                  <a:lnTo>
                    <a:pt x="32" y="313"/>
                  </a:lnTo>
                  <a:lnTo>
                    <a:pt x="9" y="328"/>
                  </a:lnTo>
                  <a:lnTo>
                    <a:pt x="0" y="288"/>
                  </a:lnTo>
                  <a:lnTo>
                    <a:pt x="21" y="252"/>
                  </a:lnTo>
                  <a:lnTo>
                    <a:pt x="23" y="234"/>
                  </a:lnTo>
                  <a:lnTo>
                    <a:pt x="97" y="193"/>
                  </a:lnTo>
                  <a:lnTo>
                    <a:pt x="131" y="119"/>
                  </a:lnTo>
                  <a:lnTo>
                    <a:pt x="115" y="103"/>
                  </a:lnTo>
                  <a:lnTo>
                    <a:pt x="117" y="88"/>
                  </a:lnTo>
                  <a:lnTo>
                    <a:pt x="140" y="72"/>
                  </a:lnTo>
                  <a:lnTo>
                    <a:pt x="131" y="67"/>
                  </a:lnTo>
                  <a:lnTo>
                    <a:pt x="126" y="65"/>
                  </a:lnTo>
                  <a:lnTo>
                    <a:pt x="129" y="54"/>
                  </a:lnTo>
                  <a:lnTo>
                    <a:pt x="138" y="56"/>
                  </a:lnTo>
                  <a:lnTo>
                    <a:pt x="158" y="70"/>
                  </a:lnTo>
                  <a:lnTo>
                    <a:pt x="176" y="67"/>
                  </a:lnTo>
                  <a:lnTo>
                    <a:pt x="187" y="88"/>
                  </a:lnTo>
                  <a:lnTo>
                    <a:pt x="239" y="97"/>
                  </a:lnTo>
                  <a:lnTo>
                    <a:pt x="284" y="65"/>
                  </a:lnTo>
                  <a:lnTo>
                    <a:pt x="252" y="20"/>
                  </a:lnTo>
                  <a:lnTo>
                    <a:pt x="264" y="14"/>
                  </a:lnTo>
                  <a:lnTo>
                    <a:pt x="309" y="40"/>
                  </a:lnTo>
                  <a:lnTo>
                    <a:pt x="320" y="31"/>
                  </a:lnTo>
                  <a:lnTo>
                    <a:pt x="351" y="38"/>
                  </a:lnTo>
                  <a:lnTo>
                    <a:pt x="365" y="9"/>
                  </a:lnTo>
                  <a:lnTo>
                    <a:pt x="365" y="0"/>
                  </a:lnTo>
                  <a:lnTo>
                    <a:pt x="385" y="11"/>
                  </a:lnTo>
                  <a:lnTo>
                    <a:pt x="385" y="23"/>
                  </a:lnTo>
                  <a:lnTo>
                    <a:pt x="392" y="31"/>
                  </a:lnTo>
                  <a:lnTo>
                    <a:pt x="392" y="94"/>
                  </a:lnTo>
                  <a:lnTo>
                    <a:pt x="401" y="110"/>
                  </a:lnTo>
                  <a:lnTo>
                    <a:pt x="471" y="99"/>
                  </a:lnTo>
                  <a:lnTo>
                    <a:pt x="489" y="85"/>
                  </a:lnTo>
                  <a:lnTo>
                    <a:pt x="511" y="99"/>
                  </a:lnTo>
                  <a:lnTo>
                    <a:pt x="534" y="97"/>
                  </a:lnTo>
                  <a:lnTo>
                    <a:pt x="547" y="108"/>
                  </a:lnTo>
                  <a:lnTo>
                    <a:pt x="561" y="108"/>
                  </a:lnTo>
                  <a:lnTo>
                    <a:pt x="594" y="61"/>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2" name="Freeform 52"/>
            <p:cNvSpPr>
              <a:spLocks/>
            </p:cNvSpPr>
            <p:nvPr/>
          </p:nvSpPr>
          <p:spPr bwMode="auto">
            <a:xfrm>
              <a:off x="4141" y="2856"/>
              <a:ext cx="979" cy="949"/>
            </a:xfrm>
            <a:custGeom>
              <a:avLst/>
              <a:gdLst>
                <a:gd name="T0" fmla="*/ 606 w 979"/>
                <a:gd name="T1" fmla="*/ 72 h 949"/>
                <a:gd name="T2" fmla="*/ 642 w 979"/>
                <a:gd name="T3" fmla="*/ 126 h 949"/>
                <a:gd name="T4" fmla="*/ 610 w 979"/>
                <a:gd name="T5" fmla="*/ 189 h 949"/>
                <a:gd name="T6" fmla="*/ 653 w 979"/>
                <a:gd name="T7" fmla="*/ 178 h 949"/>
                <a:gd name="T8" fmla="*/ 621 w 979"/>
                <a:gd name="T9" fmla="*/ 198 h 949"/>
                <a:gd name="T10" fmla="*/ 675 w 979"/>
                <a:gd name="T11" fmla="*/ 191 h 949"/>
                <a:gd name="T12" fmla="*/ 738 w 979"/>
                <a:gd name="T13" fmla="*/ 209 h 949"/>
                <a:gd name="T14" fmla="*/ 745 w 979"/>
                <a:gd name="T15" fmla="*/ 227 h 949"/>
                <a:gd name="T16" fmla="*/ 754 w 979"/>
                <a:gd name="T17" fmla="*/ 243 h 949"/>
                <a:gd name="T18" fmla="*/ 833 w 979"/>
                <a:gd name="T19" fmla="*/ 263 h 949"/>
                <a:gd name="T20" fmla="*/ 871 w 979"/>
                <a:gd name="T21" fmla="*/ 256 h 949"/>
                <a:gd name="T22" fmla="*/ 943 w 979"/>
                <a:gd name="T23" fmla="*/ 322 h 949"/>
                <a:gd name="T24" fmla="*/ 977 w 979"/>
                <a:gd name="T25" fmla="*/ 326 h 949"/>
                <a:gd name="T26" fmla="*/ 963 w 979"/>
                <a:gd name="T27" fmla="*/ 423 h 949"/>
                <a:gd name="T28" fmla="*/ 873 w 979"/>
                <a:gd name="T29" fmla="*/ 490 h 949"/>
                <a:gd name="T30" fmla="*/ 851 w 979"/>
                <a:gd name="T31" fmla="*/ 546 h 949"/>
                <a:gd name="T32" fmla="*/ 826 w 979"/>
                <a:gd name="T33" fmla="*/ 621 h 949"/>
                <a:gd name="T34" fmla="*/ 732 w 979"/>
                <a:gd name="T35" fmla="*/ 726 h 949"/>
                <a:gd name="T36" fmla="*/ 655 w 979"/>
                <a:gd name="T37" fmla="*/ 744 h 949"/>
                <a:gd name="T38" fmla="*/ 567 w 979"/>
                <a:gd name="T39" fmla="*/ 776 h 949"/>
                <a:gd name="T40" fmla="*/ 480 w 979"/>
                <a:gd name="T41" fmla="*/ 918 h 949"/>
                <a:gd name="T42" fmla="*/ 489 w 979"/>
                <a:gd name="T43" fmla="*/ 868 h 949"/>
                <a:gd name="T44" fmla="*/ 439 w 979"/>
                <a:gd name="T45" fmla="*/ 949 h 949"/>
                <a:gd name="T46" fmla="*/ 419 w 979"/>
                <a:gd name="T47" fmla="*/ 909 h 949"/>
                <a:gd name="T48" fmla="*/ 376 w 979"/>
                <a:gd name="T49" fmla="*/ 882 h 949"/>
                <a:gd name="T50" fmla="*/ 356 w 979"/>
                <a:gd name="T51" fmla="*/ 848 h 949"/>
                <a:gd name="T52" fmla="*/ 448 w 979"/>
                <a:gd name="T53" fmla="*/ 767 h 949"/>
                <a:gd name="T54" fmla="*/ 446 w 979"/>
                <a:gd name="T55" fmla="*/ 735 h 949"/>
                <a:gd name="T56" fmla="*/ 432 w 979"/>
                <a:gd name="T57" fmla="*/ 699 h 949"/>
                <a:gd name="T58" fmla="*/ 376 w 979"/>
                <a:gd name="T59" fmla="*/ 677 h 949"/>
                <a:gd name="T60" fmla="*/ 374 w 979"/>
                <a:gd name="T61" fmla="*/ 609 h 949"/>
                <a:gd name="T62" fmla="*/ 369 w 979"/>
                <a:gd name="T63" fmla="*/ 540 h 949"/>
                <a:gd name="T64" fmla="*/ 329 w 979"/>
                <a:gd name="T65" fmla="*/ 504 h 949"/>
                <a:gd name="T66" fmla="*/ 320 w 979"/>
                <a:gd name="T67" fmla="*/ 488 h 949"/>
                <a:gd name="T68" fmla="*/ 264 w 979"/>
                <a:gd name="T69" fmla="*/ 423 h 949"/>
                <a:gd name="T70" fmla="*/ 212 w 979"/>
                <a:gd name="T71" fmla="*/ 391 h 949"/>
                <a:gd name="T72" fmla="*/ 232 w 979"/>
                <a:gd name="T73" fmla="*/ 355 h 949"/>
                <a:gd name="T74" fmla="*/ 158 w 979"/>
                <a:gd name="T75" fmla="*/ 362 h 949"/>
                <a:gd name="T76" fmla="*/ 133 w 979"/>
                <a:gd name="T77" fmla="*/ 358 h 949"/>
                <a:gd name="T78" fmla="*/ 104 w 979"/>
                <a:gd name="T79" fmla="*/ 373 h 949"/>
                <a:gd name="T80" fmla="*/ 84 w 979"/>
                <a:gd name="T81" fmla="*/ 335 h 949"/>
                <a:gd name="T82" fmla="*/ 45 w 979"/>
                <a:gd name="T83" fmla="*/ 335 h 949"/>
                <a:gd name="T84" fmla="*/ 9 w 979"/>
                <a:gd name="T85" fmla="*/ 328 h 949"/>
                <a:gd name="T86" fmla="*/ 21 w 979"/>
                <a:gd name="T87" fmla="*/ 252 h 949"/>
                <a:gd name="T88" fmla="*/ 97 w 979"/>
                <a:gd name="T89" fmla="*/ 193 h 949"/>
                <a:gd name="T90" fmla="*/ 115 w 979"/>
                <a:gd name="T91" fmla="*/ 103 h 949"/>
                <a:gd name="T92" fmla="*/ 140 w 979"/>
                <a:gd name="T93" fmla="*/ 72 h 949"/>
                <a:gd name="T94" fmla="*/ 126 w 979"/>
                <a:gd name="T95" fmla="*/ 65 h 949"/>
                <a:gd name="T96" fmla="*/ 138 w 979"/>
                <a:gd name="T97" fmla="*/ 56 h 949"/>
                <a:gd name="T98" fmla="*/ 176 w 979"/>
                <a:gd name="T99" fmla="*/ 67 h 949"/>
                <a:gd name="T100" fmla="*/ 239 w 979"/>
                <a:gd name="T101" fmla="*/ 97 h 949"/>
                <a:gd name="T102" fmla="*/ 252 w 979"/>
                <a:gd name="T103" fmla="*/ 20 h 949"/>
                <a:gd name="T104" fmla="*/ 309 w 979"/>
                <a:gd name="T105" fmla="*/ 40 h 949"/>
                <a:gd name="T106" fmla="*/ 351 w 979"/>
                <a:gd name="T107" fmla="*/ 38 h 949"/>
                <a:gd name="T108" fmla="*/ 365 w 979"/>
                <a:gd name="T109" fmla="*/ 0 h 949"/>
                <a:gd name="T110" fmla="*/ 385 w 979"/>
                <a:gd name="T111" fmla="*/ 23 h 949"/>
                <a:gd name="T112" fmla="*/ 392 w 979"/>
                <a:gd name="T113" fmla="*/ 94 h 949"/>
                <a:gd name="T114" fmla="*/ 471 w 979"/>
                <a:gd name="T115" fmla="*/ 99 h 949"/>
                <a:gd name="T116" fmla="*/ 511 w 979"/>
                <a:gd name="T117" fmla="*/ 99 h 949"/>
                <a:gd name="T118" fmla="*/ 547 w 979"/>
                <a:gd name="T119" fmla="*/ 108 h 949"/>
                <a:gd name="T120" fmla="*/ 594 w 979"/>
                <a:gd name="T121" fmla="*/ 6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9" h="949">
                  <a:moveTo>
                    <a:pt x="594" y="61"/>
                  </a:moveTo>
                  <a:lnTo>
                    <a:pt x="606" y="72"/>
                  </a:lnTo>
                  <a:lnTo>
                    <a:pt x="624" y="115"/>
                  </a:lnTo>
                  <a:lnTo>
                    <a:pt x="642" y="126"/>
                  </a:lnTo>
                  <a:lnTo>
                    <a:pt x="576" y="191"/>
                  </a:lnTo>
                  <a:lnTo>
                    <a:pt x="610" y="189"/>
                  </a:lnTo>
                  <a:lnTo>
                    <a:pt x="633" y="175"/>
                  </a:lnTo>
                  <a:lnTo>
                    <a:pt x="653" y="178"/>
                  </a:lnTo>
                  <a:lnTo>
                    <a:pt x="646" y="196"/>
                  </a:lnTo>
                  <a:lnTo>
                    <a:pt x="621" y="198"/>
                  </a:lnTo>
                  <a:lnTo>
                    <a:pt x="648" y="211"/>
                  </a:lnTo>
                  <a:lnTo>
                    <a:pt x="675" y="191"/>
                  </a:lnTo>
                  <a:lnTo>
                    <a:pt x="736" y="196"/>
                  </a:lnTo>
                  <a:lnTo>
                    <a:pt x="738" y="209"/>
                  </a:lnTo>
                  <a:lnTo>
                    <a:pt x="750" y="207"/>
                  </a:lnTo>
                  <a:lnTo>
                    <a:pt x="745" y="227"/>
                  </a:lnTo>
                  <a:lnTo>
                    <a:pt x="761" y="234"/>
                  </a:lnTo>
                  <a:lnTo>
                    <a:pt x="754" y="243"/>
                  </a:lnTo>
                  <a:lnTo>
                    <a:pt x="797" y="243"/>
                  </a:lnTo>
                  <a:lnTo>
                    <a:pt x="833" y="263"/>
                  </a:lnTo>
                  <a:lnTo>
                    <a:pt x="855" y="250"/>
                  </a:lnTo>
                  <a:lnTo>
                    <a:pt x="871" y="256"/>
                  </a:lnTo>
                  <a:lnTo>
                    <a:pt x="927" y="317"/>
                  </a:lnTo>
                  <a:lnTo>
                    <a:pt x="943" y="322"/>
                  </a:lnTo>
                  <a:lnTo>
                    <a:pt x="961" y="315"/>
                  </a:lnTo>
                  <a:lnTo>
                    <a:pt x="977" y="326"/>
                  </a:lnTo>
                  <a:lnTo>
                    <a:pt x="979" y="394"/>
                  </a:lnTo>
                  <a:lnTo>
                    <a:pt x="963" y="423"/>
                  </a:lnTo>
                  <a:lnTo>
                    <a:pt x="939" y="430"/>
                  </a:lnTo>
                  <a:lnTo>
                    <a:pt x="873" y="490"/>
                  </a:lnTo>
                  <a:lnTo>
                    <a:pt x="855" y="502"/>
                  </a:lnTo>
                  <a:lnTo>
                    <a:pt x="851" y="546"/>
                  </a:lnTo>
                  <a:lnTo>
                    <a:pt x="833" y="580"/>
                  </a:lnTo>
                  <a:lnTo>
                    <a:pt x="826" y="621"/>
                  </a:lnTo>
                  <a:lnTo>
                    <a:pt x="747" y="722"/>
                  </a:lnTo>
                  <a:lnTo>
                    <a:pt x="732" y="726"/>
                  </a:lnTo>
                  <a:lnTo>
                    <a:pt x="698" y="724"/>
                  </a:lnTo>
                  <a:lnTo>
                    <a:pt x="655" y="744"/>
                  </a:lnTo>
                  <a:lnTo>
                    <a:pt x="635" y="742"/>
                  </a:lnTo>
                  <a:lnTo>
                    <a:pt x="567" y="776"/>
                  </a:lnTo>
                  <a:lnTo>
                    <a:pt x="552" y="841"/>
                  </a:lnTo>
                  <a:lnTo>
                    <a:pt x="480" y="918"/>
                  </a:lnTo>
                  <a:lnTo>
                    <a:pt x="466" y="918"/>
                  </a:lnTo>
                  <a:lnTo>
                    <a:pt x="489" y="868"/>
                  </a:lnTo>
                  <a:lnTo>
                    <a:pt x="480" y="873"/>
                  </a:lnTo>
                  <a:lnTo>
                    <a:pt x="439" y="949"/>
                  </a:lnTo>
                  <a:lnTo>
                    <a:pt x="417" y="922"/>
                  </a:lnTo>
                  <a:lnTo>
                    <a:pt x="419" y="909"/>
                  </a:lnTo>
                  <a:lnTo>
                    <a:pt x="394" y="884"/>
                  </a:lnTo>
                  <a:lnTo>
                    <a:pt x="376" y="882"/>
                  </a:lnTo>
                  <a:lnTo>
                    <a:pt x="374" y="861"/>
                  </a:lnTo>
                  <a:lnTo>
                    <a:pt x="356" y="848"/>
                  </a:lnTo>
                  <a:lnTo>
                    <a:pt x="446" y="801"/>
                  </a:lnTo>
                  <a:lnTo>
                    <a:pt x="448" y="767"/>
                  </a:lnTo>
                  <a:lnTo>
                    <a:pt x="441" y="765"/>
                  </a:lnTo>
                  <a:lnTo>
                    <a:pt x="446" y="735"/>
                  </a:lnTo>
                  <a:lnTo>
                    <a:pt x="428" y="722"/>
                  </a:lnTo>
                  <a:lnTo>
                    <a:pt x="432" y="699"/>
                  </a:lnTo>
                  <a:lnTo>
                    <a:pt x="392" y="672"/>
                  </a:lnTo>
                  <a:lnTo>
                    <a:pt x="376" y="677"/>
                  </a:lnTo>
                  <a:lnTo>
                    <a:pt x="365" y="663"/>
                  </a:lnTo>
                  <a:lnTo>
                    <a:pt x="374" y="609"/>
                  </a:lnTo>
                  <a:lnTo>
                    <a:pt x="385" y="596"/>
                  </a:lnTo>
                  <a:lnTo>
                    <a:pt x="369" y="540"/>
                  </a:lnTo>
                  <a:lnTo>
                    <a:pt x="333" y="528"/>
                  </a:lnTo>
                  <a:lnTo>
                    <a:pt x="329" y="504"/>
                  </a:lnTo>
                  <a:lnTo>
                    <a:pt x="320" y="497"/>
                  </a:lnTo>
                  <a:lnTo>
                    <a:pt x="320" y="488"/>
                  </a:lnTo>
                  <a:lnTo>
                    <a:pt x="333" y="479"/>
                  </a:lnTo>
                  <a:lnTo>
                    <a:pt x="264" y="423"/>
                  </a:lnTo>
                  <a:lnTo>
                    <a:pt x="232" y="418"/>
                  </a:lnTo>
                  <a:lnTo>
                    <a:pt x="212" y="391"/>
                  </a:lnTo>
                  <a:lnTo>
                    <a:pt x="228" y="385"/>
                  </a:lnTo>
                  <a:lnTo>
                    <a:pt x="232" y="355"/>
                  </a:lnTo>
                  <a:lnTo>
                    <a:pt x="219" y="353"/>
                  </a:lnTo>
                  <a:lnTo>
                    <a:pt x="158" y="362"/>
                  </a:lnTo>
                  <a:lnTo>
                    <a:pt x="153" y="358"/>
                  </a:lnTo>
                  <a:lnTo>
                    <a:pt x="133" y="358"/>
                  </a:lnTo>
                  <a:lnTo>
                    <a:pt x="124" y="378"/>
                  </a:lnTo>
                  <a:lnTo>
                    <a:pt x="104" y="373"/>
                  </a:lnTo>
                  <a:lnTo>
                    <a:pt x="79" y="360"/>
                  </a:lnTo>
                  <a:lnTo>
                    <a:pt x="84" y="335"/>
                  </a:lnTo>
                  <a:lnTo>
                    <a:pt x="75" y="324"/>
                  </a:lnTo>
                  <a:lnTo>
                    <a:pt x="45" y="335"/>
                  </a:lnTo>
                  <a:lnTo>
                    <a:pt x="32" y="313"/>
                  </a:lnTo>
                  <a:lnTo>
                    <a:pt x="9" y="328"/>
                  </a:lnTo>
                  <a:lnTo>
                    <a:pt x="0" y="288"/>
                  </a:lnTo>
                  <a:lnTo>
                    <a:pt x="21" y="252"/>
                  </a:lnTo>
                  <a:lnTo>
                    <a:pt x="23" y="234"/>
                  </a:lnTo>
                  <a:lnTo>
                    <a:pt x="97" y="193"/>
                  </a:lnTo>
                  <a:lnTo>
                    <a:pt x="131" y="119"/>
                  </a:lnTo>
                  <a:lnTo>
                    <a:pt x="115" y="103"/>
                  </a:lnTo>
                  <a:lnTo>
                    <a:pt x="117" y="88"/>
                  </a:lnTo>
                  <a:lnTo>
                    <a:pt x="140" y="72"/>
                  </a:lnTo>
                  <a:lnTo>
                    <a:pt x="131" y="67"/>
                  </a:lnTo>
                  <a:lnTo>
                    <a:pt x="126" y="65"/>
                  </a:lnTo>
                  <a:lnTo>
                    <a:pt x="129" y="54"/>
                  </a:lnTo>
                  <a:lnTo>
                    <a:pt x="138" y="56"/>
                  </a:lnTo>
                  <a:lnTo>
                    <a:pt x="158" y="70"/>
                  </a:lnTo>
                  <a:lnTo>
                    <a:pt x="176" y="67"/>
                  </a:lnTo>
                  <a:lnTo>
                    <a:pt x="187" y="88"/>
                  </a:lnTo>
                  <a:lnTo>
                    <a:pt x="239" y="97"/>
                  </a:lnTo>
                  <a:lnTo>
                    <a:pt x="284" y="65"/>
                  </a:lnTo>
                  <a:lnTo>
                    <a:pt x="252" y="20"/>
                  </a:lnTo>
                  <a:lnTo>
                    <a:pt x="264" y="14"/>
                  </a:lnTo>
                  <a:lnTo>
                    <a:pt x="309" y="40"/>
                  </a:lnTo>
                  <a:lnTo>
                    <a:pt x="320" y="31"/>
                  </a:lnTo>
                  <a:lnTo>
                    <a:pt x="351" y="38"/>
                  </a:lnTo>
                  <a:lnTo>
                    <a:pt x="365" y="9"/>
                  </a:lnTo>
                  <a:lnTo>
                    <a:pt x="365" y="0"/>
                  </a:lnTo>
                  <a:lnTo>
                    <a:pt x="385" y="11"/>
                  </a:lnTo>
                  <a:lnTo>
                    <a:pt x="385" y="23"/>
                  </a:lnTo>
                  <a:lnTo>
                    <a:pt x="392" y="31"/>
                  </a:lnTo>
                  <a:lnTo>
                    <a:pt x="392" y="94"/>
                  </a:lnTo>
                  <a:lnTo>
                    <a:pt x="401" y="110"/>
                  </a:lnTo>
                  <a:lnTo>
                    <a:pt x="471" y="99"/>
                  </a:lnTo>
                  <a:lnTo>
                    <a:pt x="489" y="85"/>
                  </a:lnTo>
                  <a:lnTo>
                    <a:pt x="511" y="99"/>
                  </a:lnTo>
                  <a:lnTo>
                    <a:pt x="534" y="97"/>
                  </a:lnTo>
                  <a:lnTo>
                    <a:pt x="547" y="108"/>
                  </a:lnTo>
                  <a:lnTo>
                    <a:pt x="561" y="108"/>
                  </a:lnTo>
                  <a:lnTo>
                    <a:pt x="594" y="61"/>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53" name="Freeform 53"/>
            <p:cNvSpPr>
              <a:spLocks/>
            </p:cNvSpPr>
            <p:nvPr/>
          </p:nvSpPr>
          <p:spPr bwMode="auto">
            <a:xfrm>
              <a:off x="3962" y="2184"/>
              <a:ext cx="321" cy="137"/>
            </a:xfrm>
            <a:custGeom>
              <a:avLst/>
              <a:gdLst>
                <a:gd name="T0" fmla="*/ 0 w 321"/>
                <a:gd name="T1" fmla="*/ 33 h 137"/>
                <a:gd name="T2" fmla="*/ 11 w 321"/>
                <a:gd name="T3" fmla="*/ 15 h 137"/>
                <a:gd name="T4" fmla="*/ 85 w 321"/>
                <a:gd name="T5" fmla="*/ 0 h 137"/>
                <a:gd name="T6" fmla="*/ 186 w 321"/>
                <a:gd name="T7" fmla="*/ 38 h 137"/>
                <a:gd name="T8" fmla="*/ 220 w 321"/>
                <a:gd name="T9" fmla="*/ 69 h 137"/>
                <a:gd name="T10" fmla="*/ 290 w 321"/>
                <a:gd name="T11" fmla="*/ 87 h 137"/>
                <a:gd name="T12" fmla="*/ 292 w 321"/>
                <a:gd name="T13" fmla="*/ 101 h 137"/>
                <a:gd name="T14" fmla="*/ 321 w 321"/>
                <a:gd name="T15" fmla="*/ 121 h 137"/>
                <a:gd name="T16" fmla="*/ 301 w 321"/>
                <a:gd name="T17" fmla="*/ 137 h 137"/>
                <a:gd name="T18" fmla="*/ 206 w 321"/>
                <a:gd name="T19" fmla="*/ 130 h 137"/>
                <a:gd name="T20" fmla="*/ 206 w 321"/>
                <a:gd name="T21" fmla="*/ 101 h 137"/>
                <a:gd name="T22" fmla="*/ 175 w 321"/>
                <a:gd name="T23" fmla="*/ 67 h 137"/>
                <a:gd name="T24" fmla="*/ 152 w 321"/>
                <a:gd name="T25" fmla="*/ 67 h 137"/>
                <a:gd name="T26" fmla="*/ 81 w 321"/>
                <a:gd name="T27" fmla="*/ 33 h 137"/>
                <a:gd name="T28" fmla="*/ 69 w 321"/>
                <a:gd name="T29" fmla="*/ 20 h 137"/>
                <a:gd name="T30" fmla="*/ 27 w 321"/>
                <a:gd name="T31" fmla="*/ 38 h 137"/>
                <a:gd name="T32" fmla="*/ 0 w 321"/>
                <a:gd name="T33"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1" h="137">
                  <a:moveTo>
                    <a:pt x="0" y="33"/>
                  </a:moveTo>
                  <a:lnTo>
                    <a:pt x="11" y="15"/>
                  </a:lnTo>
                  <a:lnTo>
                    <a:pt x="85" y="0"/>
                  </a:lnTo>
                  <a:lnTo>
                    <a:pt x="186" y="38"/>
                  </a:lnTo>
                  <a:lnTo>
                    <a:pt x="220" y="69"/>
                  </a:lnTo>
                  <a:lnTo>
                    <a:pt x="290" y="87"/>
                  </a:lnTo>
                  <a:lnTo>
                    <a:pt x="292" y="101"/>
                  </a:lnTo>
                  <a:lnTo>
                    <a:pt x="321" y="121"/>
                  </a:lnTo>
                  <a:lnTo>
                    <a:pt x="301" y="137"/>
                  </a:lnTo>
                  <a:lnTo>
                    <a:pt x="206" y="130"/>
                  </a:lnTo>
                  <a:lnTo>
                    <a:pt x="206" y="101"/>
                  </a:lnTo>
                  <a:lnTo>
                    <a:pt x="175" y="67"/>
                  </a:lnTo>
                  <a:lnTo>
                    <a:pt x="152" y="67"/>
                  </a:lnTo>
                  <a:lnTo>
                    <a:pt x="81" y="33"/>
                  </a:lnTo>
                  <a:lnTo>
                    <a:pt x="69" y="20"/>
                  </a:lnTo>
                  <a:lnTo>
                    <a:pt x="27" y="38"/>
                  </a:lnTo>
                  <a:lnTo>
                    <a:pt x="0" y="33"/>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4" name="Freeform 54"/>
            <p:cNvSpPr>
              <a:spLocks/>
            </p:cNvSpPr>
            <p:nvPr/>
          </p:nvSpPr>
          <p:spPr bwMode="auto">
            <a:xfrm>
              <a:off x="3962" y="2184"/>
              <a:ext cx="321" cy="137"/>
            </a:xfrm>
            <a:custGeom>
              <a:avLst/>
              <a:gdLst>
                <a:gd name="T0" fmla="*/ 0 w 321"/>
                <a:gd name="T1" fmla="*/ 33 h 137"/>
                <a:gd name="T2" fmla="*/ 11 w 321"/>
                <a:gd name="T3" fmla="*/ 15 h 137"/>
                <a:gd name="T4" fmla="*/ 85 w 321"/>
                <a:gd name="T5" fmla="*/ 0 h 137"/>
                <a:gd name="T6" fmla="*/ 186 w 321"/>
                <a:gd name="T7" fmla="*/ 38 h 137"/>
                <a:gd name="T8" fmla="*/ 220 w 321"/>
                <a:gd name="T9" fmla="*/ 69 h 137"/>
                <a:gd name="T10" fmla="*/ 290 w 321"/>
                <a:gd name="T11" fmla="*/ 87 h 137"/>
                <a:gd name="T12" fmla="*/ 292 w 321"/>
                <a:gd name="T13" fmla="*/ 101 h 137"/>
                <a:gd name="T14" fmla="*/ 321 w 321"/>
                <a:gd name="T15" fmla="*/ 121 h 137"/>
                <a:gd name="T16" fmla="*/ 301 w 321"/>
                <a:gd name="T17" fmla="*/ 137 h 137"/>
                <a:gd name="T18" fmla="*/ 206 w 321"/>
                <a:gd name="T19" fmla="*/ 130 h 137"/>
                <a:gd name="T20" fmla="*/ 206 w 321"/>
                <a:gd name="T21" fmla="*/ 101 h 137"/>
                <a:gd name="T22" fmla="*/ 175 w 321"/>
                <a:gd name="T23" fmla="*/ 67 h 137"/>
                <a:gd name="T24" fmla="*/ 152 w 321"/>
                <a:gd name="T25" fmla="*/ 67 h 137"/>
                <a:gd name="T26" fmla="*/ 81 w 321"/>
                <a:gd name="T27" fmla="*/ 33 h 137"/>
                <a:gd name="T28" fmla="*/ 69 w 321"/>
                <a:gd name="T29" fmla="*/ 20 h 137"/>
                <a:gd name="T30" fmla="*/ 27 w 321"/>
                <a:gd name="T31" fmla="*/ 38 h 137"/>
                <a:gd name="T32" fmla="*/ 0 w 321"/>
                <a:gd name="T33"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1" h="137">
                  <a:moveTo>
                    <a:pt x="0" y="33"/>
                  </a:moveTo>
                  <a:lnTo>
                    <a:pt x="11" y="15"/>
                  </a:lnTo>
                  <a:lnTo>
                    <a:pt x="85" y="0"/>
                  </a:lnTo>
                  <a:lnTo>
                    <a:pt x="186" y="38"/>
                  </a:lnTo>
                  <a:lnTo>
                    <a:pt x="220" y="69"/>
                  </a:lnTo>
                  <a:lnTo>
                    <a:pt x="290" y="87"/>
                  </a:lnTo>
                  <a:lnTo>
                    <a:pt x="292" y="101"/>
                  </a:lnTo>
                  <a:lnTo>
                    <a:pt x="321" y="121"/>
                  </a:lnTo>
                  <a:lnTo>
                    <a:pt x="301" y="137"/>
                  </a:lnTo>
                  <a:lnTo>
                    <a:pt x="206" y="130"/>
                  </a:lnTo>
                  <a:lnTo>
                    <a:pt x="206" y="101"/>
                  </a:lnTo>
                  <a:lnTo>
                    <a:pt x="175" y="67"/>
                  </a:lnTo>
                  <a:lnTo>
                    <a:pt x="152" y="67"/>
                  </a:lnTo>
                  <a:lnTo>
                    <a:pt x="81" y="33"/>
                  </a:lnTo>
                  <a:lnTo>
                    <a:pt x="69" y="20"/>
                  </a:lnTo>
                  <a:lnTo>
                    <a:pt x="27" y="38"/>
                  </a:lnTo>
                  <a:lnTo>
                    <a:pt x="0" y="33"/>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55" name="Freeform 55"/>
            <p:cNvSpPr>
              <a:spLocks/>
            </p:cNvSpPr>
            <p:nvPr/>
          </p:nvSpPr>
          <p:spPr bwMode="auto">
            <a:xfrm>
              <a:off x="4472" y="2388"/>
              <a:ext cx="65" cy="23"/>
            </a:xfrm>
            <a:custGeom>
              <a:avLst/>
              <a:gdLst>
                <a:gd name="T0" fmla="*/ 0 w 65"/>
                <a:gd name="T1" fmla="*/ 16 h 23"/>
                <a:gd name="T2" fmla="*/ 7 w 65"/>
                <a:gd name="T3" fmla="*/ 5 h 23"/>
                <a:gd name="T4" fmla="*/ 45 w 65"/>
                <a:gd name="T5" fmla="*/ 3 h 23"/>
                <a:gd name="T6" fmla="*/ 61 w 65"/>
                <a:gd name="T7" fmla="*/ 0 h 23"/>
                <a:gd name="T8" fmla="*/ 65 w 65"/>
                <a:gd name="T9" fmla="*/ 9 h 23"/>
                <a:gd name="T10" fmla="*/ 38 w 65"/>
                <a:gd name="T11" fmla="*/ 23 h 23"/>
                <a:gd name="T12" fmla="*/ 25 w 65"/>
                <a:gd name="T13" fmla="*/ 16 h 23"/>
                <a:gd name="T14" fmla="*/ 0 w 65"/>
                <a:gd name="T15" fmla="*/ 16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3">
                  <a:moveTo>
                    <a:pt x="0" y="16"/>
                  </a:moveTo>
                  <a:lnTo>
                    <a:pt x="7" y="5"/>
                  </a:lnTo>
                  <a:lnTo>
                    <a:pt x="45" y="3"/>
                  </a:lnTo>
                  <a:lnTo>
                    <a:pt x="61" y="0"/>
                  </a:lnTo>
                  <a:lnTo>
                    <a:pt x="65" y="9"/>
                  </a:lnTo>
                  <a:lnTo>
                    <a:pt x="38" y="23"/>
                  </a:lnTo>
                  <a:lnTo>
                    <a:pt x="25" y="16"/>
                  </a:lnTo>
                  <a:lnTo>
                    <a:pt x="0" y="16"/>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6" name="Freeform 56"/>
            <p:cNvSpPr>
              <a:spLocks/>
            </p:cNvSpPr>
            <p:nvPr/>
          </p:nvSpPr>
          <p:spPr bwMode="auto">
            <a:xfrm>
              <a:off x="4472" y="2388"/>
              <a:ext cx="65" cy="23"/>
            </a:xfrm>
            <a:custGeom>
              <a:avLst/>
              <a:gdLst>
                <a:gd name="T0" fmla="*/ 0 w 65"/>
                <a:gd name="T1" fmla="*/ 16 h 23"/>
                <a:gd name="T2" fmla="*/ 7 w 65"/>
                <a:gd name="T3" fmla="*/ 5 h 23"/>
                <a:gd name="T4" fmla="*/ 45 w 65"/>
                <a:gd name="T5" fmla="*/ 3 h 23"/>
                <a:gd name="T6" fmla="*/ 61 w 65"/>
                <a:gd name="T7" fmla="*/ 0 h 23"/>
                <a:gd name="T8" fmla="*/ 65 w 65"/>
                <a:gd name="T9" fmla="*/ 9 h 23"/>
                <a:gd name="T10" fmla="*/ 38 w 65"/>
                <a:gd name="T11" fmla="*/ 23 h 23"/>
                <a:gd name="T12" fmla="*/ 25 w 65"/>
                <a:gd name="T13" fmla="*/ 16 h 23"/>
                <a:gd name="T14" fmla="*/ 0 w 65"/>
                <a:gd name="T15" fmla="*/ 16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3">
                  <a:moveTo>
                    <a:pt x="0" y="16"/>
                  </a:moveTo>
                  <a:lnTo>
                    <a:pt x="7" y="5"/>
                  </a:lnTo>
                  <a:lnTo>
                    <a:pt x="45" y="3"/>
                  </a:lnTo>
                  <a:lnTo>
                    <a:pt x="61" y="0"/>
                  </a:lnTo>
                  <a:lnTo>
                    <a:pt x="65" y="9"/>
                  </a:lnTo>
                  <a:lnTo>
                    <a:pt x="38" y="23"/>
                  </a:lnTo>
                  <a:lnTo>
                    <a:pt x="25" y="16"/>
                  </a:lnTo>
                  <a:lnTo>
                    <a:pt x="0" y="16"/>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57" name="Freeform 57"/>
            <p:cNvSpPr>
              <a:spLocks/>
            </p:cNvSpPr>
            <p:nvPr/>
          </p:nvSpPr>
          <p:spPr bwMode="auto">
            <a:xfrm>
              <a:off x="4130" y="2352"/>
              <a:ext cx="77" cy="36"/>
            </a:xfrm>
            <a:custGeom>
              <a:avLst/>
              <a:gdLst>
                <a:gd name="T0" fmla="*/ 0 w 77"/>
                <a:gd name="T1" fmla="*/ 0 h 36"/>
                <a:gd name="T2" fmla="*/ 34 w 77"/>
                <a:gd name="T3" fmla="*/ 32 h 36"/>
                <a:gd name="T4" fmla="*/ 47 w 77"/>
                <a:gd name="T5" fmla="*/ 36 h 36"/>
                <a:gd name="T6" fmla="*/ 74 w 77"/>
                <a:gd name="T7" fmla="*/ 32 h 36"/>
                <a:gd name="T8" fmla="*/ 77 w 77"/>
                <a:gd name="T9" fmla="*/ 21 h 36"/>
                <a:gd name="T10" fmla="*/ 47 w 77"/>
                <a:gd name="T11" fmla="*/ 18 h 36"/>
                <a:gd name="T12" fmla="*/ 34 w 77"/>
                <a:gd name="T13" fmla="*/ 14 h 36"/>
                <a:gd name="T14" fmla="*/ 23 w 77"/>
                <a:gd name="T15" fmla="*/ 3 h 36"/>
                <a:gd name="T16" fmla="*/ 0 w 7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6">
                  <a:moveTo>
                    <a:pt x="0" y="0"/>
                  </a:moveTo>
                  <a:lnTo>
                    <a:pt x="34" y="32"/>
                  </a:lnTo>
                  <a:lnTo>
                    <a:pt x="47" y="36"/>
                  </a:lnTo>
                  <a:lnTo>
                    <a:pt x="74" y="32"/>
                  </a:lnTo>
                  <a:lnTo>
                    <a:pt x="77" y="21"/>
                  </a:lnTo>
                  <a:lnTo>
                    <a:pt x="47" y="18"/>
                  </a:lnTo>
                  <a:lnTo>
                    <a:pt x="34" y="14"/>
                  </a:lnTo>
                  <a:lnTo>
                    <a:pt x="23" y="3"/>
                  </a:lnTo>
                  <a:lnTo>
                    <a:pt x="0"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8" name="Freeform 58"/>
            <p:cNvSpPr>
              <a:spLocks/>
            </p:cNvSpPr>
            <p:nvPr/>
          </p:nvSpPr>
          <p:spPr bwMode="auto">
            <a:xfrm>
              <a:off x="4130" y="2352"/>
              <a:ext cx="77" cy="36"/>
            </a:xfrm>
            <a:custGeom>
              <a:avLst/>
              <a:gdLst>
                <a:gd name="T0" fmla="*/ 0 w 77"/>
                <a:gd name="T1" fmla="*/ 0 h 36"/>
                <a:gd name="T2" fmla="*/ 34 w 77"/>
                <a:gd name="T3" fmla="*/ 32 h 36"/>
                <a:gd name="T4" fmla="*/ 47 w 77"/>
                <a:gd name="T5" fmla="*/ 36 h 36"/>
                <a:gd name="T6" fmla="*/ 74 w 77"/>
                <a:gd name="T7" fmla="*/ 32 h 36"/>
                <a:gd name="T8" fmla="*/ 77 w 77"/>
                <a:gd name="T9" fmla="*/ 21 h 36"/>
                <a:gd name="T10" fmla="*/ 47 w 77"/>
                <a:gd name="T11" fmla="*/ 18 h 36"/>
                <a:gd name="T12" fmla="*/ 34 w 77"/>
                <a:gd name="T13" fmla="*/ 14 h 36"/>
                <a:gd name="T14" fmla="*/ 23 w 77"/>
                <a:gd name="T15" fmla="*/ 3 h 36"/>
                <a:gd name="T16" fmla="*/ 0 w 7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6">
                  <a:moveTo>
                    <a:pt x="0" y="0"/>
                  </a:moveTo>
                  <a:lnTo>
                    <a:pt x="34" y="32"/>
                  </a:lnTo>
                  <a:lnTo>
                    <a:pt x="47" y="36"/>
                  </a:lnTo>
                  <a:lnTo>
                    <a:pt x="74" y="32"/>
                  </a:lnTo>
                  <a:lnTo>
                    <a:pt x="77" y="21"/>
                  </a:lnTo>
                  <a:lnTo>
                    <a:pt x="47" y="18"/>
                  </a:lnTo>
                  <a:lnTo>
                    <a:pt x="34" y="14"/>
                  </a:lnTo>
                  <a:lnTo>
                    <a:pt x="23" y="3"/>
                  </a:lnTo>
                  <a:lnTo>
                    <a:pt x="0"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59" name="Freeform 59"/>
            <p:cNvSpPr>
              <a:spLocks/>
            </p:cNvSpPr>
            <p:nvPr/>
          </p:nvSpPr>
          <p:spPr bwMode="auto">
            <a:xfrm>
              <a:off x="3993" y="2231"/>
              <a:ext cx="27" cy="13"/>
            </a:xfrm>
            <a:custGeom>
              <a:avLst/>
              <a:gdLst>
                <a:gd name="T0" fmla="*/ 20 w 27"/>
                <a:gd name="T1" fmla="*/ 0 h 13"/>
                <a:gd name="T2" fmla="*/ 14 w 27"/>
                <a:gd name="T3" fmla="*/ 0 h 13"/>
                <a:gd name="T4" fmla="*/ 2 w 27"/>
                <a:gd name="T5" fmla="*/ 4 h 13"/>
                <a:gd name="T6" fmla="*/ 0 w 27"/>
                <a:gd name="T7" fmla="*/ 13 h 13"/>
                <a:gd name="T8" fmla="*/ 27 w 27"/>
                <a:gd name="T9" fmla="*/ 9 h 13"/>
                <a:gd name="T10" fmla="*/ 20 w 27"/>
                <a:gd name="T11" fmla="*/ 0 h 13"/>
              </a:gdLst>
              <a:ahLst/>
              <a:cxnLst>
                <a:cxn ang="0">
                  <a:pos x="T0" y="T1"/>
                </a:cxn>
                <a:cxn ang="0">
                  <a:pos x="T2" y="T3"/>
                </a:cxn>
                <a:cxn ang="0">
                  <a:pos x="T4" y="T5"/>
                </a:cxn>
                <a:cxn ang="0">
                  <a:pos x="T6" y="T7"/>
                </a:cxn>
                <a:cxn ang="0">
                  <a:pos x="T8" y="T9"/>
                </a:cxn>
                <a:cxn ang="0">
                  <a:pos x="T10" y="T11"/>
                </a:cxn>
              </a:cxnLst>
              <a:rect l="0" t="0" r="r" b="b"/>
              <a:pathLst>
                <a:path w="27" h="13">
                  <a:moveTo>
                    <a:pt x="20" y="0"/>
                  </a:moveTo>
                  <a:lnTo>
                    <a:pt x="14" y="0"/>
                  </a:lnTo>
                  <a:lnTo>
                    <a:pt x="2" y="4"/>
                  </a:lnTo>
                  <a:lnTo>
                    <a:pt x="0" y="13"/>
                  </a:lnTo>
                  <a:lnTo>
                    <a:pt x="27" y="9"/>
                  </a:lnTo>
                  <a:lnTo>
                    <a:pt x="20"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0" name="Freeform 60"/>
            <p:cNvSpPr>
              <a:spLocks/>
            </p:cNvSpPr>
            <p:nvPr/>
          </p:nvSpPr>
          <p:spPr bwMode="auto">
            <a:xfrm>
              <a:off x="3993" y="2231"/>
              <a:ext cx="27" cy="13"/>
            </a:xfrm>
            <a:custGeom>
              <a:avLst/>
              <a:gdLst>
                <a:gd name="T0" fmla="*/ 20 w 27"/>
                <a:gd name="T1" fmla="*/ 0 h 13"/>
                <a:gd name="T2" fmla="*/ 14 w 27"/>
                <a:gd name="T3" fmla="*/ 0 h 13"/>
                <a:gd name="T4" fmla="*/ 2 w 27"/>
                <a:gd name="T5" fmla="*/ 4 h 13"/>
                <a:gd name="T6" fmla="*/ 0 w 27"/>
                <a:gd name="T7" fmla="*/ 13 h 13"/>
                <a:gd name="T8" fmla="*/ 27 w 27"/>
                <a:gd name="T9" fmla="*/ 9 h 13"/>
                <a:gd name="T10" fmla="*/ 20 w 27"/>
                <a:gd name="T11" fmla="*/ 0 h 13"/>
              </a:gdLst>
              <a:ahLst/>
              <a:cxnLst>
                <a:cxn ang="0">
                  <a:pos x="T0" y="T1"/>
                </a:cxn>
                <a:cxn ang="0">
                  <a:pos x="T2" y="T3"/>
                </a:cxn>
                <a:cxn ang="0">
                  <a:pos x="T4" y="T5"/>
                </a:cxn>
                <a:cxn ang="0">
                  <a:pos x="T6" y="T7"/>
                </a:cxn>
                <a:cxn ang="0">
                  <a:pos x="T8" y="T9"/>
                </a:cxn>
                <a:cxn ang="0">
                  <a:pos x="T10" y="T11"/>
                </a:cxn>
              </a:cxnLst>
              <a:rect l="0" t="0" r="r" b="b"/>
              <a:pathLst>
                <a:path w="27" h="13">
                  <a:moveTo>
                    <a:pt x="20" y="0"/>
                  </a:moveTo>
                  <a:lnTo>
                    <a:pt x="14" y="0"/>
                  </a:lnTo>
                  <a:lnTo>
                    <a:pt x="2" y="4"/>
                  </a:lnTo>
                  <a:lnTo>
                    <a:pt x="0" y="13"/>
                  </a:lnTo>
                  <a:lnTo>
                    <a:pt x="27" y="9"/>
                  </a:lnTo>
                  <a:lnTo>
                    <a:pt x="20"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61" name="Freeform 61"/>
            <p:cNvSpPr>
              <a:spLocks/>
            </p:cNvSpPr>
            <p:nvPr/>
          </p:nvSpPr>
          <p:spPr bwMode="auto">
            <a:xfrm>
              <a:off x="4171" y="2118"/>
              <a:ext cx="13" cy="21"/>
            </a:xfrm>
            <a:custGeom>
              <a:avLst/>
              <a:gdLst>
                <a:gd name="T0" fmla="*/ 11 w 13"/>
                <a:gd name="T1" fmla="*/ 0 h 21"/>
                <a:gd name="T2" fmla="*/ 0 w 13"/>
                <a:gd name="T3" fmla="*/ 0 h 21"/>
                <a:gd name="T4" fmla="*/ 2 w 13"/>
                <a:gd name="T5" fmla="*/ 21 h 21"/>
                <a:gd name="T6" fmla="*/ 13 w 13"/>
                <a:gd name="T7" fmla="*/ 12 h 21"/>
                <a:gd name="T8" fmla="*/ 11 w 13"/>
                <a:gd name="T9" fmla="*/ 7 h 21"/>
                <a:gd name="T10" fmla="*/ 11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11" y="0"/>
                  </a:moveTo>
                  <a:lnTo>
                    <a:pt x="0" y="0"/>
                  </a:lnTo>
                  <a:lnTo>
                    <a:pt x="2" y="21"/>
                  </a:lnTo>
                  <a:lnTo>
                    <a:pt x="13" y="12"/>
                  </a:lnTo>
                  <a:lnTo>
                    <a:pt x="11" y="7"/>
                  </a:lnTo>
                  <a:lnTo>
                    <a:pt x="11"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2" name="Freeform 62"/>
            <p:cNvSpPr>
              <a:spLocks/>
            </p:cNvSpPr>
            <p:nvPr/>
          </p:nvSpPr>
          <p:spPr bwMode="auto">
            <a:xfrm>
              <a:off x="4171" y="2118"/>
              <a:ext cx="13" cy="21"/>
            </a:xfrm>
            <a:custGeom>
              <a:avLst/>
              <a:gdLst>
                <a:gd name="T0" fmla="*/ 11 w 13"/>
                <a:gd name="T1" fmla="*/ 0 h 21"/>
                <a:gd name="T2" fmla="*/ 0 w 13"/>
                <a:gd name="T3" fmla="*/ 0 h 21"/>
                <a:gd name="T4" fmla="*/ 2 w 13"/>
                <a:gd name="T5" fmla="*/ 21 h 21"/>
                <a:gd name="T6" fmla="*/ 13 w 13"/>
                <a:gd name="T7" fmla="*/ 12 h 21"/>
                <a:gd name="T8" fmla="*/ 11 w 13"/>
                <a:gd name="T9" fmla="*/ 7 h 21"/>
                <a:gd name="T10" fmla="*/ 11 w 13"/>
                <a:gd name="T11" fmla="*/ 0 h 21"/>
              </a:gdLst>
              <a:ahLst/>
              <a:cxnLst>
                <a:cxn ang="0">
                  <a:pos x="T0" y="T1"/>
                </a:cxn>
                <a:cxn ang="0">
                  <a:pos x="T2" y="T3"/>
                </a:cxn>
                <a:cxn ang="0">
                  <a:pos x="T4" y="T5"/>
                </a:cxn>
                <a:cxn ang="0">
                  <a:pos x="T6" y="T7"/>
                </a:cxn>
                <a:cxn ang="0">
                  <a:pos x="T8" y="T9"/>
                </a:cxn>
                <a:cxn ang="0">
                  <a:pos x="T10" y="T11"/>
                </a:cxn>
              </a:cxnLst>
              <a:rect l="0" t="0" r="r" b="b"/>
              <a:pathLst>
                <a:path w="13" h="21">
                  <a:moveTo>
                    <a:pt x="11" y="0"/>
                  </a:moveTo>
                  <a:lnTo>
                    <a:pt x="0" y="0"/>
                  </a:lnTo>
                  <a:lnTo>
                    <a:pt x="2" y="21"/>
                  </a:lnTo>
                  <a:lnTo>
                    <a:pt x="13" y="12"/>
                  </a:lnTo>
                  <a:lnTo>
                    <a:pt x="11" y="7"/>
                  </a:lnTo>
                  <a:lnTo>
                    <a:pt x="11"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63" name="Freeform 63"/>
            <p:cNvSpPr>
              <a:spLocks/>
            </p:cNvSpPr>
            <p:nvPr/>
          </p:nvSpPr>
          <p:spPr bwMode="auto">
            <a:xfrm>
              <a:off x="4177" y="2143"/>
              <a:ext cx="7" cy="14"/>
            </a:xfrm>
            <a:custGeom>
              <a:avLst/>
              <a:gdLst>
                <a:gd name="T0" fmla="*/ 7 w 7"/>
                <a:gd name="T1" fmla="*/ 0 h 14"/>
                <a:gd name="T2" fmla="*/ 5 w 7"/>
                <a:gd name="T3" fmla="*/ 5 h 14"/>
                <a:gd name="T4" fmla="*/ 0 w 7"/>
                <a:gd name="T5" fmla="*/ 14 h 14"/>
                <a:gd name="T6" fmla="*/ 7 w 7"/>
                <a:gd name="T7" fmla="*/ 9 h 14"/>
                <a:gd name="T8" fmla="*/ 7 w 7"/>
                <a:gd name="T9" fmla="*/ 0 h 14"/>
              </a:gdLst>
              <a:ahLst/>
              <a:cxnLst>
                <a:cxn ang="0">
                  <a:pos x="T0" y="T1"/>
                </a:cxn>
                <a:cxn ang="0">
                  <a:pos x="T2" y="T3"/>
                </a:cxn>
                <a:cxn ang="0">
                  <a:pos x="T4" y="T5"/>
                </a:cxn>
                <a:cxn ang="0">
                  <a:pos x="T6" y="T7"/>
                </a:cxn>
                <a:cxn ang="0">
                  <a:pos x="T8" y="T9"/>
                </a:cxn>
              </a:cxnLst>
              <a:rect l="0" t="0" r="r" b="b"/>
              <a:pathLst>
                <a:path w="7" h="14">
                  <a:moveTo>
                    <a:pt x="7" y="0"/>
                  </a:moveTo>
                  <a:lnTo>
                    <a:pt x="5" y="5"/>
                  </a:lnTo>
                  <a:lnTo>
                    <a:pt x="0" y="14"/>
                  </a:lnTo>
                  <a:lnTo>
                    <a:pt x="7" y="9"/>
                  </a:lnTo>
                  <a:lnTo>
                    <a:pt x="7"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4" name="Freeform 64"/>
            <p:cNvSpPr>
              <a:spLocks/>
            </p:cNvSpPr>
            <p:nvPr/>
          </p:nvSpPr>
          <p:spPr bwMode="auto">
            <a:xfrm>
              <a:off x="4177" y="2143"/>
              <a:ext cx="7" cy="14"/>
            </a:xfrm>
            <a:custGeom>
              <a:avLst/>
              <a:gdLst>
                <a:gd name="T0" fmla="*/ 7 w 7"/>
                <a:gd name="T1" fmla="*/ 0 h 14"/>
                <a:gd name="T2" fmla="*/ 5 w 7"/>
                <a:gd name="T3" fmla="*/ 5 h 14"/>
                <a:gd name="T4" fmla="*/ 0 w 7"/>
                <a:gd name="T5" fmla="*/ 14 h 14"/>
                <a:gd name="T6" fmla="*/ 7 w 7"/>
                <a:gd name="T7" fmla="*/ 9 h 14"/>
                <a:gd name="T8" fmla="*/ 7 w 7"/>
                <a:gd name="T9" fmla="*/ 0 h 14"/>
              </a:gdLst>
              <a:ahLst/>
              <a:cxnLst>
                <a:cxn ang="0">
                  <a:pos x="T0" y="T1"/>
                </a:cxn>
                <a:cxn ang="0">
                  <a:pos x="T2" y="T3"/>
                </a:cxn>
                <a:cxn ang="0">
                  <a:pos x="T4" y="T5"/>
                </a:cxn>
                <a:cxn ang="0">
                  <a:pos x="T6" y="T7"/>
                </a:cxn>
                <a:cxn ang="0">
                  <a:pos x="T8" y="T9"/>
                </a:cxn>
              </a:cxnLst>
              <a:rect l="0" t="0" r="r" b="b"/>
              <a:pathLst>
                <a:path w="7" h="14">
                  <a:moveTo>
                    <a:pt x="7" y="0"/>
                  </a:moveTo>
                  <a:lnTo>
                    <a:pt x="5" y="5"/>
                  </a:lnTo>
                  <a:lnTo>
                    <a:pt x="0" y="14"/>
                  </a:lnTo>
                  <a:lnTo>
                    <a:pt x="7" y="9"/>
                  </a:lnTo>
                  <a:lnTo>
                    <a:pt x="7"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65" name="Freeform 65"/>
            <p:cNvSpPr>
              <a:spLocks/>
            </p:cNvSpPr>
            <p:nvPr/>
          </p:nvSpPr>
          <p:spPr bwMode="auto">
            <a:xfrm>
              <a:off x="3116" y="270"/>
              <a:ext cx="33" cy="16"/>
            </a:xfrm>
            <a:custGeom>
              <a:avLst/>
              <a:gdLst>
                <a:gd name="T0" fmla="*/ 20 w 33"/>
                <a:gd name="T1" fmla="*/ 4 h 16"/>
                <a:gd name="T2" fmla="*/ 2 w 33"/>
                <a:gd name="T3" fmla="*/ 0 h 16"/>
                <a:gd name="T4" fmla="*/ 0 w 33"/>
                <a:gd name="T5" fmla="*/ 4 h 16"/>
                <a:gd name="T6" fmla="*/ 4 w 33"/>
                <a:gd name="T7" fmla="*/ 16 h 16"/>
                <a:gd name="T8" fmla="*/ 20 w 33"/>
                <a:gd name="T9" fmla="*/ 16 h 16"/>
                <a:gd name="T10" fmla="*/ 33 w 33"/>
                <a:gd name="T11" fmla="*/ 7 h 16"/>
                <a:gd name="T12" fmla="*/ 20 w 33"/>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33" h="16">
                  <a:moveTo>
                    <a:pt x="20" y="4"/>
                  </a:moveTo>
                  <a:lnTo>
                    <a:pt x="2" y="0"/>
                  </a:lnTo>
                  <a:lnTo>
                    <a:pt x="0" y="4"/>
                  </a:lnTo>
                  <a:lnTo>
                    <a:pt x="4" y="16"/>
                  </a:lnTo>
                  <a:lnTo>
                    <a:pt x="20" y="16"/>
                  </a:lnTo>
                  <a:lnTo>
                    <a:pt x="33" y="7"/>
                  </a:lnTo>
                  <a:lnTo>
                    <a:pt x="20" y="4"/>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6" name="Freeform 66"/>
            <p:cNvSpPr>
              <a:spLocks/>
            </p:cNvSpPr>
            <p:nvPr/>
          </p:nvSpPr>
          <p:spPr bwMode="auto">
            <a:xfrm>
              <a:off x="3116" y="270"/>
              <a:ext cx="33" cy="16"/>
            </a:xfrm>
            <a:custGeom>
              <a:avLst/>
              <a:gdLst>
                <a:gd name="T0" fmla="*/ 20 w 33"/>
                <a:gd name="T1" fmla="*/ 4 h 16"/>
                <a:gd name="T2" fmla="*/ 2 w 33"/>
                <a:gd name="T3" fmla="*/ 0 h 16"/>
                <a:gd name="T4" fmla="*/ 0 w 33"/>
                <a:gd name="T5" fmla="*/ 4 h 16"/>
                <a:gd name="T6" fmla="*/ 4 w 33"/>
                <a:gd name="T7" fmla="*/ 16 h 16"/>
                <a:gd name="T8" fmla="*/ 20 w 33"/>
                <a:gd name="T9" fmla="*/ 16 h 16"/>
                <a:gd name="T10" fmla="*/ 33 w 33"/>
                <a:gd name="T11" fmla="*/ 7 h 16"/>
                <a:gd name="T12" fmla="*/ 20 w 33"/>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33" h="16">
                  <a:moveTo>
                    <a:pt x="20" y="4"/>
                  </a:moveTo>
                  <a:lnTo>
                    <a:pt x="2" y="0"/>
                  </a:lnTo>
                  <a:lnTo>
                    <a:pt x="0" y="4"/>
                  </a:lnTo>
                  <a:lnTo>
                    <a:pt x="4" y="16"/>
                  </a:lnTo>
                  <a:lnTo>
                    <a:pt x="20" y="16"/>
                  </a:lnTo>
                  <a:lnTo>
                    <a:pt x="33" y="7"/>
                  </a:lnTo>
                  <a:lnTo>
                    <a:pt x="20" y="4"/>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67" name="Freeform 67"/>
            <p:cNvSpPr>
              <a:spLocks/>
            </p:cNvSpPr>
            <p:nvPr/>
          </p:nvSpPr>
          <p:spPr bwMode="auto">
            <a:xfrm>
              <a:off x="3019" y="407"/>
              <a:ext cx="40" cy="20"/>
            </a:xfrm>
            <a:custGeom>
              <a:avLst/>
              <a:gdLst>
                <a:gd name="T0" fmla="*/ 20 w 40"/>
                <a:gd name="T1" fmla="*/ 0 h 20"/>
                <a:gd name="T2" fmla="*/ 0 w 40"/>
                <a:gd name="T3" fmla="*/ 9 h 20"/>
                <a:gd name="T4" fmla="*/ 9 w 40"/>
                <a:gd name="T5" fmla="*/ 16 h 20"/>
                <a:gd name="T6" fmla="*/ 38 w 40"/>
                <a:gd name="T7" fmla="*/ 20 h 20"/>
                <a:gd name="T8" fmla="*/ 40 w 40"/>
                <a:gd name="T9" fmla="*/ 7 h 20"/>
                <a:gd name="T10" fmla="*/ 29 w 40"/>
                <a:gd name="T11" fmla="*/ 0 h 20"/>
                <a:gd name="T12" fmla="*/ 20 w 4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20" y="0"/>
                  </a:moveTo>
                  <a:lnTo>
                    <a:pt x="0" y="9"/>
                  </a:lnTo>
                  <a:lnTo>
                    <a:pt x="9" y="16"/>
                  </a:lnTo>
                  <a:lnTo>
                    <a:pt x="38" y="20"/>
                  </a:lnTo>
                  <a:lnTo>
                    <a:pt x="40" y="7"/>
                  </a:lnTo>
                  <a:lnTo>
                    <a:pt x="29" y="0"/>
                  </a:lnTo>
                  <a:lnTo>
                    <a:pt x="20"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8" name="Freeform 68"/>
            <p:cNvSpPr>
              <a:spLocks/>
            </p:cNvSpPr>
            <p:nvPr/>
          </p:nvSpPr>
          <p:spPr bwMode="auto">
            <a:xfrm>
              <a:off x="3019" y="407"/>
              <a:ext cx="40" cy="20"/>
            </a:xfrm>
            <a:custGeom>
              <a:avLst/>
              <a:gdLst>
                <a:gd name="T0" fmla="*/ 20 w 40"/>
                <a:gd name="T1" fmla="*/ 0 h 20"/>
                <a:gd name="T2" fmla="*/ 0 w 40"/>
                <a:gd name="T3" fmla="*/ 9 h 20"/>
                <a:gd name="T4" fmla="*/ 9 w 40"/>
                <a:gd name="T5" fmla="*/ 16 h 20"/>
                <a:gd name="T6" fmla="*/ 38 w 40"/>
                <a:gd name="T7" fmla="*/ 20 h 20"/>
                <a:gd name="T8" fmla="*/ 40 w 40"/>
                <a:gd name="T9" fmla="*/ 7 h 20"/>
                <a:gd name="T10" fmla="*/ 29 w 40"/>
                <a:gd name="T11" fmla="*/ 0 h 20"/>
                <a:gd name="T12" fmla="*/ 20 w 4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20" y="0"/>
                  </a:moveTo>
                  <a:lnTo>
                    <a:pt x="0" y="9"/>
                  </a:lnTo>
                  <a:lnTo>
                    <a:pt x="9" y="16"/>
                  </a:lnTo>
                  <a:lnTo>
                    <a:pt x="38" y="20"/>
                  </a:lnTo>
                  <a:lnTo>
                    <a:pt x="40" y="7"/>
                  </a:lnTo>
                  <a:lnTo>
                    <a:pt x="29" y="0"/>
                  </a:lnTo>
                  <a:lnTo>
                    <a:pt x="20"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69" name="Freeform 69"/>
            <p:cNvSpPr>
              <a:spLocks/>
            </p:cNvSpPr>
            <p:nvPr/>
          </p:nvSpPr>
          <p:spPr bwMode="auto">
            <a:xfrm>
              <a:off x="4627" y="1295"/>
              <a:ext cx="156" cy="155"/>
            </a:xfrm>
            <a:custGeom>
              <a:avLst/>
              <a:gdLst>
                <a:gd name="T0" fmla="*/ 63 w 156"/>
                <a:gd name="T1" fmla="*/ 0 h 155"/>
                <a:gd name="T2" fmla="*/ 36 w 156"/>
                <a:gd name="T3" fmla="*/ 72 h 155"/>
                <a:gd name="T4" fmla="*/ 0 w 156"/>
                <a:gd name="T5" fmla="*/ 93 h 155"/>
                <a:gd name="T6" fmla="*/ 27 w 156"/>
                <a:gd name="T7" fmla="*/ 95 h 155"/>
                <a:gd name="T8" fmla="*/ 27 w 156"/>
                <a:gd name="T9" fmla="*/ 133 h 155"/>
                <a:gd name="T10" fmla="*/ 57 w 156"/>
                <a:gd name="T11" fmla="*/ 142 h 155"/>
                <a:gd name="T12" fmla="*/ 93 w 156"/>
                <a:gd name="T13" fmla="*/ 126 h 155"/>
                <a:gd name="T14" fmla="*/ 102 w 156"/>
                <a:gd name="T15" fmla="*/ 129 h 155"/>
                <a:gd name="T16" fmla="*/ 122 w 156"/>
                <a:gd name="T17" fmla="*/ 146 h 155"/>
                <a:gd name="T18" fmla="*/ 142 w 156"/>
                <a:gd name="T19" fmla="*/ 138 h 155"/>
                <a:gd name="T20" fmla="*/ 149 w 156"/>
                <a:gd name="T21" fmla="*/ 155 h 155"/>
                <a:gd name="T22" fmla="*/ 156 w 156"/>
                <a:gd name="T23" fmla="*/ 93 h 155"/>
                <a:gd name="T24" fmla="*/ 140 w 156"/>
                <a:gd name="T25" fmla="*/ 102 h 155"/>
                <a:gd name="T26" fmla="*/ 149 w 156"/>
                <a:gd name="T27" fmla="*/ 75 h 155"/>
                <a:gd name="T28" fmla="*/ 131 w 156"/>
                <a:gd name="T29" fmla="*/ 61 h 155"/>
                <a:gd name="T30" fmla="*/ 133 w 156"/>
                <a:gd name="T31" fmla="*/ 54 h 155"/>
                <a:gd name="T32" fmla="*/ 93 w 156"/>
                <a:gd name="T33" fmla="*/ 45 h 155"/>
                <a:gd name="T34" fmla="*/ 72 w 156"/>
                <a:gd name="T35" fmla="*/ 54 h 155"/>
                <a:gd name="T36" fmla="*/ 81 w 156"/>
                <a:gd name="T37" fmla="*/ 14 h 155"/>
                <a:gd name="T38" fmla="*/ 63 w 156"/>
                <a:gd name="T3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5">
                  <a:moveTo>
                    <a:pt x="63" y="0"/>
                  </a:moveTo>
                  <a:lnTo>
                    <a:pt x="36" y="72"/>
                  </a:lnTo>
                  <a:lnTo>
                    <a:pt x="0" y="93"/>
                  </a:lnTo>
                  <a:lnTo>
                    <a:pt x="27" y="95"/>
                  </a:lnTo>
                  <a:lnTo>
                    <a:pt x="27" y="133"/>
                  </a:lnTo>
                  <a:lnTo>
                    <a:pt x="57" y="142"/>
                  </a:lnTo>
                  <a:lnTo>
                    <a:pt x="93" y="126"/>
                  </a:lnTo>
                  <a:lnTo>
                    <a:pt x="102" y="129"/>
                  </a:lnTo>
                  <a:lnTo>
                    <a:pt x="122" y="146"/>
                  </a:lnTo>
                  <a:lnTo>
                    <a:pt x="142" y="138"/>
                  </a:lnTo>
                  <a:lnTo>
                    <a:pt x="149" y="155"/>
                  </a:lnTo>
                  <a:lnTo>
                    <a:pt x="156" y="93"/>
                  </a:lnTo>
                  <a:lnTo>
                    <a:pt x="140" y="102"/>
                  </a:lnTo>
                  <a:lnTo>
                    <a:pt x="149" y="75"/>
                  </a:lnTo>
                  <a:lnTo>
                    <a:pt x="131" y="61"/>
                  </a:lnTo>
                  <a:lnTo>
                    <a:pt x="133" y="54"/>
                  </a:lnTo>
                  <a:lnTo>
                    <a:pt x="93" y="45"/>
                  </a:lnTo>
                  <a:lnTo>
                    <a:pt x="72" y="54"/>
                  </a:lnTo>
                  <a:lnTo>
                    <a:pt x="81" y="14"/>
                  </a:lnTo>
                  <a:lnTo>
                    <a:pt x="63"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0" name="Freeform 70"/>
            <p:cNvSpPr>
              <a:spLocks/>
            </p:cNvSpPr>
            <p:nvPr/>
          </p:nvSpPr>
          <p:spPr bwMode="auto">
            <a:xfrm>
              <a:off x="4627" y="1295"/>
              <a:ext cx="156" cy="155"/>
            </a:xfrm>
            <a:custGeom>
              <a:avLst/>
              <a:gdLst>
                <a:gd name="T0" fmla="*/ 63 w 156"/>
                <a:gd name="T1" fmla="*/ 0 h 155"/>
                <a:gd name="T2" fmla="*/ 36 w 156"/>
                <a:gd name="T3" fmla="*/ 72 h 155"/>
                <a:gd name="T4" fmla="*/ 0 w 156"/>
                <a:gd name="T5" fmla="*/ 93 h 155"/>
                <a:gd name="T6" fmla="*/ 27 w 156"/>
                <a:gd name="T7" fmla="*/ 95 h 155"/>
                <a:gd name="T8" fmla="*/ 27 w 156"/>
                <a:gd name="T9" fmla="*/ 133 h 155"/>
                <a:gd name="T10" fmla="*/ 57 w 156"/>
                <a:gd name="T11" fmla="*/ 142 h 155"/>
                <a:gd name="T12" fmla="*/ 93 w 156"/>
                <a:gd name="T13" fmla="*/ 126 h 155"/>
                <a:gd name="T14" fmla="*/ 102 w 156"/>
                <a:gd name="T15" fmla="*/ 129 h 155"/>
                <a:gd name="T16" fmla="*/ 122 w 156"/>
                <a:gd name="T17" fmla="*/ 146 h 155"/>
                <a:gd name="T18" fmla="*/ 142 w 156"/>
                <a:gd name="T19" fmla="*/ 138 h 155"/>
                <a:gd name="T20" fmla="*/ 149 w 156"/>
                <a:gd name="T21" fmla="*/ 155 h 155"/>
                <a:gd name="T22" fmla="*/ 156 w 156"/>
                <a:gd name="T23" fmla="*/ 93 h 155"/>
                <a:gd name="T24" fmla="*/ 140 w 156"/>
                <a:gd name="T25" fmla="*/ 102 h 155"/>
                <a:gd name="T26" fmla="*/ 149 w 156"/>
                <a:gd name="T27" fmla="*/ 75 h 155"/>
                <a:gd name="T28" fmla="*/ 131 w 156"/>
                <a:gd name="T29" fmla="*/ 61 h 155"/>
                <a:gd name="T30" fmla="*/ 133 w 156"/>
                <a:gd name="T31" fmla="*/ 54 h 155"/>
                <a:gd name="T32" fmla="*/ 93 w 156"/>
                <a:gd name="T33" fmla="*/ 45 h 155"/>
                <a:gd name="T34" fmla="*/ 72 w 156"/>
                <a:gd name="T35" fmla="*/ 54 h 155"/>
                <a:gd name="T36" fmla="*/ 81 w 156"/>
                <a:gd name="T37" fmla="*/ 14 h 155"/>
                <a:gd name="T38" fmla="*/ 63 w 156"/>
                <a:gd name="T3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55">
                  <a:moveTo>
                    <a:pt x="63" y="0"/>
                  </a:moveTo>
                  <a:lnTo>
                    <a:pt x="36" y="72"/>
                  </a:lnTo>
                  <a:lnTo>
                    <a:pt x="0" y="93"/>
                  </a:lnTo>
                  <a:lnTo>
                    <a:pt x="27" y="95"/>
                  </a:lnTo>
                  <a:lnTo>
                    <a:pt x="27" y="133"/>
                  </a:lnTo>
                  <a:lnTo>
                    <a:pt x="57" y="142"/>
                  </a:lnTo>
                  <a:lnTo>
                    <a:pt x="93" y="126"/>
                  </a:lnTo>
                  <a:lnTo>
                    <a:pt x="102" y="129"/>
                  </a:lnTo>
                  <a:lnTo>
                    <a:pt x="122" y="146"/>
                  </a:lnTo>
                  <a:lnTo>
                    <a:pt x="142" y="138"/>
                  </a:lnTo>
                  <a:lnTo>
                    <a:pt x="149" y="155"/>
                  </a:lnTo>
                  <a:lnTo>
                    <a:pt x="156" y="93"/>
                  </a:lnTo>
                  <a:lnTo>
                    <a:pt x="140" y="102"/>
                  </a:lnTo>
                  <a:lnTo>
                    <a:pt x="149" y="75"/>
                  </a:lnTo>
                  <a:lnTo>
                    <a:pt x="131" y="61"/>
                  </a:lnTo>
                  <a:lnTo>
                    <a:pt x="133" y="54"/>
                  </a:lnTo>
                  <a:lnTo>
                    <a:pt x="93" y="45"/>
                  </a:lnTo>
                  <a:lnTo>
                    <a:pt x="72" y="54"/>
                  </a:lnTo>
                  <a:lnTo>
                    <a:pt x="81" y="14"/>
                  </a:lnTo>
                  <a:lnTo>
                    <a:pt x="63"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71" name="Freeform 71"/>
            <p:cNvSpPr>
              <a:spLocks/>
            </p:cNvSpPr>
            <p:nvPr/>
          </p:nvSpPr>
          <p:spPr bwMode="auto">
            <a:xfrm>
              <a:off x="4542" y="1376"/>
              <a:ext cx="47" cy="21"/>
            </a:xfrm>
            <a:custGeom>
              <a:avLst/>
              <a:gdLst>
                <a:gd name="T0" fmla="*/ 34 w 47"/>
                <a:gd name="T1" fmla="*/ 0 h 21"/>
                <a:gd name="T2" fmla="*/ 13 w 47"/>
                <a:gd name="T3" fmla="*/ 3 h 21"/>
                <a:gd name="T4" fmla="*/ 2 w 47"/>
                <a:gd name="T5" fmla="*/ 3 h 21"/>
                <a:gd name="T6" fmla="*/ 0 w 47"/>
                <a:gd name="T7" fmla="*/ 9 h 21"/>
                <a:gd name="T8" fmla="*/ 31 w 47"/>
                <a:gd name="T9" fmla="*/ 14 h 21"/>
                <a:gd name="T10" fmla="*/ 38 w 47"/>
                <a:gd name="T11" fmla="*/ 21 h 21"/>
                <a:gd name="T12" fmla="*/ 47 w 47"/>
                <a:gd name="T13" fmla="*/ 9 h 21"/>
                <a:gd name="T14" fmla="*/ 34 w 4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4" y="0"/>
                  </a:moveTo>
                  <a:lnTo>
                    <a:pt x="13" y="3"/>
                  </a:lnTo>
                  <a:lnTo>
                    <a:pt x="2" y="3"/>
                  </a:lnTo>
                  <a:lnTo>
                    <a:pt x="0" y="9"/>
                  </a:lnTo>
                  <a:lnTo>
                    <a:pt x="31" y="14"/>
                  </a:lnTo>
                  <a:lnTo>
                    <a:pt x="38" y="21"/>
                  </a:lnTo>
                  <a:lnTo>
                    <a:pt x="47" y="9"/>
                  </a:lnTo>
                  <a:lnTo>
                    <a:pt x="34"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2" name="Freeform 72"/>
            <p:cNvSpPr>
              <a:spLocks/>
            </p:cNvSpPr>
            <p:nvPr/>
          </p:nvSpPr>
          <p:spPr bwMode="auto">
            <a:xfrm>
              <a:off x="4542" y="1376"/>
              <a:ext cx="47" cy="21"/>
            </a:xfrm>
            <a:custGeom>
              <a:avLst/>
              <a:gdLst>
                <a:gd name="T0" fmla="*/ 34 w 47"/>
                <a:gd name="T1" fmla="*/ 0 h 21"/>
                <a:gd name="T2" fmla="*/ 13 w 47"/>
                <a:gd name="T3" fmla="*/ 3 h 21"/>
                <a:gd name="T4" fmla="*/ 2 w 47"/>
                <a:gd name="T5" fmla="*/ 3 h 21"/>
                <a:gd name="T6" fmla="*/ 0 w 47"/>
                <a:gd name="T7" fmla="*/ 9 h 21"/>
                <a:gd name="T8" fmla="*/ 31 w 47"/>
                <a:gd name="T9" fmla="*/ 14 h 21"/>
                <a:gd name="T10" fmla="*/ 38 w 47"/>
                <a:gd name="T11" fmla="*/ 21 h 21"/>
                <a:gd name="T12" fmla="*/ 47 w 47"/>
                <a:gd name="T13" fmla="*/ 9 h 21"/>
                <a:gd name="T14" fmla="*/ 34 w 4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1">
                  <a:moveTo>
                    <a:pt x="34" y="0"/>
                  </a:moveTo>
                  <a:lnTo>
                    <a:pt x="13" y="3"/>
                  </a:lnTo>
                  <a:lnTo>
                    <a:pt x="2" y="3"/>
                  </a:lnTo>
                  <a:lnTo>
                    <a:pt x="0" y="9"/>
                  </a:lnTo>
                  <a:lnTo>
                    <a:pt x="31" y="14"/>
                  </a:lnTo>
                  <a:lnTo>
                    <a:pt x="38" y="21"/>
                  </a:lnTo>
                  <a:lnTo>
                    <a:pt x="47" y="9"/>
                  </a:lnTo>
                  <a:lnTo>
                    <a:pt x="34"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73" name="Freeform 73"/>
            <p:cNvSpPr>
              <a:spLocks/>
            </p:cNvSpPr>
            <p:nvPr/>
          </p:nvSpPr>
          <p:spPr bwMode="auto">
            <a:xfrm>
              <a:off x="4555" y="1464"/>
              <a:ext cx="27" cy="18"/>
            </a:xfrm>
            <a:custGeom>
              <a:avLst/>
              <a:gdLst>
                <a:gd name="T0" fmla="*/ 14 w 27"/>
                <a:gd name="T1" fmla="*/ 0 h 18"/>
                <a:gd name="T2" fmla="*/ 0 w 27"/>
                <a:gd name="T3" fmla="*/ 9 h 18"/>
                <a:gd name="T4" fmla="*/ 5 w 27"/>
                <a:gd name="T5" fmla="*/ 16 h 18"/>
                <a:gd name="T6" fmla="*/ 27 w 27"/>
                <a:gd name="T7" fmla="*/ 18 h 18"/>
                <a:gd name="T8" fmla="*/ 25 w 27"/>
                <a:gd name="T9" fmla="*/ 7 h 18"/>
                <a:gd name="T10" fmla="*/ 14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4" y="0"/>
                  </a:moveTo>
                  <a:lnTo>
                    <a:pt x="0" y="9"/>
                  </a:lnTo>
                  <a:lnTo>
                    <a:pt x="5" y="16"/>
                  </a:lnTo>
                  <a:lnTo>
                    <a:pt x="27" y="18"/>
                  </a:lnTo>
                  <a:lnTo>
                    <a:pt x="25" y="7"/>
                  </a:lnTo>
                  <a:lnTo>
                    <a:pt x="14"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74"/>
            <p:cNvSpPr>
              <a:spLocks/>
            </p:cNvSpPr>
            <p:nvPr/>
          </p:nvSpPr>
          <p:spPr bwMode="auto">
            <a:xfrm>
              <a:off x="4555" y="1464"/>
              <a:ext cx="27" cy="18"/>
            </a:xfrm>
            <a:custGeom>
              <a:avLst/>
              <a:gdLst>
                <a:gd name="T0" fmla="*/ 14 w 27"/>
                <a:gd name="T1" fmla="*/ 0 h 18"/>
                <a:gd name="T2" fmla="*/ 0 w 27"/>
                <a:gd name="T3" fmla="*/ 9 h 18"/>
                <a:gd name="T4" fmla="*/ 5 w 27"/>
                <a:gd name="T5" fmla="*/ 16 h 18"/>
                <a:gd name="T6" fmla="*/ 27 w 27"/>
                <a:gd name="T7" fmla="*/ 18 h 18"/>
                <a:gd name="T8" fmla="*/ 25 w 27"/>
                <a:gd name="T9" fmla="*/ 7 h 18"/>
                <a:gd name="T10" fmla="*/ 14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4" y="0"/>
                  </a:moveTo>
                  <a:lnTo>
                    <a:pt x="0" y="9"/>
                  </a:lnTo>
                  <a:lnTo>
                    <a:pt x="5" y="16"/>
                  </a:lnTo>
                  <a:lnTo>
                    <a:pt x="27" y="18"/>
                  </a:lnTo>
                  <a:lnTo>
                    <a:pt x="25" y="7"/>
                  </a:lnTo>
                  <a:lnTo>
                    <a:pt x="14"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75" name="Freeform 75"/>
            <p:cNvSpPr>
              <a:spLocks/>
            </p:cNvSpPr>
            <p:nvPr/>
          </p:nvSpPr>
          <p:spPr bwMode="auto">
            <a:xfrm>
              <a:off x="4614" y="1464"/>
              <a:ext cx="29" cy="38"/>
            </a:xfrm>
            <a:custGeom>
              <a:avLst/>
              <a:gdLst>
                <a:gd name="T0" fmla="*/ 4 w 29"/>
                <a:gd name="T1" fmla="*/ 36 h 38"/>
                <a:gd name="T2" fmla="*/ 0 w 29"/>
                <a:gd name="T3" fmla="*/ 20 h 38"/>
                <a:gd name="T4" fmla="*/ 9 w 29"/>
                <a:gd name="T5" fmla="*/ 0 h 38"/>
                <a:gd name="T6" fmla="*/ 18 w 29"/>
                <a:gd name="T7" fmla="*/ 7 h 38"/>
                <a:gd name="T8" fmla="*/ 13 w 29"/>
                <a:gd name="T9" fmla="*/ 18 h 38"/>
                <a:gd name="T10" fmla="*/ 29 w 29"/>
                <a:gd name="T11" fmla="*/ 27 h 38"/>
                <a:gd name="T12" fmla="*/ 27 w 29"/>
                <a:gd name="T13" fmla="*/ 38 h 38"/>
                <a:gd name="T14" fmla="*/ 9 w 29"/>
                <a:gd name="T15" fmla="*/ 38 h 38"/>
                <a:gd name="T16" fmla="*/ 4 w 29"/>
                <a:gd name="T17"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8">
                  <a:moveTo>
                    <a:pt x="4" y="36"/>
                  </a:moveTo>
                  <a:lnTo>
                    <a:pt x="0" y="20"/>
                  </a:lnTo>
                  <a:lnTo>
                    <a:pt x="9" y="0"/>
                  </a:lnTo>
                  <a:lnTo>
                    <a:pt x="18" y="7"/>
                  </a:lnTo>
                  <a:lnTo>
                    <a:pt x="13" y="18"/>
                  </a:lnTo>
                  <a:lnTo>
                    <a:pt x="29" y="27"/>
                  </a:lnTo>
                  <a:lnTo>
                    <a:pt x="27" y="38"/>
                  </a:lnTo>
                  <a:lnTo>
                    <a:pt x="9" y="38"/>
                  </a:lnTo>
                  <a:lnTo>
                    <a:pt x="4" y="36"/>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6" name="Freeform 76"/>
            <p:cNvSpPr>
              <a:spLocks/>
            </p:cNvSpPr>
            <p:nvPr/>
          </p:nvSpPr>
          <p:spPr bwMode="auto">
            <a:xfrm>
              <a:off x="4614" y="1464"/>
              <a:ext cx="29" cy="38"/>
            </a:xfrm>
            <a:custGeom>
              <a:avLst/>
              <a:gdLst>
                <a:gd name="T0" fmla="*/ 4 w 29"/>
                <a:gd name="T1" fmla="*/ 36 h 38"/>
                <a:gd name="T2" fmla="*/ 0 w 29"/>
                <a:gd name="T3" fmla="*/ 20 h 38"/>
                <a:gd name="T4" fmla="*/ 9 w 29"/>
                <a:gd name="T5" fmla="*/ 0 h 38"/>
                <a:gd name="T6" fmla="*/ 18 w 29"/>
                <a:gd name="T7" fmla="*/ 7 h 38"/>
                <a:gd name="T8" fmla="*/ 13 w 29"/>
                <a:gd name="T9" fmla="*/ 18 h 38"/>
                <a:gd name="T10" fmla="*/ 29 w 29"/>
                <a:gd name="T11" fmla="*/ 27 h 38"/>
                <a:gd name="T12" fmla="*/ 27 w 29"/>
                <a:gd name="T13" fmla="*/ 38 h 38"/>
                <a:gd name="T14" fmla="*/ 9 w 29"/>
                <a:gd name="T15" fmla="*/ 38 h 38"/>
                <a:gd name="T16" fmla="*/ 4 w 29"/>
                <a:gd name="T17"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8">
                  <a:moveTo>
                    <a:pt x="4" y="36"/>
                  </a:moveTo>
                  <a:lnTo>
                    <a:pt x="0" y="20"/>
                  </a:lnTo>
                  <a:lnTo>
                    <a:pt x="9" y="0"/>
                  </a:lnTo>
                  <a:lnTo>
                    <a:pt x="18" y="7"/>
                  </a:lnTo>
                  <a:lnTo>
                    <a:pt x="13" y="18"/>
                  </a:lnTo>
                  <a:lnTo>
                    <a:pt x="29" y="27"/>
                  </a:lnTo>
                  <a:lnTo>
                    <a:pt x="27" y="38"/>
                  </a:lnTo>
                  <a:lnTo>
                    <a:pt x="9" y="38"/>
                  </a:lnTo>
                  <a:lnTo>
                    <a:pt x="4" y="36"/>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77" name="Freeform 77"/>
            <p:cNvSpPr>
              <a:spLocks/>
            </p:cNvSpPr>
            <p:nvPr/>
          </p:nvSpPr>
          <p:spPr bwMode="auto">
            <a:xfrm>
              <a:off x="3262" y="969"/>
              <a:ext cx="27" cy="86"/>
            </a:xfrm>
            <a:custGeom>
              <a:avLst/>
              <a:gdLst>
                <a:gd name="T0" fmla="*/ 22 w 27"/>
                <a:gd name="T1" fmla="*/ 79 h 86"/>
                <a:gd name="T2" fmla="*/ 18 w 27"/>
                <a:gd name="T3" fmla="*/ 59 h 86"/>
                <a:gd name="T4" fmla="*/ 27 w 27"/>
                <a:gd name="T5" fmla="*/ 23 h 86"/>
                <a:gd name="T6" fmla="*/ 18 w 27"/>
                <a:gd name="T7" fmla="*/ 0 h 86"/>
                <a:gd name="T8" fmla="*/ 0 w 27"/>
                <a:gd name="T9" fmla="*/ 2 h 86"/>
                <a:gd name="T10" fmla="*/ 13 w 27"/>
                <a:gd name="T11" fmla="*/ 18 h 86"/>
                <a:gd name="T12" fmla="*/ 0 w 27"/>
                <a:gd name="T13" fmla="*/ 47 h 86"/>
                <a:gd name="T14" fmla="*/ 9 w 27"/>
                <a:gd name="T15" fmla="*/ 65 h 86"/>
                <a:gd name="T16" fmla="*/ 13 w 27"/>
                <a:gd name="T17" fmla="*/ 81 h 86"/>
                <a:gd name="T18" fmla="*/ 20 w 27"/>
                <a:gd name="T19" fmla="*/ 86 h 86"/>
                <a:gd name="T20" fmla="*/ 22 w 27"/>
                <a:gd name="T21"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6">
                  <a:moveTo>
                    <a:pt x="22" y="79"/>
                  </a:moveTo>
                  <a:lnTo>
                    <a:pt x="18" y="59"/>
                  </a:lnTo>
                  <a:lnTo>
                    <a:pt x="27" y="23"/>
                  </a:lnTo>
                  <a:lnTo>
                    <a:pt x="18" y="0"/>
                  </a:lnTo>
                  <a:lnTo>
                    <a:pt x="0" y="2"/>
                  </a:lnTo>
                  <a:lnTo>
                    <a:pt x="13" y="18"/>
                  </a:lnTo>
                  <a:lnTo>
                    <a:pt x="0" y="47"/>
                  </a:lnTo>
                  <a:lnTo>
                    <a:pt x="9" y="65"/>
                  </a:lnTo>
                  <a:lnTo>
                    <a:pt x="13" y="81"/>
                  </a:lnTo>
                  <a:lnTo>
                    <a:pt x="20" y="86"/>
                  </a:lnTo>
                  <a:lnTo>
                    <a:pt x="22" y="79"/>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78"/>
            <p:cNvSpPr>
              <a:spLocks/>
            </p:cNvSpPr>
            <p:nvPr/>
          </p:nvSpPr>
          <p:spPr bwMode="auto">
            <a:xfrm>
              <a:off x="3262" y="969"/>
              <a:ext cx="27" cy="86"/>
            </a:xfrm>
            <a:custGeom>
              <a:avLst/>
              <a:gdLst>
                <a:gd name="T0" fmla="*/ 22 w 27"/>
                <a:gd name="T1" fmla="*/ 79 h 86"/>
                <a:gd name="T2" fmla="*/ 18 w 27"/>
                <a:gd name="T3" fmla="*/ 59 h 86"/>
                <a:gd name="T4" fmla="*/ 27 w 27"/>
                <a:gd name="T5" fmla="*/ 23 h 86"/>
                <a:gd name="T6" fmla="*/ 18 w 27"/>
                <a:gd name="T7" fmla="*/ 0 h 86"/>
                <a:gd name="T8" fmla="*/ 0 w 27"/>
                <a:gd name="T9" fmla="*/ 2 h 86"/>
                <a:gd name="T10" fmla="*/ 13 w 27"/>
                <a:gd name="T11" fmla="*/ 18 h 86"/>
                <a:gd name="T12" fmla="*/ 0 w 27"/>
                <a:gd name="T13" fmla="*/ 47 h 86"/>
                <a:gd name="T14" fmla="*/ 9 w 27"/>
                <a:gd name="T15" fmla="*/ 65 h 86"/>
                <a:gd name="T16" fmla="*/ 13 w 27"/>
                <a:gd name="T17" fmla="*/ 81 h 86"/>
                <a:gd name="T18" fmla="*/ 20 w 27"/>
                <a:gd name="T19" fmla="*/ 86 h 86"/>
                <a:gd name="T20" fmla="*/ 22 w 27"/>
                <a:gd name="T21"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6">
                  <a:moveTo>
                    <a:pt x="22" y="79"/>
                  </a:moveTo>
                  <a:lnTo>
                    <a:pt x="18" y="59"/>
                  </a:lnTo>
                  <a:lnTo>
                    <a:pt x="27" y="23"/>
                  </a:lnTo>
                  <a:lnTo>
                    <a:pt x="18" y="0"/>
                  </a:lnTo>
                  <a:lnTo>
                    <a:pt x="0" y="2"/>
                  </a:lnTo>
                  <a:lnTo>
                    <a:pt x="13" y="18"/>
                  </a:lnTo>
                  <a:lnTo>
                    <a:pt x="0" y="47"/>
                  </a:lnTo>
                  <a:lnTo>
                    <a:pt x="9" y="65"/>
                  </a:lnTo>
                  <a:lnTo>
                    <a:pt x="13" y="81"/>
                  </a:lnTo>
                  <a:lnTo>
                    <a:pt x="20" y="86"/>
                  </a:lnTo>
                  <a:lnTo>
                    <a:pt x="22" y="79"/>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79" name="Freeform 79"/>
            <p:cNvSpPr>
              <a:spLocks/>
            </p:cNvSpPr>
            <p:nvPr/>
          </p:nvSpPr>
          <p:spPr bwMode="auto">
            <a:xfrm>
              <a:off x="4128" y="879"/>
              <a:ext cx="92" cy="68"/>
            </a:xfrm>
            <a:custGeom>
              <a:avLst/>
              <a:gdLst>
                <a:gd name="T0" fmla="*/ 9 w 92"/>
                <a:gd name="T1" fmla="*/ 0 h 68"/>
                <a:gd name="T2" fmla="*/ 16 w 92"/>
                <a:gd name="T3" fmla="*/ 9 h 68"/>
                <a:gd name="T4" fmla="*/ 0 w 92"/>
                <a:gd name="T5" fmla="*/ 45 h 68"/>
                <a:gd name="T6" fmla="*/ 22 w 92"/>
                <a:gd name="T7" fmla="*/ 68 h 68"/>
                <a:gd name="T8" fmla="*/ 40 w 92"/>
                <a:gd name="T9" fmla="*/ 61 h 68"/>
                <a:gd name="T10" fmla="*/ 36 w 92"/>
                <a:gd name="T11" fmla="*/ 45 h 68"/>
                <a:gd name="T12" fmla="*/ 56 w 92"/>
                <a:gd name="T13" fmla="*/ 61 h 68"/>
                <a:gd name="T14" fmla="*/ 76 w 92"/>
                <a:gd name="T15" fmla="*/ 68 h 68"/>
                <a:gd name="T16" fmla="*/ 92 w 92"/>
                <a:gd name="T17" fmla="*/ 59 h 68"/>
                <a:gd name="T18" fmla="*/ 85 w 92"/>
                <a:gd name="T19" fmla="*/ 41 h 68"/>
                <a:gd name="T20" fmla="*/ 67 w 92"/>
                <a:gd name="T21" fmla="*/ 41 h 68"/>
                <a:gd name="T22" fmla="*/ 56 w 92"/>
                <a:gd name="T23" fmla="*/ 16 h 68"/>
                <a:gd name="T24" fmla="*/ 29 w 92"/>
                <a:gd name="T25" fmla="*/ 0 h 68"/>
                <a:gd name="T26" fmla="*/ 9 w 92"/>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68">
                  <a:moveTo>
                    <a:pt x="9" y="0"/>
                  </a:moveTo>
                  <a:lnTo>
                    <a:pt x="16" y="9"/>
                  </a:lnTo>
                  <a:lnTo>
                    <a:pt x="0" y="45"/>
                  </a:lnTo>
                  <a:lnTo>
                    <a:pt x="22" y="68"/>
                  </a:lnTo>
                  <a:lnTo>
                    <a:pt x="40" y="61"/>
                  </a:lnTo>
                  <a:lnTo>
                    <a:pt x="36" y="45"/>
                  </a:lnTo>
                  <a:lnTo>
                    <a:pt x="56" y="61"/>
                  </a:lnTo>
                  <a:lnTo>
                    <a:pt x="76" y="68"/>
                  </a:lnTo>
                  <a:lnTo>
                    <a:pt x="92" y="59"/>
                  </a:lnTo>
                  <a:lnTo>
                    <a:pt x="85" y="41"/>
                  </a:lnTo>
                  <a:lnTo>
                    <a:pt x="67" y="41"/>
                  </a:lnTo>
                  <a:lnTo>
                    <a:pt x="56" y="16"/>
                  </a:lnTo>
                  <a:lnTo>
                    <a:pt x="29" y="0"/>
                  </a:lnTo>
                  <a:lnTo>
                    <a:pt x="9"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0" name="Freeform 80"/>
            <p:cNvSpPr>
              <a:spLocks/>
            </p:cNvSpPr>
            <p:nvPr/>
          </p:nvSpPr>
          <p:spPr bwMode="auto">
            <a:xfrm>
              <a:off x="4128" y="879"/>
              <a:ext cx="92" cy="68"/>
            </a:xfrm>
            <a:custGeom>
              <a:avLst/>
              <a:gdLst>
                <a:gd name="T0" fmla="*/ 9 w 92"/>
                <a:gd name="T1" fmla="*/ 0 h 68"/>
                <a:gd name="T2" fmla="*/ 16 w 92"/>
                <a:gd name="T3" fmla="*/ 9 h 68"/>
                <a:gd name="T4" fmla="*/ 0 w 92"/>
                <a:gd name="T5" fmla="*/ 45 h 68"/>
                <a:gd name="T6" fmla="*/ 22 w 92"/>
                <a:gd name="T7" fmla="*/ 68 h 68"/>
                <a:gd name="T8" fmla="*/ 40 w 92"/>
                <a:gd name="T9" fmla="*/ 61 h 68"/>
                <a:gd name="T10" fmla="*/ 36 w 92"/>
                <a:gd name="T11" fmla="*/ 45 h 68"/>
                <a:gd name="T12" fmla="*/ 56 w 92"/>
                <a:gd name="T13" fmla="*/ 61 h 68"/>
                <a:gd name="T14" fmla="*/ 76 w 92"/>
                <a:gd name="T15" fmla="*/ 68 h 68"/>
                <a:gd name="T16" fmla="*/ 92 w 92"/>
                <a:gd name="T17" fmla="*/ 59 h 68"/>
                <a:gd name="T18" fmla="*/ 85 w 92"/>
                <a:gd name="T19" fmla="*/ 41 h 68"/>
                <a:gd name="T20" fmla="*/ 67 w 92"/>
                <a:gd name="T21" fmla="*/ 41 h 68"/>
                <a:gd name="T22" fmla="*/ 56 w 92"/>
                <a:gd name="T23" fmla="*/ 16 h 68"/>
                <a:gd name="T24" fmla="*/ 29 w 92"/>
                <a:gd name="T25" fmla="*/ 0 h 68"/>
                <a:gd name="T26" fmla="*/ 9 w 92"/>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68">
                  <a:moveTo>
                    <a:pt x="9" y="0"/>
                  </a:moveTo>
                  <a:lnTo>
                    <a:pt x="16" y="9"/>
                  </a:lnTo>
                  <a:lnTo>
                    <a:pt x="0" y="45"/>
                  </a:lnTo>
                  <a:lnTo>
                    <a:pt x="22" y="68"/>
                  </a:lnTo>
                  <a:lnTo>
                    <a:pt x="40" y="61"/>
                  </a:lnTo>
                  <a:lnTo>
                    <a:pt x="36" y="45"/>
                  </a:lnTo>
                  <a:lnTo>
                    <a:pt x="56" y="61"/>
                  </a:lnTo>
                  <a:lnTo>
                    <a:pt x="76" y="68"/>
                  </a:lnTo>
                  <a:lnTo>
                    <a:pt x="92" y="59"/>
                  </a:lnTo>
                  <a:lnTo>
                    <a:pt x="85" y="41"/>
                  </a:lnTo>
                  <a:lnTo>
                    <a:pt x="67" y="41"/>
                  </a:lnTo>
                  <a:lnTo>
                    <a:pt x="56" y="16"/>
                  </a:lnTo>
                  <a:lnTo>
                    <a:pt x="29" y="0"/>
                  </a:lnTo>
                  <a:lnTo>
                    <a:pt x="9"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81" name="Freeform 81"/>
            <p:cNvSpPr>
              <a:spLocks/>
            </p:cNvSpPr>
            <p:nvPr/>
          </p:nvSpPr>
          <p:spPr bwMode="auto">
            <a:xfrm>
              <a:off x="4146" y="965"/>
              <a:ext cx="18" cy="24"/>
            </a:xfrm>
            <a:custGeom>
              <a:avLst/>
              <a:gdLst>
                <a:gd name="T0" fmla="*/ 16 w 18"/>
                <a:gd name="T1" fmla="*/ 0 h 24"/>
                <a:gd name="T2" fmla="*/ 0 w 18"/>
                <a:gd name="T3" fmla="*/ 4 h 24"/>
                <a:gd name="T4" fmla="*/ 0 w 18"/>
                <a:gd name="T5" fmla="*/ 24 h 24"/>
                <a:gd name="T6" fmla="*/ 9 w 18"/>
                <a:gd name="T7" fmla="*/ 20 h 24"/>
                <a:gd name="T8" fmla="*/ 16 w 18"/>
                <a:gd name="T9" fmla="*/ 18 h 24"/>
                <a:gd name="T10" fmla="*/ 18 w 18"/>
                <a:gd name="T11" fmla="*/ 11 h 24"/>
                <a:gd name="T12" fmla="*/ 16 w 1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6" y="0"/>
                  </a:moveTo>
                  <a:lnTo>
                    <a:pt x="0" y="4"/>
                  </a:lnTo>
                  <a:lnTo>
                    <a:pt x="0" y="24"/>
                  </a:lnTo>
                  <a:lnTo>
                    <a:pt x="9" y="20"/>
                  </a:lnTo>
                  <a:lnTo>
                    <a:pt x="16" y="18"/>
                  </a:lnTo>
                  <a:lnTo>
                    <a:pt x="18" y="11"/>
                  </a:lnTo>
                  <a:lnTo>
                    <a:pt x="16"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2" name="Freeform 82"/>
            <p:cNvSpPr>
              <a:spLocks/>
            </p:cNvSpPr>
            <p:nvPr/>
          </p:nvSpPr>
          <p:spPr bwMode="auto">
            <a:xfrm>
              <a:off x="4146" y="965"/>
              <a:ext cx="18" cy="24"/>
            </a:xfrm>
            <a:custGeom>
              <a:avLst/>
              <a:gdLst>
                <a:gd name="T0" fmla="*/ 16 w 18"/>
                <a:gd name="T1" fmla="*/ 0 h 24"/>
                <a:gd name="T2" fmla="*/ 0 w 18"/>
                <a:gd name="T3" fmla="*/ 4 h 24"/>
                <a:gd name="T4" fmla="*/ 0 w 18"/>
                <a:gd name="T5" fmla="*/ 24 h 24"/>
                <a:gd name="T6" fmla="*/ 9 w 18"/>
                <a:gd name="T7" fmla="*/ 20 h 24"/>
                <a:gd name="T8" fmla="*/ 16 w 18"/>
                <a:gd name="T9" fmla="*/ 18 h 24"/>
                <a:gd name="T10" fmla="*/ 18 w 18"/>
                <a:gd name="T11" fmla="*/ 11 h 24"/>
                <a:gd name="T12" fmla="*/ 16 w 1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6" y="0"/>
                  </a:moveTo>
                  <a:lnTo>
                    <a:pt x="0" y="4"/>
                  </a:lnTo>
                  <a:lnTo>
                    <a:pt x="0" y="24"/>
                  </a:lnTo>
                  <a:lnTo>
                    <a:pt x="9" y="20"/>
                  </a:lnTo>
                  <a:lnTo>
                    <a:pt x="16" y="18"/>
                  </a:lnTo>
                  <a:lnTo>
                    <a:pt x="18" y="11"/>
                  </a:lnTo>
                  <a:lnTo>
                    <a:pt x="16"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83" name="Freeform 83"/>
            <p:cNvSpPr>
              <a:spLocks/>
            </p:cNvSpPr>
            <p:nvPr/>
          </p:nvSpPr>
          <p:spPr bwMode="auto">
            <a:xfrm>
              <a:off x="3773" y="463"/>
              <a:ext cx="112" cy="88"/>
            </a:xfrm>
            <a:custGeom>
              <a:avLst/>
              <a:gdLst>
                <a:gd name="T0" fmla="*/ 67 w 112"/>
                <a:gd name="T1" fmla="*/ 0 h 88"/>
                <a:gd name="T2" fmla="*/ 33 w 112"/>
                <a:gd name="T3" fmla="*/ 36 h 88"/>
                <a:gd name="T4" fmla="*/ 0 w 112"/>
                <a:gd name="T5" fmla="*/ 45 h 88"/>
                <a:gd name="T6" fmla="*/ 9 w 112"/>
                <a:gd name="T7" fmla="*/ 86 h 88"/>
                <a:gd name="T8" fmla="*/ 38 w 112"/>
                <a:gd name="T9" fmla="*/ 88 h 88"/>
                <a:gd name="T10" fmla="*/ 54 w 112"/>
                <a:gd name="T11" fmla="*/ 63 h 88"/>
                <a:gd name="T12" fmla="*/ 112 w 112"/>
                <a:gd name="T13" fmla="*/ 65 h 88"/>
                <a:gd name="T14" fmla="*/ 90 w 112"/>
                <a:gd name="T15" fmla="*/ 7 h 88"/>
                <a:gd name="T16" fmla="*/ 67 w 112"/>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88">
                  <a:moveTo>
                    <a:pt x="67" y="0"/>
                  </a:moveTo>
                  <a:lnTo>
                    <a:pt x="33" y="36"/>
                  </a:lnTo>
                  <a:lnTo>
                    <a:pt x="0" y="45"/>
                  </a:lnTo>
                  <a:lnTo>
                    <a:pt x="9" y="86"/>
                  </a:lnTo>
                  <a:lnTo>
                    <a:pt x="38" y="88"/>
                  </a:lnTo>
                  <a:lnTo>
                    <a:pt x="54" y="63"/>
                  </a:lnTo>
                  <a:lnTo>
                    <a:pt x="112" y="65"/>
                  </a:lnTo>
                  <a:lnTo>
                    <a:pt x="90" y="7"/>
                  </a:lnTo>
                  <a:lnTo>
                    <a:pt x="67"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4" name="Freeform 84"/>
            <p:cNvSpPr>
              <a:spLocks/>
            </p:cNvSpPr>
            <p:nvPr/>
          </p:nvSpPr>
          <p:spPr bwMode="auto">
            <a:xfrm>
              <a:off x="3773" y="463"/>
              <a:ext cx="112" cy="88"/>
            </a:xfrm>
            <a:custGeom>
              <a:avLst/>
              <a:gdLst>
                <a:gd name="T0" fmla="*/ 67 w 112"/>
                <a:gd name="T1" fmla="*/ 0 h 88"/>
                <a:gd name="T2" fmla="*/ 33 w 112"/>
                <a:gd name="T3" fmla="*/ 36 h 88"/>
                <a:gd name="T4" fmla="*/ 0 w 112"/>
                <a:gd name="T5" fmla="*/ 45 h 88"/>
                <a:gd name="T6" fmla="*/ 9 w 112"/>
                <a:gd name="T7" fmla="*/ 86 h 88"/>
                <a:gd name="T8" fmla="*/ 38 w 112"/>
                <a:gd name="T9" fmla="*/ 88 h 88"/>
                <a:gd name="T10" fmla="*/ 54 w 112"/>
                <a:gd name="T11" fmla="*/ 63 h 88"/>
                <a:gd name="T12" fmla="*/ 112 w 112"/>
                <a:gd name="T13" fmla="*/ 65 h 88"/>
                <a:gd name="T14" fmla="*/ 90 w 112"/>
                <a:gd name="T15" fmla="*/ 7 h 88"/>
                <a:gd name="T16" fmla="*/ 67 w 112"/>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88">
                  <a:moveTo>
                    <a:pt x="67" y="0"/>
                  </a:moveTo>
                  <a:lnTo>
                    <a:pt x="33" y="36"/>
                  </a:lnTo>
                  <a:lnTo>
                    <a:pt x="0" y="45"/>
                  </a:lnTo>
                  <a:lnTo>
                    <a:pt x="9" y="86"/>
                  </a:lnTo>
                  <a:lnTo>
                    <a:pt x="38" y="88"/>
                  </a:lnTo>
                  <a:lnTo>
                    <a:pt x="54" y="63"/>
                  </a:lnTo>
                  <a:lnTo>
                    <a:pt x="112" y="65"/>
                  </a:lnTo>
                  <a:lnTo>
                    <a:pt x="90" y="7"/>
                  </a:lnTo>
                  <a:lnTo>
                    <a:pt x="67"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85" name="Freeform 85"/>
            <p:cNvSpPr>
              <a:spLocks/>
            </p:cNvSpPr>
            <p:nvPr/>
          </p:nvSpPr>
          <p:spPr bwMode="auto">
            <a:xfrm>
              <a:off x="3815" y="542"/>
              <a:ext cx="156" cy="173"/>
            </a:xfrm>
            <a:custGeom>
              <a:avLst/>
              <a:gdLst>
                <a:gd name="T0" fmla="*/ 72 w 156"/>
                <a:gd name="T1" fmla="*/ 0 h 173"/>
                <a:gd name="T2" fmla="*/ 30 w 156"/>
                <a:gd name="T3" fmla="*/ 0 h 173"/>
                <a:gd name="T4" fmla="*/ 25 w 156"/>
                <a:gd name="T5" fmla="*/ 11 h 173"/>
                <a:gd name="T6" fmla="*/ 25 w 156"/>
                <a:gd name="T7" fmla="*/ 34 h 173"/>
                <a:gd name="T8" fmla="*/ 18 w 156"/>
                <a:gd name="T9" fmla="*/ 52 h 173"/>
                <a:gd name="T10" fmla="*/ 39 w 156"/>
                <a:gd name="T11" fmla="*/ 74 h 173"/>
                <a:gd name="T12" fmla="*/ 0 w 156"/>
                <a:gd name="T13" fmla="*/ 74 h 173"/>
                <a:gd name="T14" fmla="*/ 30 w 156"/>
                <a:gd name="T15" fmla="*/ 101 h 173"/>
                <a:gd name="T16" fmla="*/ 39 w 156"/>
                <a:gd name="T17" fmla="*/ 139 h 173"/>
                <a:gd name="T18" fmla="*/ 90 w 156"/>
                <a:gd name="T19" fmla="*/ 144 h 173"/>
                <a:gd name="T20" fmla="*/ 131 w 156"/>
                <a:gd name="T21" fmla="*/ 173 h 173"/>
                <a:gd name="T22" fmla="*/ 149 w 156"/>
                <a:gd name="T23" fmla="*/ 157 h 173"/>
                <a:gd name="T24" fmla="*/ 142 w 156"/>
                <a:gd name="T25" fmla="*/ 142 h 173"/>
                <a:gd name="T26" fmla="*/ 153 w 156"/>
                <a:gd name="T27" fmla="*/ 146 h 173"/>
                <a:gd name="T28" fmla="*/ 138 w 156"/>
                <a:gd name="T29" fmla="*/ 97 h 173"/>
                <a:gd name="T30" fmla="*/ 156 w 156"/>
                <a:gd name="T31" fmla="*/ 38 h 173"/>
                <a:gd name="T32" fmla="*/ 140 w 156"/>
                <a:gd name="T33" fmla="*/ 27 h 173"/>
                <a:gd name="T34" fmla="*/ 126 w 156"/>
                <a:gd name="T35" fmla="*/ 63 h 173"/>
                <a:gd name="T36" fmla="*/ 126 w 156"/>
                <a:gd name="T37" fmla="*/ 58 h 173"/>
                <a:gd name="T38" fmla="*/ 115 w 156"/>
                <a:gd name="T39" fmla="*/ 31 h 173"/>
                <a:gd name="T40" fmla="*/ 88 w 156"/>
                <a:gd name="T41" fmla="*/ 20 h 173"/>
                <a:gd name="T42" fmla="*/ 72 w 156"/>
                <a:gd name="T4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173">
                  <a:moveTo>
                    <a:pt x="72" y="0"/>
                  </a:moveTo>
                  <a:lnTo>
                    <a:pt x="30" y="0"/>
                  </a:lnTo>
                  <a:lnTo>
                    <a:pt x="25" y="11"/>
                  </a:lnTo>
                  <a:lnTo>
                    <a:pt x="25" y="34"/>
                  </a:lnTo>
                  <a:lnTo>
                    <a:pt x="18" y="52"/>
                  </a:lnTo>
                  <a:lnTo>
                    <a:pt x="39" y="74"/>
                  </a:lnTo>
                  <a:lnTo>
                    <a:pt x="0" y="74"/>
                  </a:lnTo>
                  <a:lnTo>
                    <a:pt x="30" y="101"/>
                  </a:lnTo>
                  <a:lnTo>
                    <a:pt x="39" y="139"/>
                  </a:lnTo>
                  <a:lnTo>
                    <a:pt x="90" y="144"/>
                  </a:lnTo>
                  <a:lnTo>
                    <a:pt x="131" y="173"/>
                  </a:lnTo>
                  <a:lnTo>
                    <a:pt x="149" y="157"/>
                  </a:lnTo>
                  <a:lnTo>
                    <a:pt x="142" y="142"/>
                  </a:lnTo>
                  <a:lnTo>
                    <a:pt x="153" y="146"/>
                  </a:lnTo>
                  <a:lnTo>
                    <a:pt x="138" y="97"/>
                  </a:lnTo>
                  <a:lnTo>
                    <a:pt x="156" y="38"/>
                  </a:lnTo>
                  <a:lnTo>
                    <a:pt x="140" y="27"/>
                  </a:lnTo>
                  <a:lnTo>
                    <a:pt x="126" y="63"/>
                  </a:lnTo>
                  <a:lnTo>
                    <a:pt x="126" y="58"/>
                  </a:lnTo>
                  <a:lnTo>
                    <a:pt x="115" y="31"/>
                  </a:lnTo>
                  <a:lnTo>
                    <a:pt x="88" y="20"/>
                  </a:lnTo>
                  <a:lnTo>
                    <a:pt x="72"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6" name="Freeform 86"/>
            <p:cNvSpPr>
              <a:spLocks/>
            </p:cNvSpPr>
            <p:nvPr/>
          </p:nvSpPr>
          <p:spPr bwMode="auto">
            <a:xfrm>
              <a:off x="3815" y="542"/>
              <a:ext cx="156" cy="173"/>
            </a:xfrm>
            <a:custGeom>
              <a:avLst/>
              <a:gdLst>
                <a:gd name="T0" fmla="*/ 72 w 156"/>
                <a:gd name="T1" fmla="*/ 0 h 173"/>
                <a:gd name="T2" fmla="*/ 30 w 156"/>
                <a:gd name="T3" fmla="*/ 0 h 173"/>
                <a:gd name="T4" fmla="*/ 25 w 156"/>
                <a:gd name="T5" fmla="*/ 11 h 173"/>
                <a:gd name="T6" fmla="*/ 25 w 156"/>
                <a:gd name="T7" fmla="*/ 34 h 173"/>
                <a:gd name="T8" fmla="*/ 18 w 156"/>
                <a:gd name="T9" fmla="*/ 52 h 173"/>
                <a:gd name="T10" fmla="*/ 39 w 156"/>
                <a:gd name="T11" fmla="*/ 74 h 173"/>
                <a:gd name="T12" fmla="*/ 0 w 156"/>
                <a:gd name="T13" fmla="*/ 74 h 173"/>
                <a:gd name="T14" fmla="*/ 30 w 156"/>
                <a:gd name="T15" fmla="*/ 101 h 173"/>
                <a:gd name="T16" fmla="*/ 39 w 156"/>
                <a:gd name="T17" fmla="*/ 139 h 173"/>
                <a:gd name="T18" fmla="*/ 90 w 156"/>
                <a:gd name="T19" fmla="*/ 144 h 173"/>
                <a:gd name="T20" fmla="*/ 131 w 156"/>
                <a:gd name="T21" fmla="*/ 173 h 173"/>
                <a:gd name="T22" fmla="*/ 149 w 156"/>
                <a:gd name="T23" fmla="*/ 157 h 173"/>
                <a:gd name="T24" fmla="*/ 142 w 156"/>
                <a:gd name="T25" fmla="*/ 142 h 173"/>
                <a:gd name="T26" fmla="*/ 153 w 156"/>
                <a:gd name="T27" fmla="*/ 146 h 173"/>
                <a:gd name="T28" fmla="*/ 138 w 156"/>
                <a:gd name="T29" fmla="*/ 97 h 173"/>
                <a:gd name="T30" fmla="*/ 156 w 156"/>
                <a:gd name="T31" fmla="*/ 38 h 173"/>
                <a:gd name="T32" fmla="*/ 140 w 156"/>
                <a:gd name="T33" fmla="*/ 27 h 173"/>
                <a:gd name="T34" fmla="*/ 126 w 156"/>
                <a:gd name="T35" fmla="*/ 63 h 173"/>
                <a:gd name="T36" fmla="*/ 126 w 156"/>
                <a:gd name="T37" fmla="*/ 58 h 173"/>
                <a:gd name="T38" fmla="*/ 115 w 156"/>
                <a:gd name="T39" fmla="*/ 31 h 173"/>
                <a:gd name="T40" fmla="*/ 88 w 156"/>
                <a:gd name="T41" fmla="*/ 20 h 173"/>
                <a:gd name="T42" fmla="*/ 72 w 156"/>
                <a:gd name="T4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173">
                  <a:moveTo>
                    <a:pt x="72" y="0"/>
                  </a:moveTo>
                  <a:lnTo>
                    <a:pt x="30" y="0"/>
                  </a:lnTo>
                  <a:lnTo>
                    <a:pt x="25" y="11"/>
                  </a:lnTo>
                  <a:lnTo>
                    <a:pt x="25" y="34"/>
                  </a:lnTo>
                  <a:lnTo>
                    <a:pt x="18" y="52"/>
                  </a:lnTo>
                  <a:lnTo>
                    <a:pt x="39" y="74"/>
                  </a:lnTo>
                  <a:lnTo>
                    <a:pt x="0" y="74"/>
                  </a:lnTo>
                  <a:lnTo>
                    <a:pt x="30" y="101"/>
                  </a:lnTo>
                  <a:lnTo>
                    <a:pt x="39" y="139"/>
                  </a:lnTo>
                  <a:lnTo>
                    <a:pt x="90" y="144"/>
                  </a:lnTo>
                  <a:lnTo>
                    <a:pt x="131" y="173"/>
                  </a:lnTo>
                  <a:lnTo>
                    <a:pt x="149" y="157"/>
                  </a:lnTo>
                  <a:lnTo>
                    <a:pt x="142" y="142"/>
                  </a:lnTo>
                  <a:lnTo>
                    <a:pt x="153" y="146"/>
                  </a:lnTo>
                  <a:lnTo>
                    <a:pt x="138" y="97"/>
                  </a:lnTo>
                  <a:lnTo>
                    <a:pt x="156" y="38"/>
                  </a:lnTo>
                  <a:lnTo>
                    <a:pt x="140" y="27"/>
                  </a:lnTo>
                  <a:lnTo>
                    <a:pt x="126" y="63"/>
                  </a:lnTo>
                  <a:lnTo>
                    <a:pt x="126" y="58"/>
                  </a:lnTo>
                  <a:lnTo>
                    <a:pt x="115" y="31"/>
                  </a:lnTo>
                  <a:lnTo>
                    <a:pt x="88" y="20"/>
                  </a:lnTo>
                  <a:lnTo>
                    <a:pt x="72"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87" name="Freeform 87"/>
            <p:cNvSpPr>
              <a:spLocks/>
            </p:cNvSpPr>
            <p:nvPr/>
          </p:nvSpPr>
          <p:spPr bwMode="auto">
            <a:xfrm>
              <a:off x="3991" y="578"/>
              <a:ext cx="58" cy="85"/>
            </a:xfrm>
            <a:custGeom>
              <a:avLst/>
              <a:gdLst>
                <a:gd name="T0" fmla="*/ 0 w 58"/>
                <a:gd name="T1" fmla="*/ 31 h 85"/>
                <a:gd name="T2" fmla="*/ 18 w 58"/>
                <a:gd name="T3" fmla="*/ 58 h 85"/>
                <a:gd name="T4" fmla="*/ 11 w 58"/>
                <a:gd name="T5" fmla="*/ 85 h 85"/>
                <a:gd name="T6" fmla="*/ 27 w 58"/>
                <a:gd name="T7" fmla="*/ 85 h 85"/>
                <a:gd name="T8" fmla="*/ 54 w 58"/>
                <a:gd name="T9" fmla="*/ 65 h 85"/>
                <a:gd name="T10" fmla="*/ 58 w 58"/>
                <a:gd name="T11" fmla="*/ 52 h 85"/>
                <a:gd name="T12" fmla="*/ 52 w 58"/>
                <a:gd name="T13" fmla="*/ 7 h 85"/>
                <a:gd name="T14" fmla="*/ 34 w 58"/>
                <a:gd name="T15" fmla="*/ 0 h 85"/>
                <a:gd name="T16" fmla="*/ 25 w 58"/>
                <a:gd name="T17" fmla="*/ 25 h 85"/>
                <a:gd name="T18" fmla="*/ 11 w 58"/>
                <a:gd name="T19" fmla="*/ 20 h 85"/>
                <a:gd name="T20" fmla="*/ 0 w 58"/>
                <a:gd name="T21" fmla="*/ 3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85">
                  <a:moveTo>
                    <a:pt x="0" y="31"/>
                  </a:moveTo>
                  <a:lnTo>
                    <a:pt x="18" y="58"/>
                  </a:lnTo>
                  <a:lnTo>
                    <a:pt x="11" y="85"/>
                  </a:lnTo>
                  <a:lnTo>
                    <a:pt x="27" y="85"/>
                  </a:lnTo>
                  <a:lnTo>
                    <a:pt x="54" y="65"/>
                  </a:lnTo>
                  <a:lnTo>
                    <a:pt x="58" y="52"/>
                  </a:lnTo>
                  <a:lnTo>
                    <a:pt x="52" y="7"/>
                  </a:lnTo>
                  <a:lnTo>
                    <a:pt x="34" y="0"/>
                  </a:lnTo>
                  <a:lnTo>
                    <a:pt x="25" y="25"/>
                  </a:lnTo>
                  <a:lnTo>
                    <a:pt x="11" y="20"/>
                  </a:lnTo>
                  <a:lnTo>
                    <a:pt x="0" y="31"/>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8" name="Freeform 88"/>
            <p:cNvSpPr>
              <a:spLocks/>
            </p:cNvSpPr>
            <p:nvPr/>
          </p:nvSpPr>
          <p:spPr bwMode="auto">
            <a:xfrm>
              <a:off x="3991" y="578"/>
              <a:ext cx="58" cy="85"/>
            </a:xfrm>
            <a:custGeom>
              <a:avLst/>
              <a:gdLst>
                <a:gd name="T0" fmla="*/ 0 w 58"/>
                <a:gd name="T1" fmla="*/ 31 h 85"/>
                <a:gd name="T2" fmla="*/ 18 w 58"/>
                <a:gd name="T3" fmla="*/ 58 h 85"/>
                <a:gd name="T4" fmla="*/ 11 w 58"/>
                <a:gd name="T5" fmla="*/ 85 h 85"/>
                <a:gd name="T6" fmla="*/ 27 w 58"/>
                <a:gd name="T7" fmla="*/ 85 h 85"/>
                <a:gd name="T8" fmla="*/ 54 w 58"/>
                <a:gd name="T9" fmla="*/ 65 h 85"/>
                <a:gd name="T10" fmla="*/ 58 w 58"/>
                <a:gd name="T11" fmla="*/ 52 h 85"/>
                <a:gd name="T12" fmla="*/ 52 w 58"/>
                <a:gd name="T13" fmla="*/ 7 h 85"/>
                <a:gd name="T14" fmla="*/ 34 w 58"/>
                <a:gd name="T15" fmla="*/ 0 h 85"/>
                <a:gd name="T16" fmla="*/ 25 w 58"/>
                <a:gd name="T17" fmla="*/ 25 h 85"/>
                <a:gd name="T18" fmla="*/ 11 w 58"/>
                <a:gd name="T19" fmla="*/ 20 h 85"/>
                <a:gd name="T20" fmla="*/ 0 w 58"/>
                <a:gd name="T21" fmla="*/ 3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85">
                  <a:moveTo>
                    <a:pt x="0" y="31"/>
                  </a:moveTo>
                  <a:lnTo>
                    <a:pt x="18" y="58"/>
                  </a:lnTo>
                  <a:lnTo>
                    <a:pt x="11" y="85"/>
                  </a:lnTo>
                  <a:lnTo>
                    <a:pt x="27" y="85"/>
                  </a:lnTo>
                  <a:lnTo>
                    <a:pt x="54" y="65"/>
                  </a:lnTo>
                  <a:lnTo>
                    <a:pt x="58" y="52"/>
                  </a:lnTo>
                  <a:lnTo>
                    <a:pt x="52" y="7"/>
                  </a:lnTo>
                  <a:lnTo>
                    <a:pt x="34" y="0"/>
                  </a:lnTo>
                  <a:lnTo>
                    <a:pt x="25" y="25"/>
                  </a:lnTo>
                  <a:lnTo>
                    <a:pt x="11" y="20"/>
                  </a:lnTo>
                  <a:lnTo>
                    <a:pt x="0" y="31"/>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89" name="Freeform 89"/>
            <p:cNvSpPr>
              <a:spLocks/>
            </p:cNvSpPr>
            <p:nvPr/>
          </p:nvSpPr>
          <p:spPr bwMode="auto">
            <a:xfrm>
              <a:off x="4063" y="589"/>
              <a:ext cx="42" cy="54"/>
            </a:xfrm>
            <a:custGeom>
              <a:avLst/>
              <a:gdLst>
                <a:gd name="T0" fmla="*/ 4 w 42"/>
                <a:gd name="T1" fmla="*/ 18 h 54"/>
                <a:gd name="T2" fmla="*/ 0 w 42"/>
                <a:gd name="T3" fmla="*/ 54 h 54"/>
                <a:gd name="T4" fmla="*/ 22 w 42"/>
                <a:gd name="T5" fmla="*/ 54 h 54"/>
                <a:gd name="T6" fmla="*/ 42 w 42"/>
                <a:gd name="T7" fmla="*/ 18 h 54"/>
                <a:gd name="T8" fmla="*/ 27 w 42"/>
                <a:gd name="T9" fmla="*/ 0 h 54"/>
                <a:gd name="T10" fmla="*/ 11 w 42"/>
                <a:gd name="T11" fmla="*/ 0 h 54"/>
                <a:gd name="T12" fmla="*/ 4 w 42"/>
                <a:gd name="T13" fmla="*/ 18 h 54"/>
              </a:gdLst>
              <a:ahLst/>
              <a:cxnLst>
                <a:cxn ang="0">
                  <a:pos x="T0" y="T1"/>
                </a:cxn>
                <a:cxn ang="0">
                  <a:pos x="T2" y="T3"/>
                </a:cxn>
                <a:cxn ang="0">
                  <a:pos x="T4" y="T5"/>
                </a:cxn>
                <a:cxn ang="0">
                  <a:pos x="T6" y="T7"/>
                </a:cxn>
                <a:cxn ang="0">
                  <a:pos x="T8" y="T9"/>
                </a:cxn>
                <a:cxn ang="0">
                  <a:pos x="T10" y="T11"/>
                </a:cxn>
                <a:cxn ang="0">
                  <a:pos x="T12" y="T13"/>
                </a:cxn>
              </a:cxnLst>
              <a:rect l="0" t="0" r="r" b="b"/>
              <a:pathLst>
                <a:path w="42" h="54">
                  <a:moveTo>
                    <a:pt x="4" y="18"/>
                  </a:moveTo>
                  <a:lnTo>
                    <a:pt x="0" y="54"/>
                  </a:lnTo>
                  <a:lnTo>
                    <a:pt x="22" y="54"/>
                  </a:lnTo>
                  <a:lnTo>
                    <a:pt x="42" y="18"/>
                  </a:lnTo>
                  <a:lnTo>
                    <a:pt x="27" y="0"/>
                  </a:lnTo>
                  <a:lnTo>
                    <a:pt x="11" y="0"/>
                  </a:lnTo>
                  <a:lnTo>
                    <a:pt x="4" y="18"/>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Freeform 90"/>
            <p:cNvSpPr>
              <a:spLocks/>
            </p:cNvSpPr>
            <p:nvPr/>
          </p:nvSpPr>
          <p:spPr bwMode="auto">
            <a:xfrm>
              <a:off x="4063" y="589"/>
              <a:ext cx="42" cy="54"/>
            </a:xfrm>
            <a:custGeom>
              <a:avLst/>
              <a:gdLst>
                <a:gd name="T0" fmla="*/ 4 w 42"/>
                <a:gd name="T1" fmla="*/ 18 h 54"/>
                <a:gd name="T2" fmla="*/ 0 w 42"/>
                <a:gd name="T3" fmla="*/ 54 h 54"/>
                <a:gd name="T4" fmla="*/ 22 w 42"/>
                <a:gd name="T5" fmla="*/ 54 h 54"/>
                <a:gd name="T6" fmla="*/ 42 w 42"/>
                <a:gd name="T7" fmla="*/ 18 h 54"/>
                <a:gd name="T8" fmla="*/ 27 w 42"/>
                <a:gd name="T9" fmla="*/ 0 h 54"/>
                <a:gd name="T10" fmla="*/ 11 w 42"/>
                <a:gd name="T11" fmla="*/ 0 h 54"/>
                <a:gd name="T12" fmla="*/ 4 w 42"/>
                <a:gd name="T13" fmla="*/ 18 h 54"/>
              </a:gdLst>
              <a:ahLst/>
              <a:cxnLst>
                <a:cxn ang="0">
                  <a:pos x="T0" y="T1"/>
                </a:cxn>
                <a:cxn ang="0">
                  <a:pos x="T2" y="T3"/>
                </a:cxn>
                <a:cxn ang="0">
                  <a:pos x="T4" y="T5"/>
                </a:cxn>
                <a:cxn ang="0">
                  <a:pos x="T6" y="T7"/>
                </a:cxn>
                <a:cxn ang="0">
                  <a:pos x="T8" y="T9"/>
                </a:cxn>
                <a:cxn ang="0">
                  <a:pos x="T10" y="T11"/>
                </a:cxn>
                <a:cxn ang="0">
                  <a:pos x="T12" y="T13"/>
                </a:cxn>
              </a:cxnLst>
              <a:rect l="0" t="0" r="r" b="b"/>
              <a:pathLst>
                <a:path w="42" h="54">
                  <a:moveTo>
                    <a:pt x="4" y="18"/>
                  </a:moveTo>
                  <a:lnTo>
                    <a:pt x="0" y="54"/>
                  </a:lnTo>
                  <a:lnTo>
                    <a:pt x="22" y="54"/>
                  </a:lnTo>
                  <a:lnTo>
                    <a:pt x="42" y="18"/>
                  </a:lnTo>
                  <a:lnTo>
                    <a:pt x="27" y="0"/>
                  </a:lnTo>
                  <a:lnTo>
                    <a:pt x="11" y="0"/>
                  </a:lnTo>
                  <a:lnTo>
                    <a:pt x="4" y="18"/>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91" name="Freeform 91"/>
            <p:cNvSpPr>
              <a:spLocks/>
            </p:cNvSpPr>
            <p:nvPr/>
          </p:nvSpPr>
          <p:spPr bwMode="auto">
            <a:xfrm>
              <a:off x="4101" y="616"/>
              <a:ext cx="360" cy="391"/>
            </a:xfrm>
            <a:custGeom>
              <a:avLst/>
              <a:gdLst>
                <a:gd name="T0" fmla="*/ 34 w 360"/>
                <a:gd name="T1" fmla="*/ 16 h 391"/>
                <a:gd name="T2" fmla="*/ 0 w 360"/>
                <a:gd name="T3" fmla="*/ 47 h 391"/>
                <a:gd name="T4" fmla="*/ 11 w 360"/>
                <a:gd name="T5" fmla="*/ 81 h 391"/>
                <a:gd name="T6" fmla="*/ 70 w 360"/>
                <a:gd name="T7" fmla="*/ 108 h 391"/>
                <a:gd name="T8" fmla="*/ 126 w 360"/>
                <a:gd name="T9" fmla="*/ 122 h 391"/>
                <a:gd name="T10" fmla="*/ 137 w 360"/>
                <a:gd name="T11" fmla="*/ 106 h 391"/>
                <a:gd name="T12" fmla="*/ 180 w 360"/>
                <a:gd name="T13" fmla="*/ 135 h 391"/>
                <a:gd name="T14" fmla="*/ 175 w 360"/>
                <a:gd name="T15" fmla="*/ 169 h 391"/>
                <a:gd name="T16" fmla="*/ 205 w 360"/>
                <a:gd name="T17" fmla="*/ 216 h 391"/>
                <a:gd name="T18" fmla="*/ 205 w 360"/>
                <a:gd name="T19" fmla="*/ 259 h 391"/>
                <a:gd name="T20" fmla="*/ 157 w 360"/>
                <a:gd name="T21" fmla="*/ 263 h 391"/>
                <a:gd name="T22" fmla="*/ 191 w 360"/>
                <a:gd name="T23" fmla="*/ 313 h 391"/>
                <a:gd name="T24" fmla="*/ 245 w 360"/>
                <a:gd name="T25" fmla="*/ 353 h 391"/>
                <a:gd name="T26" fmla="*/ 270 w 360"/>
                <a:gd name="T27" fmla="*/ 367 h 391"/>
                <a:gd name="T28" fmla="*/ 342 w 360"/>
                <a:gd name="T29" fmla="*/ 373 h 391"/>
                <a:gd name="T30" fmla="*/ 299 w 360"/>
                <a:gd name="T31" fmla="*/ 331 h 391"/>
                <a:gd name="T32" fmla="*/ 353 w 360"/>
                <a:gd name="T33" fmla="*/ 344 h 391"/>
                <a:gd name="T34" fmla="*/ 335 w 360"/>
                <a:gd name="T35" fmla="*/ 308 h 391"/>
                <a:gd name="T36" fmla="*/ 306 w 360"/>
                <a:gd name="T37" fmla="*/ 261 h 391"/>
                <a:gd name="T38" fmla="*/ 340 w 360"/>
                <a:gd name="T39" fmla="*/ 259 h 391"/>
                <a:gd name="T40" fmla="*/ 346 w 360"/>
                <a:gd name="T41" fmla="*/ 284 h 391"/>
                <a:gd name="T42" fmla="*/ 360 w 360"/>
                <a:gd name="T43" fmla="*/ 245 h 391"/>
                <a:gd name="T44" fmla="*/ 326 w 360"/>
                <a:gd name="T45" fmla="*/ 212 h 391"/>
                <a:gd name="T46" fmla="*/ 272 w 360"/>
                <a:gd name="T47" fmla="*/ 176 h 391"/>
                <a:gd name="T48" fmla="*/ 270 w 360"/>
                <a:gd name="T49" fmla="*/ 140 h 391"/>
                <a:gd name="T50" fmla="*/ 232 w 360"/>
                <a:gd name="T51" fmla="*/ 104 h 391"/>
                <a:gd name="T52" fmla="*/ 193 w 360"/>
                <a:gd name="T53" fmla="*/ 61 h 391"/>
                <a:gd name="T54" fmla="*/ 151 w 360"/>
                <a:gd name="T55" fmla="*/ 50 h 391"/>
                <a:gd name="T56" fmla="*/ 110 w 360"/>
                <a:gd name="T57" fmla="*/ 36 h 391"/>
                <a:gd name="T58" fmla="*/ 101 w 360"/>
                <a:gd name="T59" fmla="*/ 20 h 391"/>
                <a:gd name="T60" fmla="*/ 63 w 360"/>
                <a:gd name="T61" fmla="*/ 63 h 391"/>
                <a:gd name="T62" fmla="*/ 56 w 360"/>
                <a:gd name="T63" fmla="*/ 1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91">
                  <a:moveTo>
                    <a:pt x="40" y="0"/>
                  </a:moveTo>
                  <a:lnTo>
                    <a:pt x="34" y="16"/>
                  </a:lnTo>
                  <a:lnTo>
                    <a:pt x="7" y="29"/>
                  </a:lnTo>
                  <a:lnTo>
                    <a:pt x="0" y="47"/>
                  </a:lnTo>
                  <a:lnTo>
                    <a:pt x="22" y="72"/>
                  </a:lnTo>
                  <a:lnTo>
                    <a:pt x="11" y="81"/>
                  </a:lnTo>
                  <a:lnTo>
                    <a:pt x="34" y="104"/>
                  </a:lnTo>
                  <a:lnTo>
                    <a:pt x="70" y="108"/>
                  </a:lnTo>
                  <a:lnTo>
                    <a:pt x="121" y="135"/>
                  </a:lnTo>
                  <a:lnTo>
                    <a:pt x="126" y="122"/>
                  </a:lnTo>
                  <a:lnTo>
                    <a:pt x="112" y="97"/>
                  </a:lnTo>
                  <a:lnTo>
                    <a:pt x="137" y="106"/>
                  </a:lnTo>
                  <a:lnTo>
                    <a:pt x="144" y="128"/>
                  </a:lnTo>
                  <a:lnTo>
                    <a:pt x="180" y="135"/>
                  </a:lnTo>
                  <a:lnTo>
                    <a:pt x="191" y="151"/>
                  </a:lnTo>
                  <a:lnTo>
                    <a:pt x="175" y="169"/>
                  </a:lnTo>
                  <a:lnTo>
                    <a:pt x="214" y="189"/>
                  </a:lnTo>
                  <a:lnTo>
                    <a:pt x="205" y="216"/>
                  </a:lnTo>
                  <a:lnTo>
                    <a:pt x="196" y="221"/>
                  </a:lnTo>
                  <a:lnTo>
                    <a:pt x="205" y="259"/>
                  </a:lnTo>
                  <a:lnTo>
                    <a:pt x="182" y="272"/>
                  </a:lnTo>
                  <a:lnTo>
                    <a:pt x="157" y="263"/>
                  </a:lnTo>
                  <a:lnTo>
                    <a:pt x="155" y="313"/>
                  </a:lnTo>
                  <a:lnTo>
                    <a:pt x="191" y="313"/>
                  </a:lnTo>
                  <a:lnTo>
                    <a:pt x="202" y="304"/>
                  </a:lnTo>
                  <a:lnTo>
                    <a:pt x="245" y="353"/>
                  </a:lnTo>
                  <a:lnTo>
                    <a:pt x="261" y="353"/>
                  </a:lnTo>
                  <a:lnTo>
                    <a:pt x="270" y="367"/>
                  </a:lnTo>
                  <a:lnTo>
                    <a:pt x="346" y="391"/>
                  </a:lnTo>
                  <a:lnTo>
                    <a:pt x="342" y="373"/>
                  </a:lnTo>
                  <a:lnTo>
                    <a:pt x="308" y="346"/>
                  </a:lnTo>
                  <a:lnTo>
                    <a:pt x="299" y="331"/>
                  </a:lnTo>
                  <a:lnTo>
                    <a:pt x="349" y="360"/>
                  </a:lnTo>
                  <a:lnTo>
                    <a:pt x="353" y="344"/>
                  </a:lnTo>
                  <a:lnTo>
                    <a:pt x="333" y="315"/>
                  </a:lnTo>
                  <a:lnTo>
                    <a:pt x="335" y="308"/>
                  </a:lnTo>
                  <a:lnTo>
                    <a:pt x="301" y="281"/>
                  </a:lnTo>
                  <a:lnTo>
                    <a:pt x="306" y="261"/>
                  </a:lnTo>
                  <a:lnTo>
                    <a:pt x="286" y="245"/>
                  </a:lnTo>
                  <a:lnTo>
                    <a:pt x="340" y="259"/>
                  </a:lnTo>
                  <a:lnTo>
                    <a:pt x="340" y="279"/>
                  </a:lnTo>
                  <a:lnTo>
                    <a:pt x="346" y="284"/>
                  </a:lnTo>
                  <a:lnTo>
                    <a:pt x="351" y="254"/>
                  </a:lnTo>
                  <a:lnTo>
                    <a:pt x="360" y="245"/>
                  </a:lnTo>
                  <a:lnTo>
                    <a:pt x="358" y="212"/>
                  </a:lnTo>
                  <a:lnTo>
                    <a:pt x="326" y="212"/>
                  </a:lnTo>
                  <a:lnTo>
                    <a:pt x="313" y="189"/>
                  </a:lnTo>
                  <a:lnTo>
                    <a:pt x="272" y="176"/>
                  </a:lnTo>
                  <a:lnTo>
                    <a:pt x="261" y="158"/>
                  </a:lnTo>
                  <a:lnTo>
                    <a:pt x="270" y="140"/>
                  </a:lnTo>
                  <a:lnTo>
                    <a:pt x="256" y="113"/>
                  </a:lnTo>
                  <a:lnTo>
                    <a:pt x="232" y="104"/>
                  </a:lnTo>
                  <a:lnTo>
                    <a:pt x="198" y="90"/>
                  </a:lnTo>
                  <a:lnTo>
                    <a:pt x="193" y="61"/>
                  </a:lnTo>
                  <a:lnTo>
                    <a:pt x="157" y="70"/>
                  </a:lnTo>
                  <a:lnTo>
                    <a:pt x="151" y="50"/>
                  </a:lnTo>
                  <a:lnTo>
                    <a:pt x="117" y="63"/>
                  </a:lnTo>
                  <a:lnTo>
                    <a:pt x="110" y="36"/>
                  </a:lnTo>
                  <a:lnTo>
                    <a:pt x="142" y="34"/>
                  </a:lnTo>
                  <a:lnTo>
                    <a:pt x="101" y="20"/>
                  </a:lnTo>
                  <a:lnTo>
                    <a:pt x="70" y="20"/>
                  </a:lnTo>
                  <a:lnTo>
                    <a:pt x="63" y="63"/>
                  </a:lnTo>
                  <a:lnTo>
                    <a:pt x="49" y="43"/>
                  </a:lnTo>
                  <a:lnTo>
                    <a:pt x="56" y="18"/>
                  </a:lnTo>
                  <a:lnTo>
                    <a:pt x="40"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2" name="Freeform 92"/>
            <p:cNvSpPr>
              <a:spLocks/>
            </p:cNvSpPr>
            <p:nvPr/>
          </p:nvSpPr>
          <p:spPr bwMode="auto">
            <a:xfrm>
              <a:off x="4101" y="616"/>
              <a:ext cx="360" cy="391"/>
            </a:xfrm>
            <a:custGeom>
              <a:avLst/>
              <a:gdLst>
                <a:gd name="T0" fmla="*/ 34 w 360"/>
                <a:gd name="T1" fmla="*/ 16 h 391"/>
                <a:gd name="T2" fmla="*/ 0 w 360"/>
                <a:gd name="T3" fmla="*/ 47 h 391"/>
                <a:gd name="T4" fmla="*/ 11 w 360"/>
                <a:gd name="T5" fmla="*/ 81 h 391"/>
                <a:gd name="T6" fmla="*/ 70 w 360"/>
                <a:gd name="T7" fmla="*/ 108 h 391"/>
                <a:gd name="T8" fmla="*/ 126 w 360"/>
                <a:gd name="T9" fmla="*/ 122 h 391"/>
                <a:gd name="T10" fmla="*/ 137 w 360"/>
                <a:gd name="T11" fmla="*/ 106 h 391"/>
                <a:gd name="T12" fmla="*/ 180 w 360"/>
                <a:gd name="T13" fmla="*/ 135 h 391"/>
                <a:gd name="T14" fmla="*/ 175 w 360"/>
                <a:gd name="T15" fmla="*/ 169 h 391"/>
                <a:gd name="T16" fmla="*/ 205 w 360"/>
                <a:gd name="T17" fmla="*/ 216 h 391"/>
                <a:gd name="T18" fmla="*/ 205 w 360"/>
                <a:gd name="T19" fmla="*/ 259 h 391"/>
                <a:gd name="T20" fmla="*/ 157 w 360"/>
                <a:gd name="T21" fmla="*/ 263 h 391"/>
                <a:gd name="T22" fmla="*/ 191 w 360"/>
                <a:gd name="T23" fmla="*/ 313 h 391"/>
                <a:gd name="T24" fmla="*/ 245 w 360"/>
                <a:gd name="T25" fmla="*/ 353 h 391"/>
                <a:gd name="T26" fmla="*/ 270 w 360"/>
                <a:gd name="T27" fmla="*/ 367 h 391"/>
                <a:gd name="T28" fmla="*/ 342 w 360"/>
                <a:gd name="T29" fmla="*/ 373 h 391"/>
                <a:gd name="T30" fmla="*/ 299 w 360"/>
                <a:gd name="T31" fmla="*/ 331 h 391"/>
                <a:gd name="T32" fmla="*/ 353 w 360"/>
                <a:gd name="T33" fmla="*/ 344 h 391"/>
                <a:gd name="T34" fmla="*/ 335 w 360"/>
                <a:gd name="T35" fmla="*/ 308 h 391"/>
                <a:gd name="T36" fmla="*/ 306 w 360"/>
                <a:gd name="T37" fmla="*/ 261 h 391"/>
                <a:gd name="T38" fmla="*/ 340 w 360"/>
                <a:gd name="T39" fmla="*/ 259 h 391"/>
                <a:gd name="T40" fmla="*/ 346 w 360"/>
                <a:gd name="T41" fmla="*/ 284 h 391"/>
                <a:gd name="T42" fmla="*/ 360 w 360"/>
                <a:gd name="T43" fmla="*/ 245 h 391"/>
                <a:gd name="T44" fmla="*/ 326 w 360"/>
                <a:gd name="T45" fmla="*/ 212 h 391"/>
                <a:gd name="T46" fmla="*/ 272 w 360"/>
                <a:gd name="T47" fmla="*/ 176 h 391"/>
                <a:gd name="T48" fmla="*/ 270 w 360"/>
                <a:gd name="T49" fmla="*/ 140 h 391"/>
                <a:gd name="T50" fmla="*/ 232 w 360"/>
                <a:gd name="T51" fmla="*/ 104 h 391"/>
                <a:gd name="T52" fmla="*/ 193 w 360"/>
                <a:gd name="T53" fmla="*/ 61 h 391"/>
                <a:gd name="T54" fmla="*/ 151 w 360"/>
                <a:gd name="T55" fmla="*/ 50 h 391"/>
                <a:gd name="T56" fmla="*/ 110 w 360"/>
                <a:gd name="T57" fmla="*/ 36 h 391"/>
                <a:gd name="T58" fmla="*/ 101 w 360"/>
                <a:gd name="T59" fmla="*/ 20 h 391"/>
                <a:gd name="T60" fmla="*/ 63 w 360"/>
                <a:gd name="T61" fmla="*/ 63 h 391"/>
                <a:gd name="T62" fmla="*/ 56 w 360"/>
                <a:gd name="T63" fmla="*/ 1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91">
                  <a:moveTo>
                    <a:pt x="40" y="0"/>
                  </a:moveTo>
                  <a:lnTo>
                    <a:pt x="34" y="16"/>
                  </a:lnTo>
                  <a:lnTo>
                    <a:pt x="7" y="29"/>
                  </a:lnTo>
                  <a:lnTo>
                    <a:pt x="0" y="47"/>
                  </a:lnTo>
                  <a:lnTo>
                    <a:pt x="22" y="72"/>
                  </a:lnTo>
                  <a:lnTo>
                    <a:pt x="11" y="81"/>
                  </a:lnTo>
                  <a:lnTo>
                    <a:pt x="34" y="104"/>
                  </a:lnTo>
                  <a:lnTo>
                    <a:pt x="70" y="108"/>
                  </a:lnTo>
                  <a:lnTo>
                    <a:pt x="121" y="135"/>
                  </a:lnTo>
                  <a:lnTo>
                    <a:pt x="126" y="122"/>
                  </a:lnTo>
                  <a:lnTo>
                    <a:pt x="112" y="97"/>
                  </a:lnTo>
                  <a:lnTo>
                    <a:pt x="137" y="106"/>
                  </a:lnTo>
                  <a:lnTo>
                    <a:pt x="144" y="128"/>
                  </a:lnTo>
                  <a:lnTo>
                    <a:pt x="180" y="135"/>
                  </a:lnTo>
                  <a:lnTo>
                    <a:pt x="191" y="151"/>
                  </a:lnTo>
                  <a:lnTo>
                    <a:pt x="175" y="169"/>
                  </a:lnTo>
                  <a:lnTo>
                    <a:pt x="214" y="189"/>
                  </a:lnTo>
                  <a:lnTo>
                    <a:pt x="205" y="216"/>
                  </a:lnTo>
                  <a:lnTo>
                    <a:pt x="196" y="221"/>
                  </a:lnTo>
                  <a:lnTo>
                    <a:pt x="205" y="259"/>
                  </a:lnTo>
                  <a:lnTo>
                    <a:pt x="182" y="272"/>
                  </a:lnTo>
                  <a:lnTo>
                    <a:pt x="157" y="263"/>
                  </a:lnTo>
                  <a:lnTo>
                    <a:pt x="155" y="313"/>
                  </a:lnTo>
                  <a:lnTo>
                    <a:pt x="191" y="313"/>
                  </a:lnTo>
                  <a:lnTo>
                    <a:pt x="202" y="304"/>
                  </a:lnTo>
                  <a:lnTo>
                    <a:pt x="245" y="353"/>
                  </a:lnTo>
                  <a:lnTo>
                    <a:pt x="261" y="353"/>
                  </a:lnTo>
                  <a:lnTo>
                    <a:pt x="270" y="367"/>
                  </a:lnTo>
                  <a:lnTo>
                    <a:pt x="346" y="391"/>
                  </a:lnTo>
                  <a:lnTo>
                    <a:pt x="342" y="373"/>
                  </a:lnTo>
                  <a:lnTo>
                    <a:pt x="308" y="346"/>
                  </a:lnTo>
                  <a:lnTo>
                    <a:pt x="299" y="331"/>
                  </a:lnTo>
                  <a:lnTo>
                    <a:pt x="349" y="360"/>
                  </a:lnTo>
                  <a:lnTo>
                    <a:pt x="353" y="344"/>
                  </a:lnTo>
                  <a:lnTo>
                    <a:pt x="333" y="315"/>
                  </a:lnTo>
                  <a:lnTo>
                    <a:pt x="335" y="308"/>
                  </a:lnTo>
                  <a:lnTo>
                    <a:pt x="301" y="281"/>
                  </a:lnTo>
                  <a:lnTo>
                    <a:pt x="306" y="261"/>
                  </a:lnTo>
                  <a:lnTo>
                    <a:pt x="286" y="245"/>
                  </a:lnTo>
                  <a:lnTo>
                    <a:pt x="340" y="259"/>
                  </a:lnTo>
                  <a:lnTo>
                    <a:pt x="340" y="279"/>
                  </a:lnTo>
                  <a:lnTo>
                    <a:pt x="346" y="284"/>
                  </a:lnTo>
                  <a:lnTo>
                    <a:pt x="351" y="254"/>
                  </a:lnTo>
                  <a:lnTo>
                    <a:pt x="360" y="245"/>
                  </a:lnTo>
                  <a:lnTo>
                    <a:pt x="358" y="212"/>
                  </a:lnTo>
                  <a:lnTo>
                    <a:pt x="326" y="212"/>
                  </a:lnTo>
                  <a:lnTo>
                    <a:pt x="313" y="189"/>
                  </a:lnTo>
                  <a:lnTo>
                    <a:pt x="272" y="176"/>
                  </a:lnTo>
                  <a:lnTo>
                    <a:pt x="261" y="158"/>
                  </a:lnTo>
                  <a:lnTo>
                    <a:pt x="270" y="140"/>
                  </a:lnTo>
                  <a:lnTo>
                    <a:pt x="256" y="113"/>
                  </a:lnTo>
                  <a:lnTo>
                    <a:pt x="232" y="104"/>
                  </a:lnTo>
                  <a:lnTo>
                    <a:pt x="198" y="90"/>
                  </a:lnTo>
                  <a:lnTo>
                    <a:pt x="193" y="61"/>
                  </a:lnTo>
                  <a:lnTo>
                    <a:pt x="157" y="70"/>
                  </a:lnTo>
                  <a:lnTo>
                    <a:pt x="151" y="50"/>
                  </a:lnTo>
                  <a:lnTo>
                    <a:pt x="117" y="63"/>
                  </a:lnTo>
                  <a:lnTo>
                    <a:pt x="110" y="36"/>
                  </a:lnTo>
                  <a:lnTo>
                    <a:pt x="142" y="34"/>
                  </a:lnTo>
                  <a:lnTo>
                    <a:pt x="101" y="20"/>
                  </a:lnTo>
                  <a:lnTo>
                    <a:pt x="70" y="20"/>
                  </a:lnTo>
                  <a:lnTo>
                    <a:pt x="63" y="63"/>
                  </a:lnTo>
                  <a:lnTo>
                    <a:pt x="49" y="43"/>
                  </a:lnTo>
                  <a:lnTo>
                    <a:pt x="56" y="18"/>
                  </a:lnTo>
                  <a:lnTo>
                    <a:pt x="40"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93" name="Freeform 93"/>
            <p:cNvSpPr>
              <a:spLocks/>
            </p:cNvSpPr>
            <p:nvPr/>
          </p:nvSpPr>
          <p:spPr bwMode="auto">
            <a:xfrm>
              <a:off x="3872" y="403"/>
              <a:ext cx="76" cy="38"/>
            </a:xfrm>
            <a:custGeom>
              <a:avLst/>
              <a:gdLst>
                <a:gd name="T0" fmla="*/ 45 w 76"/>
                <a:gd name="T1" fmla="*/ 0 h 38"/>
                <a:gd name="T2" fmla="*/ 42 w 76"/>
                <a:gd name="T3" fmla="*/ 6 h 38"/>
                <a:gd name="T4" fmla="*/ 0 w 76"/>
                <a:gd name="T5" fmla="*/ 20 h 38"/>
                <a:gd name="T6" fmla="*/ 31 w 76"/>
                <a:gd name="T7" fmla="*/ 38 h 38"/>
                <a:gd name="T8" fmla="*/ 69 w 76"/>
                <a:gd name="T9" fmla="*/ 38 h 38"/>
                <a:gd name="T10" fmla="*/ 76 w 76"/>
                <a:gd name="T11" fmla="*/ 18 h 38"/>
                <a:gd name="T12" fmla="*/ 72 w 76"/>
                <a:gd name="T13" fmla="*/ 9 h 38"/>
                <a:gd name="T14" fmla="*/ 45 w 76"/>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8">
                  <a:moveTo>
                    <a:pt x="45" y="0"/>
                  </a:moveTo>
                  <a:lnTo>
                    <a:pt x="42" y="6"/>
                  </a:lnTo>
                  <a:lnTo>
                    <a:pt x="0" y="20"/>
                  </a:lnTo>
                  <a:lnTo>
                    <a:pt x="31" y="38"/>
                  </a:lnTo>
                  <a:lnTo>
                    <a:pt x="69" y="38"/>
                  </a:lnTo>
                  <a:lnTo>
                    <a:pt x="76" y="18"/>
                  </a:lnTo>
                  <a:lnTo>
                    <a:pt x="72" y="9"/>
                  </a:lnTo>
                  <a:lnTo>
                    <a:pt x="45"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4" name="Freeform 94"/>
            <p:cNvSpPr>
              <a:spLocks/>
            </p:cNvSpPr>
            <p:nvPr/>
          </p:nvSpPr>
          <p:spPr bwMode="auto">
            <a:xfrm>
              <a:off x="3872" y="403"/>
              <a:ext cx="76" cy="38"/>
            </a:xfrm>
            <a:custGeom>
              <a:avLst/>
              <a:gdLst>
                <a:gd name="T0" fmla="*/ 45 w 76"/>
                <a:gd name="T1" fmla="*/ 0 h 38"/>
                <a:gd name="T2" fmla="*/ 42 w 76"/>
                <a:gd name="T3" fmla="*/ 6 h 38"/>
                <a:gd name="T4" fmla="*/ 0 w 76"/>
                <a:gd name="T5" fmla="*/ 20 h 38"/>
                <a:gd name="T6" fmla="*/ 31 w 76"/>
                <a:gd name="T7" fmla="*/ 38 h 38"/>
                <a:gd name="T8" fmla="*/ 69 w 76"/>
                <a:gd name="T9" fmla="*/ 38 h 38"/>
                <a:gd name="T10" fmla="*/ 76 w 76"/>
                <a:gd name="T11" fmla="*/ 18 h 38"/>
                <a:gd name="T12" fmla="*/ 72 w 76"/>
                <a:gd name="T13" fmla="*/ 9 h 38"/>
                <a:gd name="T14" fmla="*/ 45 w 76"/>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38">
                  <a:moveTo>
                    <a:pt x="45" y="0"/>
                  </a:moveTo>
                  <a:lnTo>
                    <a:pt x="42" y="6"/>
                  </a:lnTo>
                  <a:lnTo>
                    <a:pt x="0" y="20"/>
                  </a:lnTo>
                  <a:lnTo>
                    <a:pt x="31" y="38"/>
                  </a:lnTo>
                  <a:lnTo>
                    <a:pt x="69" y="38"/>
                  </a:lnTo>
                  <a:lnTo>
                    <a:pt x="76" y="18"/>
                  </a:lnTo>
                  <a:lnTo>
                    <a:pt x="72" y="9"/>
                  </a:lnTo>
                  <a:lnTo>
                    <a:pt x="45"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95" name="Freeform 95"/>
            <p:cNvSpPr>
              <a:spLocks/>
            </p:cNvSpPr>
            <p:nvPr/>
          </p:nvSpPr>
          <p:spPr bwMode="auto">
            <a:xfrm>
              <a:off x="4083" y="508"/>
              <a:ext cx="128" cy="81"/>
            </a:xfrm>
            <a:custGeom>
              <a:avLst/>
              <a:gdLst>
                <a:gd name="T0" fmla="*/ 0 w 128"/>
                <a:gd name="T1" fmla="*/ 14 h 81"/>
                <a:gd name="T2" fmla="*/ 18 w 128"/>
                <a:gd name="T3" fmla="*/ 27 h 81"/>
                <a:gd name="T4" fmla="*/ 18 w 128"/>
                <a:gd name="T5" fmla="*/ 70 h 81"/>
                <a:gd name="T6" fmla="*/ 128 w 128"/>
                <a:gd name="T7" fmla="*/ 81 h 81"/>
                <a:gd name="T8" fmla="*/ 128 w 128"/>
                <a:gd name="T9" fmla="*/ 61 h 81"/>
                <a:gd name="T10" fmla="*/ 58 w 128"/>
                <a:gd name="T11" fmla="*/ 43 h 81"/>
                <a:gd name="T12" fmla="*/ 20 w 128"/>
                <a:gd name="T13" fmla="*/ 7 h 81"/>
                <a:gd name="T14" fmla="*/ 0 w 128"/>
                <a:gd name="T15" fmla="*/ 0 h 81"/>
                <a:gd name="T16" fmla="*/ 0 w 128"/>
                <a:gd name="T17"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1">
                  <a:moveTo>
                    <a:pt x="0" y="14"/>
                  </a:moveTo>
                  <a:lnTo>
                    <a:pt x="18" y="27"/>
                  </a:lnTo>
                  <a:lnTo>
                    <a:pt x="18" y="70"/>
                  </a:lnTo>
                  <a:lnTo>
                    <a:pt x="128" y="81"/>
                  </a:lnTo>
                  <a:lnTo>
                    <a:pt x="128" y="61"/>
                  </a:lnTo>
                  <a:lnTo>
                    <a:pt x="58" y="43"/>
                  </a:lnTo>
                  <a:lnTo>
                    <a:pt x="20" y="7"/>
                  </a:lnTo>
                  <a:lnTo>
                    <a:pt x="0" y="0"/>
                  </a:lnTo>
                  <a:lnTo>
                    <a:pt x="0" y="14"/>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6" name="Freeform 96"/>
            <p:cNvSpPr>
              <a:spLocks/>
            </p:cNvSpPr>
            <p:nvPr/>
          </p:nvSpPr>
          <p:spPr bwMode="auto">
            <a:xfrm>
              <a:off x="4083" y="508"/>
              <a:ext cx="128" cy="81"/>
            </a:xfrm>
            <a:custGeom>
              <a:avLst/>
              <a:gdLst>
                <a:gd name="T0" fmla="*/ 0 w 128"/>
                <a:gd name="T1" fmla="*/ 14 h 81"/>
                <a:gd name="T2" fmla="*/ 18 w 128"/>
                <a:gd name="T3" fmla="*/ 27 h 81"/>
                <a:gd name="T4" fmla="*/ 18 w 128"/>
                <a:gd name="T5" fmla="*/ 70 h 81"/>
                <a:gd name="T6" fmla="*/ 128 w 128"/>
                <a:gd name="T7" fmla="*/ 81 h 81"/>
                <a:gd name="T8" fmla="*/ 128 w 128"/>
                <a:gd name="T9" fmla="*/ 61 h 81"/>
                <a:gd name="T10" fmla="*/ 58 w 128"/>
                <a:gd name="T11" fmla="*/ 43 h 81"/>
                <a:gd name="T12" fmla="*/ 20 w 128"/>
                <a:gd name="T13" fmla="*/ 7 h 81"/>
                <a:gd name="T14" fmla="*/ 0 w 128"/>
                <a:gd name="T15" fmla="*/ 0 h 81"/>
                <a:gd name="T16" fmla="*/ 0 w 128"/>
                <a:gd name="T17"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81">
                  <a:moveTo>
                    <a:pt x="0" y="14"/>
                  </a:moveTo>
                  <a:lnTo>
                    <a:pt x="18" y="27"/>
                  </a:lnTo>
                  <a:lnTo>
                    <a:pt x="18" y="70"/>
                  </a:lnTo>
                  <a:lnTo>
                    <a:pt x="128" y="81"/>
                  </a:lnTo>
                  <a:lnTo>
                    <a:pt x="128" y="61"/>
                  </a:lnTo>
                  <a:lnTo>
                    <a:pt x="58" y="43"/>
                  </a:lnTo>
                  <a:lnTo>
                    <a:pt x="20" y="7"/>
                  </a:lnTo>
                  <a:lnTo>
                    <a:pt x="0" y="0"/>
                  </a:lnTo>
                  <a:lnTo>
                    <a:pt x="0" y="14"/>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97" name="Freeform 97"/>
            <p:cNvSpPr>
              <a:spLocks/>
            </p:cNvSpPr>
            <p:nvPr/>
          </p:nvSpPr>
          <p:spPr bwMode="auto">
            <a:xfrm>
              <a:off x="3912" y="461"/>
              <a:ext cx="101" cy="67"/>
            </a:xfrm>
            <a:custGeom>
              <a:avLst/>
              <a:gdLst>
                <a:gd name="T0" fmla="*/ 23 w 101"/>
                <a:gd name="T1" fmla="*/ 0 h 67"/>
                <a:gd name="T2" fmla="*/ 74 w 101"/>
                <a:gd name="T3" fmla="*/ 20 h 67"/>
                <a:gd name="T4" fmla="*/ 101 w 101"/>
                <a:gd name="T5" fmla="*/ 43 h 67"/>
                <a:gd name="T6" fmla="*/ 70 w 101"/>
                <a:gd name="T7" fmla="*/ 67 h 67"/>
                <a:gd name="T8" fmla="*/ 41 w 101"/>
                <a:gd name="T9" fmla="*/ 58 h 67"/>
                <a:gd name="T10" fmla="*/ 18 w 101"/>
                <a:gd name="T11" fmla="*/ 47 h 67"/>
                <a:gd name="T12" fmla="*/ 16 w 101"/>
                <a:gd name="T13" fmla="*/ 34 h 67"/>
                <a:gd name="T14" fmla="*/ 0 w 101"/>
                <a:gd name="T15" fmla="*/ 20 h 67"/>
                <a:gd name="T16" fmla="*/ 23 w 101"/>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67">
                  <a:moveTo>
                    <a:pt x="23" y="0"/>
                  </a:moveTo>
                  <a:lnTo>
                    <a:pt x="74" y="20"/>
                  </a:lnTo>
                  <a:lnTo>
                    <a:pt x="101" y="43"/>
                  </a:lnTo>
                  <a:lnTo>
                    <a:pt x="70" y="67"/>
                  </a:lnTo>
                  <a:lnTo>
                    <a:pt x="41" y="58"/>
                  </a:lnTo>
                  <a:lnTo>
                    <a:pt x="18" y="47"/>
                  </a:lnTo>
                  <a:lnTo>
                    <a:pt x="16" y="34"/>
                  </a:lnTo>
                  <a:lnTo>
                    <a:pt x="0" y="20"/>
                  </a:lnTo>
                  <a:lnTo>
                    <a:pt x="23"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8" name="Freeform 98"/>
            <p:cNvSpPr>
              <a:spLocks/>
            </p:cNvSpPr>
            <p:nvPr/>
          </p:nvSpPr>
          <p:spPr bwMode="auto">
            <a:xfrm>
              <a:off x="3912" y="461"/>
              <a:ext cx="101" cy="67"/>
            </a:xfrm>
            <a:custGeom>
              <a:avLst/>
              <a:gdLst>
                <a:gd name="T0" fmla="*/ 23 w 101"/>
                <a:gd name="T1" fmla="*/ 0 h 67"/>
                <a:gd name="T2" fmla="*/ 74 w 101"/>
                <a:gd name="T3" fmla="*/ 20 h 67"/>
                <a:gd name="T4" fmla="*/ 101 w 101"/>
                <a:gd name="T5" fmla="*/ 43 h 67"/>
                <a:gd name="T6" fmla="*/ 70 w 101"/>
                <a:gd name="T7" fmla="*/ 67 h 67"/>
                <a:gd name="T8" fmla="*/ 41 w 101"/>
                <a:gd name="T9" fmla="*/ 58 h 67"/>
                <a:gd name="T10" fmla="*/ 18 w 101"/>
                <a:gd name="T11" fmla="*/ 47 h 67"/>
                <a:gd name="T12" fmla="*/ 16 w 101"/>
                <a:gd name="T13" fmla="*/ 34 h 67"/>
                <a:gd name="T14" fmla="*/ 0 w 101"/>
                <a:gd name="T15" fmla="*/ 20 h 67"/>
                <a:gd name="T16" fmla="*/ 23 w 101"/>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67">
                  <a:moveTo>
                    <a:pt x="23" y="0"/>
                  </a:moveTo>
                  <a:lnTo>
                    <a:pt x="74" y="20"/>
                  </a:lnTo>
                  <a:lnTo>
                    <a:pt x="101" y="43"/>
                  </a:lnTo>
                  <a:lnTo>
                    <a:pt x="70" y="67"/>
                  </a:lnTo>
                  <a:lnTo>
                    <a:pt x="41" y="58"/>
                  </a:lnTo>
                  <a:lnTo>
                    <a:pt x="18" y="47"/>
                  </a:lnTo>
                  <a:lnTo>
                    <a:pt x="16" y="34"/>
                  </a:lnTo>
                  <a:lnTo>
                    <a:pt x="0" y="20"/>
                  </a:lnTo>
                  <a:lnTo>
                    <a:pt x="23"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699" name="Freeform 99"/>
            <p:cNvSpPr>
              <a:spLocks/>
            </p:cNvSpPr>
            <p:nvPr/>
          </p:nvSpPr>
          <p:spPr bwMode="auto">
            <a:xfrm>
              <a:off x="4013" y="501"/>
              <a:ext cx="48" cy="50"/>
            </a:xfrm>
            <a:custGeom>
              <a:avLst/>
              <a:gdLst>
                <a:gd name="T0" fmla="*/ 32 w 48"/>
                <a:gd name="T1" fmla="*/ 0 h 50"/>
                <a:gd name="T2" fmla="*/ 5 w 48"/>
                <a:gd name="T3" fmla="*/ 12 h 50"/>
                <a:gd name="T4" fmla="*/ 0 w 48"/>
                <a:gd name="T5" fmla="*/ 23 h 50"/>
                <a:gd name="T6" fmla="*/ 14 w 48"/>
                <a:gd name="T7" fmla="*/ 27 h 50"/>
                <a:gd name="T8" fmla="*/ 16 w 48"/>
                <a:gd name="T9" fmla="*/ 43 h 50"/>
                <a:gd name="T10" fmla="*/ 36 w 48"/>
                <a:gd name="T11" fmla="*/ 50 h 50"/>
                <a:gd name="T12" fmla="*/ 45 w 48"/>
                <a:gd name="T13" fmla="*/ 48 h 50"/>
                <a:gd name="T14" fmla="*/ 36 w 48"/>
                <a:gd name="T15" fmla="*/ 30 h 50"/>
                <a:gd name="T16" fmla="*/ 48 w 48"/>
                <a:gd name="T17" fmla="*/ 25 h 50"/>
                <a:gd name="T18" fmla="*/ 32 w 48"/>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0">
                  <a:moveTo>
                    <a:pt x="32" y="0"/>
                  </a:moveTo>
                  <a:lnTo>
                    <a:pt x="5" y="12"/>
                  </a:lnTo>
                  <a:lnTo>
                    <a:pt x="0" y="23"/>
                  </a:lnTo>
                  <a:lnTo>
                    <a:pt x="14" y="27"/>
                  </a:lnTo>
                  <a:lnTo>
                    <a:pt x="16" y="43"/>
                  </a:lnTo>
                  <a:lnTo>
                    <a:pt x="36" y="50"/>
                  </a:lnTo>
                  <a:lnTo>
                    <a:pt x="45" y="48"/>
                  </a:lnTo>
                  <a:lnTo>
                    <a:pt x="36" y="30"/>
                  </a:lnTo>
                  <a:lnTo>
                    <a:pt x="48" y="25"/>
                  </a:lnTo>
                  <a:lnTo>
                    <a:pt x="32"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0" name="Freeform 100"/>
            <p:cNvSpPr>
              <a:spLocks/>
            </p:cNvSpPr>
            <p:nvPr/>
          </p:nvSpPr>
          <p:spPr bwMode="auto">
            <a:xfrm>
              <a:off x="4013" y="501"/>
              <a:ext cx="48" cy="50"/>
            </a:xfrm>
            <a:custGeom>
              <a:avLst/>
              <a:gdLst>
                <a:gd name="T0" fmla="*/ 32 w 48"/>
                <a:gd name="T1" fmla="*/ 0 h 50"/>
                <a:gd name="T2" fmla="*/ 5 w 48"/>
                <a:gd name="T3" fmla="*/ 12 h 50"/>
                <a:gd name="T4" fmla="*/ 0 w 48"/>
                <a:gd name="T5" fmla="*/ 23 h 50"/>
                <a:gd name="T6" fmla="*/ 14 w 48"/>
                <a:gd name="T7" fmla="*/ 27 h 50"/>
                <a:gd name="T8" fmla="*/ 16 w 48"/>
                <a:gd name="T9" fmla="*/ 43 h 50"/>
                <a:gd name="T10" fmla="*/ 36 w 48"/>
                <a:gd name="T11" fmla="*/ 50 h 50"/>
                <a:gd name="T12" fmla="*/ 45 w 48"/>
                <a:gd name="T13" fmla="*/ 48 h 50"/>
                <a:gd name="T14" fmla="*/ 36 w 48"/>
                <a:gd name="T15" fmla="*/ 30 h 50"/>
                <a:gd name="T16" fmla="*/ 48 w 48"/>
                <a:gd name="T17" fmla="*/ 25 h 50"/>
                <a:gd name="T18" fmla="*/ 32 w 48"/>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0">
                  <a:moveTo>
                    <a:pt x="32" y="0"/>
                  </a:moveTo>
                  <a:lnTo>
                    <a:pt x="5" y="12"/>
                  </a:lnTo>
                  <a:lnTo>
                    <a:pt x="0" y="23"/>
                  </a:lnTo>
                  <a:lnTo>
                    <a:pt x="14" y="27"/>
                  </a:lnTo>
                  <a:lnTo>
                    <a:pt x="16" y="43"/>
                  </a:lnTo>
                  <a:lnTo>
                    <a:pt x="36" y="50"/>
                  </a:lnTo>
                  <a:lnTo>
                    <a:pt x="45" y="48"/>
                  </a:lnTo>
                  <a:lnTo>
                    <a:pt x="36" y="30"/>
                  </a:lnTo>
                  <a:lnTo>
                    <a:pt x="48" y="25"/>
                  </a:lnTo>
                  <a:lnTo>
                    <a:pt x="32"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01" name="Freeform 101"/>
            <p:cNvSpPr>
              <a:spLocks/>
            </p:cNvSpPr>
            <p:nvPr/>
          </p:nvSpPr>
          <p:spPr bwMode="auto">
            <a:xfrm>
              <a:off x="3876" y="450"/>
              <a:ext cx="18" cy="11"/>
            </a:xfrm>
            <a:custGeom>
              <a:avLst/>
              <a:gdLst>
                <a:gd name="T0" fmla="*/ 11 w 18"/>
                <a:gd name="T1" fmla="*/ 0 h 11"/>
                <a:gd name="T2" fmla="*/ 0 w 18"/>
                <a:gd name="T3" fmla="*/ 0 h 11"/>
                <a:gd name="T4" fmla="*/ 7 w 18"/>
                <a:gd name="T5" fmla="*/ 11 h 11"/>
                <a:gd name="T6" fmla="*/ 18 w 18"/>
                <a:gd name="T7" fmla="*/ 9 h 11"/>
                <a:gd name="T8" fmla="*/ 11 w 18"/>
                <a:gd name="T9" fmla="*/ 0 h 11"/>
              </a:gdLst>
              <a:ahLst/>
              <a:cxnLst>
                <a:cxn ang="0">
                  <a:pos x="T0" y="T1"/>
                </a:cxn>
                <a:cxn ang="0">
                  <a:pos x="T2" y="T3"/>
                </a:cxn>
                <a:cxn ang="0">
                  <a:pos x="T4" y="T5"/>
                </a:cxn>
                <a:cxn ang="0">
                  <a:pos x="T6" y="T7"/>
                </a:cxn>
                <a:cxn ang="0">
                  <a:pos x="T8" y="T9"/>
                </a:cxn>
              </a:cxnLst>
              <a:rect l="0" t="0" r="r" b="b"/>
              <a:pathLst>
                <a:path w="18" h="11">
                  <a:moveTo>
                    <a:pt x="11" y="0"/>
                  </a:moveTo>
                  <a:lnTo>
                    <a:pt x="0" y="0"/>
                  </a:lnTo>
                  <a:lnTo>
                    <a:pt x="7" y="11"/>
                  </a:lnTo>
                  <a:lnTo>
                    <a:pt x="18" y="9"/>
                  </a:lnTo>
                  <a:lnTo>
                    <a:pt x="11"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2" name="Freeform 102"/>
            <p:cNvSpPr>
              <a:spLocks/>
            </p:cNvSpPr>
            <p:nvPr/>
          </p:nvSpPr>
          <p:spPr bwMode="auto">
            <a:xfrm>
              <a:off x="3876" y="450"/>
              <a:ext cx="18" cy="11"/>
            </a:xfrm>
            <a:custGeom>
              <a:avLst/>
              <a:gdLst>
                <a:gd name="T0" fmla="*/ 11 w 18"/>
                <a:gd name="T1" fmla="*/ 0 h 11"/>
                <a:gd name="T2" fmla="*/ 0 w 18"/>
                <a:gd name="T3" fmla="*/ 0 h 11"/>
                <a:gd name="T4" fmla="*/ 7 w 18"/>
                <a:gd name="T5" fmla="*/ 11 h 11"/>
                <a:gd name="T6" fmla="*/ 18 w 18"/>
                <a:gd name="T7" fmla="*/ 9 h 11"/>
                <a:gd name="T8" fmla="*/ 11 w 18"/>
                <a:gd name="T9" fmla="*/ 0 h 11"/>
              </a:gdLst>
              <a:ahLst/>
              <a:cxnLst>
                <a:cxn ang="0">
                  <a:pos x="T0" y="T1"/>
                </a:cxn>
                <a:cxn ang="0">
                  <a:pos x="T2" y="T3"/>
                </a:cxn>
                <a:cxn ang="0">
                  <a:pos x="T4" y="T5"/>
                </a:cxn>
                <a:cxn ang="0">
                  <a:pos x="T6" y="T7"/>
                </a:cxn>
                <a:cxn ang="0">
                  <a:pos x="T8" y="T9"/>
                </a:cxn>
              </a:cxnLst>
              <a:rect l="0" t="0" r="r" b="b"/>
              <a:pathLst>
                <a:path w="18" h="11">
                  <a:moveTo>
                    <a:pt x="11" y="0"/>
                  </a:moveTo>
                  <a:lnTo>
                    <a:pt x="0" y="0"/>
                  </a:lnTo>
                  <a:lnTo>
                    <a:pt x="7" y="11"/>
                  </a:lnTo>
                  <a:lnTo>
                    <a:pt x="18" y="9"/>
                  </a:lnTo>
                  <a:lnTo>
                    <a:pt x="11"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03" name="Freeform 103"/>
            <p:cNvSpPr>
              <a:spLocks/>
            </p:cNvSpPr>
            <p:nvPr/>
          </p:nvSpPr>
          <p:spPr bwMode="auto">
            <a:xfrm>
              <a:off x="4081" y="542"/>
              <a:ext cx="9" cy="16"/>
            </a:xfrm>
            <a:custGeom>
              <a:avLst/>
              <a:gdLst>
                <a:gd name="T0" fmla="*/ 9 w 9"/>
                <a:gd name="T1" fmla="*/ 7 h 16"/>
                <a:gd name="T2" fmla="*/ 2 w 9"/>
                <a:gd name="T3" fmla="*/ 0 h 16"/>
                <a:gd name="T4" fmla="*/ 0 w 9"/>
                <a:gd name="T5" fmla="*/ 16 h 16"/>
                <a:gd name="T6" fmla="*/ 6 w 9"/>
                <a:gd name="T7" fmla="*/ 16 h 16"/>
                <a:gd name="T8" fmla="*/ 9 w 9"/>
                <a:gd name="T9" fmla="*/ 7 h 16"/>
              </a:gdLst>
              <a:ahLst/>
              <a:cxnLst>
                <a:cxn ang="0">
                  <a:pos x="T0" y="T1"/>
                </a:cxn>
                <a:cxn ang="0">
                  <a:pos x="T2" y="T3"/>
                </a:cxn>
                <a:cxn ang="0">
                  <a:pos x="T4" y="T5"/>
                </a:cxn>
                <a:cxn ang="0">
                  <a:pos x="T6" y="T7"/>
                </a:cxn>
                <a:cxn ang="0">
                  <a:pos x="T8" y="T9"/>
                </a:cxn>
              </a:cxnLst>
              <a:rect l="0" t="0" r="r" b="b"/>
              <a:pathLst>
                <a:path w="9" h="16">
                  <a:moveTo>
                    <a:pt x="9" y="7"/>
                  </a:moveTo>
                  <a:lnTo>
                    <a:pt x="2" y="0"/>
                  </a:lnTo>
                  <a:lnTo>
                    <a:pt x="0" y="16"/>
                  </a:lnTo>
                  <a:lnTo>
                    <a:pt x="6" y="16"/>
                  </a:lnTo>
                  <a:lnTo>
                    <a:pt x="9" y="7"/>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4" name="Freeform 104"/>
            <p:cNvSpPr>
              <a:spLocks/>
            </p:cNvSpPr>
            <p:nvPr/>
          </p:nvSpPr>
          <p:spPr bwMode="auto">
            <a:xfrm>
              <a:off x="4081" y="542"/>
              <a:ext cx="9" cy="16"/>
            </a:xfrm>
            <a:custGeom>
              <a:avLst/>
              <a:gdLst>
                <a:gd name="T0" fmla="*/ 9 w 9"/>
                <a:gd name="T1" fmla="*/ 7 h 16"/>
                <a:gd name="T2" fmla="*/ 2 w 9"/>
                <a:gd name="T3" fmla="*/ 0 h 16"/>
                <a:gd name="T4" fmla="*/ 0 w 9"/>
                <a:gd name="T5" fmla="*/ 16 h 16"/>
                <a:gd name="T6" fmla="*/ 6 w 9"/>
                <a:gd name="T7" fmla="*/ 16 h 16"/>
                <a:gd name="T8" fmla="*/ 9 w 9"/>
                <a:gd name="T9" fmla="*/ 7 h 16"/>
              </a:gdLst>
              <a:ahLst/>
              <a:cxnLst>
                <a:cxn ang="0">
                  <a:pos x="T0" y="T1"/>
                </a:cxn>
                <a:cxn ang="0">
                  <a:pos x="T2" y="T3"/>
                </a:cxn>
                <a:cxn ang="0">
                  <a:pos x="T4" y="T5"/>
                </a:cxn>
                <a:cxn ang="0">
                  <a:pos x="T6" y="T7"/>
                </a:cxn>
                <a:cxn ang="0">
                  <a:pos x="T8" y="T9"/>
                </a:cxn>
              </a:cxnLst>
              <a:rect l="0" t="0" r="r" b="b"/>
              <a:pathLst>
                <a:path w="9" h="16">
                  <a:moveTo>
                    <a:pt x="9" y="7"/>
                  </a:moveTo>
                  <a:lnTo>
                    <a:pt x="2" y="0"/>
                  </a:lnTo>
                  <a:lnTo>
                    <a:pt x="0" y="16"/>
                  </a:lnTo>
                  <a:lnTo>
                    <a:pt x="6" y="16"/>
                  </a:lnTo>
                  <a:lnTo>
                    <a:pt x="9" y="7"/>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05" name="Freeform 105"/>
            <p:cNvSpPr>
              <a:spLocks/>
            </p:cNvSpPr>
            <p:nvPr/>
          </p:nvSpPr>
          <p:spPr bwMode="auto">
            <a:xfrm>
              <a:off x="4252" y="787"/>
              <a:ext cx="24" cy="38"/>
            </a:xfrm>
            <a:custGeom>
              <a:avLst/>
              <a:gdLst>
                <a:gd name="T0" fmla="*/ 20 w 24"/>
                <a:gd name="T1" fmla="*/ 34 h 38"/>
                <a:gd name="T2" fmla="*/ 24 w 24"/>
                <a:gd name="T3" fmla="*/ 18 h 38"/>
                <a:gd name="T4" fmla="*/ 9 w 24"/>
                <a:gd name="T5" fmla="*/ 0 h 38"/>
                <a:gd name="T6" fmla="*/ 4 w 24"/>
                <a:gd name="T7" fmla="*/ 5 h 38"/>
                <a:gd name="T8" fmla="*/ 6 w 24"/>
                <a:gd name="T9" fmla="*/ 23 h 38"/>
                <a:gd name="T10" fmla="*/ 0 w 24"/>
                <a:gd name="T11" fmla="*/ 38 h 38"/>
                <a:gd name="T12" fmla="*/ 18 w 24"/>
                <a:gd name="T13" fmla="*/ 38 h 38"/>
                <a:gd name="T14" fmla="*/ 20 w 24"/>
                <a:gd name="T15" fmla="*/ 3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8">
                  <a:moveTo>
                    <a:pt x="20" y="34"/>
                  </a:moveTo>
                  <a:lnTo>
                    <a:pt x="24" y="18"/>
                  </a:lnTo>
                  <a:lnTo>
                    <a:pt x="9" y="0"/>
                  </a:lnTo>
                  <a:lnTo>
                    <a:pt x="4" y="5"/>
                  </a:lnTo>
                  <a:lnTo>
                    <a:pt x="6" y="23"/>
                  </a:lnTo>
                  <a:lnTo>
                    <a:pt x="0" y="38"/>
                  </a:lnTo>
                  <a:lnTo>
                    <a:pt x="18" y="38"/>
                  </a:lnTo>
                  <a:lnTo>
                    <a:pt x="20" y="34"/>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6" name="Freeform 106"/>
            <p:cNvSpPr>
              <a:spLocks/>
            </p:cNvSpPr>
            <p:nvPr/>
          </p:nvSpPr>
          <p:spPr bwMode="auto">
            <a:xfrm>
              <a:off x="4252" y="787"/>
              <a:ext cx="24" cy="38"/>
            </a:xfrm>
            <a:custGeom>
              <a:avLst/>
              <a:gdLst>
                <a:gd name="T0" fmla="*/ 20 w 24"/>
                <a:gd name="T1" fmla="*/ 34 h 38"/>
                <a:gd name="T2" fmla="*/ 24 w 24"/>
                <a:gd name="T3" fmla="*/ 18 h 38"/>
                <a:gd name="T4" fmla="*/ 9 w 24"/>
                <a:gd name="T5" fmla="*/ 0 h 38"/>
                <a:gd name="T6" fmla="*/ 4 w 24"/>
                <a:gd name="T7" fmla="*/ 5 h 38"/>
                <a:gd name="T8" fmla="*/ 6 w 24"/>
                <a:gd name="T9" fmla="*/ 23 h 38"/>
                <a:gd name="T10" fmla="*/ 0 w 24"/>
                <a:gd name="T11" fmla="*/ 38 h 38"/>
                <a:gd name="T12" fmla="*/ 18 w 24"/>
                <a:gd name="T13" fmla="*/ 38 h 38"/>
                <a:gd name="T14" fmla="*/ 20 w 24"/>
                <a:gd name="T15" fmla="*/ 3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8">
                  <a:moveTo>
                    <a:pt x="20" y="34"/>
                  </a:moveTo>
                  <a:lnTo>
                    <a:pt x="24" y="18"/>
                  </a:lnTo>
                  <a:lnTo>
                    <a:pt x="9" y="0"/>
                  </a:lnTo>
                  <a:lnTo>
                    <a:pt x="4" y="5"/>
                  </a:lnTo>
                  <a:lnTo>
                    <a:pt x="6" y="23"/>
                  </a:lnTo>
                  <a:lnTo>
                    <a:pt x="0" y="38"/>
                  </a:lnTo>
                  <a:lnTo>
                    <a:pt x="18" y="38"/>
                  </a:lnTo>
                  <a:lnTo>
                    <a:pt x="20" y="34"/>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07" name="Freeform 107"/>
            <p:cNvSpPr>
              <a:spLocks/>
            </p:cNvSpPr>
            <p:nvPr/>
          </p:nvSpPr>
          <p:spPr bwMode="auto">
            <a:xfrm>
              <a:off x="3055" y="220"/>
              <a:ext cx="551" cy="655"/>
            </a:xfrm>
            <a:custGeom>
              <a:avLst/>
              <a:gdLst>
                <a:gd name="T0" fmla="*/ 277 w 551"/>
                <a:gd name="T1" fmla="*/ 655 h 655"/>
                <a:gd name="T2" fmla="*/ 331 w 551"/>
                <a:gd name="T3" fmla="*/ 641 h 655"/>
                <a:gd name="T4" fmla="*/ 342 w 551"/>
                <a:gd name="T5" fmla="*/ 473 h 655"/>
                <a:gd name="T6" fmla="*/ 317 w 551"/>
                <a:gd name="T7" fmla="*/ 455 h 655"/>
                <a:gd name="T8" fmla="*/ 310 w 551"/>
                <a:gd name="T9" fmla="*/ 416 h 655"/>
                <a:gd name="T10" fmla="*/ 335 w 551"/>
                <a:gd name="T11" fmla="*/ 367 h 655"/>
                <a:gd name="T12" fmla="*/ 551 w 551"/>
                <a:gd name="T13" fmla="*/ 219 h 655"/>
                <a:gd name="T14" fmla="*/ 547 w 551"/>
                <a:gd name="T15" fmla="*/ 198 h 655"/>
                <a:gd name="T16" fmla="*/ 522 w 551"/>
                <a:gd name="T17" fmla="*/ 169 h 655"/>
                <a:gd name="T18" fmla="*/ 522 w 551"/>
                <a:gd name="T19" fmla="*/ 147 h 655"/>
                <a:gd name="T20" fmla="*/ 502 w 551"/>
                <a:gd name="T21" fmla="*/ 117 h 655"/>
                <a:gd name="T22" fmla="*/ 506 w 551"/>
                <a:gd name="T23" fmla="*/ 75 h 655"/>
                <a:gd name="T24" fmla="*/ 484 w 551"/>
                <a:gd name="T25" fmla="*/ 45 h 655"/>
                <a:gd name="T26" fmla="*/ 418 w 551"/>
                <a:gd name="T27" fmla="*/ 36 h 655"/>
                <a:gd name="T28" fmla="*/ 380 w 551"/>
                <a:gd name="T29" fmla="*/ 0 h 655"/>
                <a:gd name="T30" fmla="*/ 331 w 551"/>
                <a:gd name="T31" fmla="*/ 54 h 655"/>
                <a:gd name="T32" fmla="*/ 335 w 551"/>
                <a:gd name="T33" fmla="*/ 66 h 655"/>
                <a:gd name="T34" fmla="*/ 315 w 551"/>
                <a:gd name="T35" fmla="*/ 79 h 655"/>
                <a:gd name="T36" fmla="*/ 308 w 551"/>
                <a:gd name="T37" fmla="*/ 61 h 655"/>
                <a:gd name="T38" fmla="*/ 308 w 551"/>
                <a:gd name="T39" fmla="*/ 39 h 655"/>
                <a:gd name="T40" fmla="*/ 292 w 551"/>
                <a:gd name="T41" fmla="*/ 12 h 655"/>
                <a:gd name="T42" fmla="*/ 256 w 551"/>
                <a:gd name="T43" fmla="*/ 21 h 655"/>
                <a:gd name="T44" fmla="*/ 241 w 551"/>
                <a:gd name="T45" fmla="*/ 66 h 655"/>
                <a:gd name="T46" fmla="*/ 254 w 551"/>
                <a:gd name="T47" fmla="*/ 93 h 655"/>
                <a:gd name="T48" fmla="*/ 236 w 551"/>
                <a:gd name="T49" fmla="*/ 97 h 655"/>
                <a:gd name="T50" fmla="*/ 171 w 551"/>
                <a:gd name="T51" fmla="*/ 59 h 655"/>
                <a:gd name="T52" fmla="*/ 99 w 551"/>
                <a:gd name="T53" fmla="*/ 102 h 655"/>
                <a:gd name="T54" fmla="*/ 92 w 551"/>
                <a:gd name="T55" fmla="*/ 135 h 655"/>
                <a:gd name="T56" fmla="*/ 106 w 551"/>
                <a:gd name="T57" fmla="*/ 140 h 655"/>
                <a:gd name="T58" fmla="*/ 72 w 551"/>
                <a:gd name="T59" fmla="*/ 162 h 655"/>
                <a:gd name="T60" fmla="*/ 94 w 551"/>
                <a:gd name="T61" fmla="*/ 174 h 655"/>
                <a:gd name="T62" fmla="*/ 85 w 551"/>
                <a:gd name="T63" fmla="*/ 196 h 655"/>
                <a:gd name="T64" fmla="*/ 108 w 551"/>
                <a:gd name="T65" fmla="*/ 228 h 655"/>
                <a:gd name="T66" fmla="*/ 2 w 551"/>
                <a:gd name="T67" fmla="*/ 221 h 655"/>
                <a:gd name="T68" fmla="*/ 0 w 551"/>
                <a:gd name="T69" fmla="*/ 232 h 655"/>
                <a:gd name="T70" fmla="*/ 126 w 551"/>
                <a:gd name="T71" fmla="*/ 261 h 655"/>
                <a:gd name="T72" fmla="*/ 198 w 551"/>
                <a:gd name="T73" fmla="*/ 268 h 655"/>
                <a:gd name="T74" fmla="*/ 166 w 551"/>
                <a:gd name="T75" fmla="*/ 290 h 655"/>
                <a:gd name="T76" fmla="*/ 187 w 551"/>
                <a:gd name="T77" fmla="*/ 317 h 655"/>
                <a:gd name="T78" fmla="*/ 225 w 551"/>
                <a:gd name="T79" fmla="*/ 315 h 655"/>
                <a:gd name="T80" fmla="*/ 234 w 551"/>
                <a:gd name="T81" fmla="*/ 293 h 655"/>
                <a:gd name="T82" fmla="*/ 250 w 551"/>
                <a:gd name="T83" fmla="*/ 304 h 655"/>
                <a:gd name="T84" fmla="*/ 243 w 551"/>
                <a:gd name="T85" fmla="*/ 331 h 655"/>
                <a:gd name="T86" fmla="*/ 254 w 551"/>
                <a:gd name="T87" fmla="*/ 335 h 655"/>
                <a:gd name="T88" fmla="*/ 254 w 551"/>
                <a:gd name="T89" fmla="*/ 362 h 655"/>
                <a:gd name="T90" fmla="*/ 277 w 551"/>
                <a:gd name="T91" fmla="*/ 389 h 655"/>
                <a:gd name="T92" fmla="*/ 283 w 551"/>
                <a:gd name="T93" fmla="*/ 423 h 655"/>
                <a:gd name="T94" fmla="*/ 277 w 551"/>
                <a:gd name="T95" fmla="*/ 450 h 655"/>
                <a:gd name="T96" fmla="*/ 290 w 551"/>
                <a:gd name="T97" fmla="*/ 486 h 655"/>
                <a:gd name="T98" fmla="*/ 308 w 551"/>
                <a:gd name="T99" fmla="*/ 495 h 655"/>
                <a:gd name="T100" fmla="*/ 317 w 551"/>
                <a:gd name="T101" fmla="*/ 513 h 655"/>
                <a:gd name="T102" fmla="*/ 283 w 551"/>
                <a:gd name="T103" fmla="*/ 583 h 655"/>
                <a:gd name="T104" fmla="*/ 277 w 551"/>
                <a:gd name="T10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655">
                  <a:moveTo>
                    <a:pt x="277" y="655"/>
                  </a:moveTo>
                  <a:lnTo>
                    <a:pt x="331" y="641"/>
                  </a:lnTo>
                  <a:lnTo>
                    <a:pt x="342" y="473"/>
                  </a:lnTo>
                  <a:lnTo>
                    <a:pt x="317" y="455"/>
                  </a:lnTo>
                  <a:lnTo>
                    <a:pt x="310" y="416"/>
                  </a:lnTo>
                  <a:lnTo>
                    <a:pt x="335" y="367"/>
                  </a:lnTo>
                  <a:lnTo>
                    <a:pt x="551" y="219"/>
                  </a:lnTo>
                  <a:lnTo>
                    <a:pt x="547" y="198"/>
                  </a:lnTo>
                  <a:lnTo>
                    <a:pt x="522" y="169"/>
                  </a:lnTo>
                  <a:lnTo>
                    <a:pt x="522" y="147"/>
                  </a:lnTo>
                  <a:lnTo>
                    <a:pt x="502" y="117"/>
                  </a:lnTo>
                  <a:lnTo>
                    <a:pt x="506" y="75"/>
                  </a:lnTo>
                  <a:lnTo>
                    <a:pt x="484" y="45"/>
                  </a:lnTo>
                  <a:lnTo>
                    <a:pt x="418" y="36"/>
                  </a:lnTo>
                  <a:lnTo>
                    <a:pt x="380" y="0"/>
                  </a:lnTo>
                  <a:lnTo>
                    <a:pt x="331" y="54"/>
                  </a:lnTo>
                  <a:lnTo>
                    <a:pt x="335" y="66"/>
                  </a:lnTo>
                  <a:lnTo>
                    <a:pt x="315" y="79"/>
                  </a:lnTo>
                  <a:lnTo>
                    <a:pt x="308" y="61"/>
                  </a:lnTo>
                  <a:lnTo>
                    <a:pt x="308" y="39"/>
                  </a:lnTo>
                  <a:lnTo>
                    <a:pt x="292" y="12"/>
                  </a:lnTo>
                  <a:lnTo>
                    <a:pt x="256" y="21"/>
                  </a:lnTo>
                  <a:lnTo>
                    <a:pt x="241" y="66"/>
                  </a:lnTo>
                  <a:lnTo>
                    <a:pt x="254" y="93"/>
                  </a:lnTo>
                  <a:lnTo>
                    <a:pt x="236" y="97"/>
                  </a:lnTo>
                  <a:lnTo>
                    <a:pt x="171" y="59"/>
                  </a:lnTo>
                  <a:lnTo>
                    <a:pt x="99" y="102"/>
                  </a:lnTo>
                  <a:lnTo>
                    <a:pt x="92" y="135"/>
                  </a:lnTo>
                  <a:lnTo>
                    <a:pt x="106" y="140"/>
                  </a:lnTo>
                  <a:lnTo>
                    <a:pt x="72" y="162"/>
                  </a:lnTo>
                  <a:lnTo>
                    <a:pt x="94" y="174"/>
                  </a:lnTo>
                  <a:lnTo>
                    <a:pt x="85" y="196"/>
                  </a:lnTo>
                  <a:lnTo>
                    <a:pt x="108" y="228"/>
                  </a:lnTo>
                  <a:lnTo>
                    <a:pt x="2" y="221"/>
                  </a:lnTo>
                  <a:lnTo>
                    <a:pt x="0" y="232"/>
                  </a:lnTo>
                  <a:lnTo>
                    <a:pt x="126" y="261"/>
                  </a:lnTo>
                  <a:lnTo>
                    <a:pt x="198" y="268"/>
                  </a:lnTo>
                  <a:lnTo>
                    <a:pt x="166" y="290"/>
                  </a:lnTo>
                  <a:lnTo>
                    <a:pt x="187" y="317"/>
                  </a:lnTo>
                  <a:lnTo>
                    <a:pt x="225" y="315"/>
                  </a:lnTo>
                  <a:lnTo>
                    <a:pt x="234" y="293"/>
                  </a:lnTo>
                  <a:lnTo>
                    <a:pt x="250" y="304"/>
                  </a:lnTo>
                  <a:lnTo>
                    <a:pt x="243" y="331"/>
                  </a:lnTo>
                  <a:lnTo>
                    <a:pt x="254" y="335"/>
                  </a:lnTo>
                  <a:lnTo>
                    <a:pt x="254" y="362"/>
                  </a:lnTo>
                  <a:lnTo>
                    <a:pt x="277" y="389"/>
                  </a:lnTo>
                  <a:lnTo>
                    <a:pt x="283" y="423"/>
                  </a:lnTo>
                  <a:lnTo>
                    <a:pt x="277" y="450"/>
                  </a:lnTo>
                  <a:lnTo>
                    <a:pt x="290" y="486"/>
                  </a:lnTo>
                  <a:lnTo>
                    <a:pt x="308" y="495"/>
                  </a:lnTo>
                  <a:lnTo>
                    <a:pt x="317" y="513"/>
                  </a:lnTo>
                  <a:lnTo>
                    <a:pt x="283" y="583"/>
                  </a:lnTo>
                  <a:lnTo>
                    <a:pt x="277" y="655"/>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8" name="Freeform 108"/>
            <p:cNvSpPr>
              <a:spLocks/>
            </p:cNvSpPr>
            <p:nvPr/>
          </p:nvSpPr>
          <p:spPr bwMode="auto">
            <a:xfrm>
              <a:off x="3055" y="220"/>
              <a:ext cx="551" cy="655"/>
            </a:xfrm>
            <a:custGeom>
              <a:avLst/>
              <a:gdLst>
                <a:gd name="T0" fmla="*/ 277 w 551"/>
                <a:gd name="T1" fmla="*/ 655 h 655"/>
                <a:gd name="T2" fmla="*/ 331 w 551"/>
                <a:gd name="T3" fmla="*/ 641 h 655"/>
                <a:gd name="T4" fmla="*/ 342 w 551"/>
                <a:gd name="T5" fmla="*/ 473 h 655"/>
                <a:gd name="T6" fmla="*/ 317 w 551"/>
                <a:gd name="T7" fmla="*/ 455 h 655"/>
                <a:gd name="T8" fmla="*/ 310 w 551"/>
                <a:gd name="T9" fmla="*/ 416 h 655"/>
                <a:gd name="T10" fmla="*/ 335 w 551"/>
                <a:gd name="T11" fmla="*/ 367 h 655"/>
                <a:gd name="T12" fmla="*/ 551 w 551"/>
                <a:gd name="T13" fmla="*/ 219 h 655"/>
                <a:gd name="T14" fmla="*/ 547 w 551"/>
                <a:gd name="T15" fmla="*/ 198 h 655"/>
                <a:gd name="T16" fmla="*/ 522 w 551"/>
                <a:gd name="T17" fmla="*/ 169 h 655"/>
                <a:gd name="T18" fmla="*/ 522 w 551"/>
                <a:gd name="T19" fmla="*/ 147 h 655"/>
                <a:gd name="T20" fmla="*/ 502 w 551"/>
                <a:gd name="T21" fmla="*/ 117 h 655"/>
                <a:gd name="T22" fmla="*/ 506 w 551"/>
                <a:gd name="T23" fmla="*/ 75 h 655"/>
                <a:gd name="T24" fmla="*/ 484 w 551"/>
                <a:gd name="T25" fmla="*/ 45 h 655"/>
                <a:gd name="T26" fmla="*/ 418 w 551"/>
                <a:gd name="T27" fmla="*/ 36 h 655"/>
                <a:gd name="T28" fmla="*/ 380 w 551"/>
                <a:gd name="T29" fmla="*/ 0 h 655"/>
                <a:gd name="T30" fmla="*/ 331 w 551"/>
                <a:gd name="T31" fmla="*/ 54 h 655"/>
                <a:gd name="T32" fmla="*/ 335 w 551"/>
                <a:gd name="T33" fmla="*/ 66 h 655"/>
                <a:gd name="T34" fmla="*/ 315 w 551"/>
                <a:gd name="T35" fmla="*/ 79 h 655"/>
                <a:gd name="T36" fmla="*/ 308 w 551"/>
                <a:gd name="T37" fmla="*/ 61 h 655"/>
                <a:gd name="T38" fmla="*/ 308 w 551"/>
                <a:gd name="T39" fmla="*/ 39 h 655"/>
                <a:gd name="T40" fmla="*/ 292 w 551"/>
                <a:gd name="T41" fmla="*/ 12 h 655"/>
                <a:gd name="T42" fmla="*/ 256 w 551"/>
                <a:gd name="T43" fmla="*/ 21 h 655"/>
                <a:gd name="T44" fmla="*/ 241 w 551"/>
                <a:gd name="T45" fmla="*/ 66 h 655"/>
                <a:gd name="T46" fmla="*/ 254 w 551"/>
                <a:gd name="T47" fmla="*/ 93 h 655"/>
                <a:gd name="T48" fmla="*/ 236 w 551"/>
                <a:gd name="T49" fmla="*/ 97 h 655"/>
                <a:gd name="T50" fmla="*/ 171 w 551"/>
                <a:gd name="T51" fmla="*/ 59 h 655"/>
                <a:gd name="T52" fmla="*/ 99 w 551"/>
                <a:gd name="T53" fmla="*/ 102 h 655"/>
                <a:gd name="T54" fmla="*/ 92 w 551"/>
                <a:gd name="T55" fmla="*/ 135 h 655"/>
                <a:gd name="T56" fmla="*/ 106 w 551"/>
                <a:gd name="T57" fmla="*/ 140 h 655"/>
                <a:gd name="T58" fmla="*/ 72 w 551"/>
                <a:gd name="T59" fmla="*/ 162 h 655"/>
                <a:gd name="T60" fmla="*/ 94 w 551"/>
                <a:gd name="T61" fmla="*/ 174 h 655"/>
                <a:gd name="T62" fmla="*/ 85 w 551"/>
                <a:gd name="T63" fmla="*/ 196 h 655"/>
                <a:gd name="T64" fmla="*/ 108 w 551"/>
                <a:gd name="T65" fmla="*/ 228 h 655"/>
                <a:gd name="T66" fmla="*/ 2 w 551"/>
                <a:gd name="T67" fmla="*/ 221 h 655"/>
                <a:gd name="T68" fmla="*/ 0 w 551"/>
                <a:gd name="T69" fmla="*/ 232 h 655"/>
                <a:gd name="T70" fmla="*/ 126 w 551"/>
                <a:gd name="T71" fmla="*/ 261 h 655"/>
                <a:gd name="T72" fmla="*/ 198 w 551"/>
                <a:gd name="T73" fmla="*/ 268 h 655"/>
                <a:gd name="T74" fmla="*/ 166 w 551"/>
                <a:gd name="T75" fmla="*/ 290 h 655"/>
                <a:gd name="T76" fmla="*/ 187 w 551"/>
                <a:gd name="T77" fmla="*/ 317 h 655"/>
                <a:gd name="T78" fmla="*/ 225 w 551"/>
                <a:gd name="T79" fmla="*/ 315 h 655"/>
                <a:gd name="T80" fmla="*/ 234 w 551"/>
                <a:gd name="T81" fmla="*/ 293 h 655"/>
                <a:gd name="T82" fmla="*/ 250 w 551"/>
                <a:gd name="T83" fmla="*/ 304 h 655"/>
                <a:gd name="T84" fmla="*/ 243 w 551"/>
                <a:gd name="T85" fmla="*/ 331 h 655"/>
                <a:gd name="T86" fmla="*/ 254 w 551"/>
                <a:gd name="T87" fmla="*/ 335 h 655"/>
                <a:gd name="T88" fmla="*/ 254 w 551"/>
                <a:gd name="T89" fmla="*/ 362 h 655"/>
                <a:gd name="T90" fmla="*/ 277 w 551"/>
                <a:gd name="T91" fmla="*/ 389 h 655"/>
                <a:gd name="T92" fmla="*/ 283 w 551"/>
                <a:gd name="T93" fmla="*/ 423 h 655"/>
                <a:gd name="T94" fmla="*/ 277 w 551"/>
                <a:gd name="T95" fmla="*/ 450 h 655"/>
                <a:gd name="T96" fmla="*/ 290 w 551"/>
                <a:gd name="T97" fmla="*/ 486 h 655"/>
                <a:gd name="T98" fmla="*/ 308 w 551"/>
                <a:gd name="T99" fmla="*/ 495 h 655"/>
                <a:gd name="T100" fmla="*/ 317 w 551"/>
                <a:gd name="T101" fmla="*/ 513 h 655"/>
                <a:gd name="T102" fmla="*/ 283 w 551"/>
                <a:gd name="T103" fmla="*/ 583 h 655"/>
                <a:gd name="T104" fmla="*/ 277 w 551"/>
                <a:gd name="T10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1" h="655">
                  <a:moveTo>
                    <a:pt x="277" y="655"/>
                  </a:moveTo>
                  <a:lnTo>
                    <a:pt x="331" y="641"/>
                  </a:lnTo>
                  <a:lnTo>
                    <a:pt x="342" y="473"/>
                  </a:lnTo>
                  <a:lnTo>
                    <a:pt x="317" y="455"/>
                  </a:lnTo>
                  <a:lnTo>
                    <a:pt x="310" y="416"/>
                  </a:lnTo>
                  <a:lnTo>
                    <a:pt x="335" y="367"/>
                  </a:lnTo>
                  <a:lnTo>
                    <a:pt x="551" y="219"/>
                  </a:lnTo>
                  <a:lnTo>
                    <a:pt x="547" y="198"/>
                  </a:lnTo>
                  <a:lnTo>
                    <a:pt x="522" y="169"/>
                  </a:lnTo>
                  <a:lnTo>
                    <a:pt x="522" y="147"/>
                  </a:lnTo>
                  <a:lnTo>
                    <a:pt x="502" y="117"/>
                  </a:lnTo>
                  <a:lnTo>
                    <a:pt x="506" y="75"/>
                  </a:lnTo>
                  <a:lnTo>
                    <a:pt x="484" y="45"/>
                  </a:lnTo>
                  <a:lnTo>
                    <a:pt x="418" y="36"/>
                  </a:lnTo>
                  <a:lnTo>
                    <a:pt x="380" y="0"/>
                  </a:lnTo>
                  <a:lnTo>
                    <a:pt x="331" y="54"/>
                  </a:lnTo>
                  <a:lnTo>
                    <a:pt x="335" y="66"/>
                  </a:lnTo>
                  <a:lnTo>
                    <a:pt x="315" y="79"/>
                  </a:lnTo>
                  <a:lnTo>
                    <a:pt x="308" y="61"/>
                  </a:lnTo>
                  <a:lnTo>
                    <a:pt x="308" y="39"/>
                  </a:lnTo>
                  <a:lnTo>
                    <a:pt x="292" y="12"/>
                  </a:lnTo>
                  <a:lnTo>
                    <a:pt x="256" y="21"/>
                  </a:lnTo>
                  <a:lnTo>
                    <a:pt x="241" y="66"/>
                  </a:lnTo>
                  <a:lnTo>
                    <a:pt x="254" y="93"/>
                  </a:lnTo>
                  <a:lnTo>
                    <a:pt x="236" y="97"/>
                  </a:lnTo>
                  <a:lnTo>
                    <a:pt x="171" y="59"/>
                  </a:lnTo>
                  <a:lnTo>
                    <a:pt x="99" y="102"/>
                  </a:lnTo>
                  <a:lnTo>
                    <a:pt x="92" y="135"/>
                  </a:lnTo>
                  <a:lnTo>
                    <a:pt x="106" y="140"/>
                  </a:lnTo>
                  <a:lnTo>
                    <a:pt x="72" y="162"/>
                  </a:lnTo>
                  <a:lnTo>
                    <a:pt x="94" y="174"/>
                  </a:lnTo>
                  <a:lnTo>
                    <a:pt x="85" y="196"/>
                  </a:lnTo>
                  <a:lnTo>
                    <a:pt x="108" y="228"/>
                  </a:lnTo>
                  <a:lnTo>
                    <a:pt x="2" y="221"/>
                  </a:lnTo>
                  <a:lnTo>
                    <a:pt x="0" y="232"/>
                  </a:lnTo>
                  <a:lnTo>
                    <a:pt x="126" y="261"/>
                  </a:lnTo>
                  <a:lnTo>
                    <a:pt x="198" y="268"/>
                  </a:lnTo>
                  <a:lnTo>
                    <a:pt x="166" y="290"/>
                  </a:lnTo>
                  <a:lnTo>
                    <a:pt x="187" y="317"/>
                  </a:lnTo>
                  <a:lnTo>
                    <a:pt x="225" y="315"/>
                  </a:lnTo>
                  <a:lnTo>
                    <a:pt x="234" y="293"/>
                  </a:lnTo>
                  <a:lnTo>
                    <a:pt x="250" y="304"/>
                  </a:lnTo>
                  <a:lnTo>
                    <a:pt x="243" y="331"/>
                  </a:lnTo>
                  <a:lnTo>
                    <a:pt x="254" y="335"/>
                  </a:lnTo>
                  <a:lnTo>
                    <a:pt x="254" y="362"/>
                  </a:lnTo>
                  <a:lnTo>
                    <a:pt x="277" y="389"/>
                  </a:lnTo>
                  <a:lnTo>
                    <a:pt x="283" y="423"/>
                  </a:lnTo>
                  <a:lnTo>
                    <a:pt x="277" y="450"/>
                  </a:lnTo>
                  <a:lnTo>
                    <a:pt x="290" y="486"/>
                  </a:lnTo>
                  <a:lnTo>
                    <a:pt x="308" y="495"/>
                  </a:lnTo>
                  <a:lnTo>
                    <a:pt x="317" y="513"/>
                  </a:lnTo>
                  <a:lnTo>
                    <a:pt x="283" y="583"/>
                  </a:lnTo>
                  <a:lnTo>
                    <a:pt x="277" y="655"/>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09" name="Freeform 109"/>
            <p:cNvSpPr>
              <a:spLocks/>
            </p:cNvSpPr>
            <p:nvPr/>
          </p:nvSpPr>
          <p:spPr bwMode="auto">
            <a:xfrm>
              <a:off x="3311" y="439"/>
              <a:ext cx="1357" cy="1187"/>
            </a:xfrm>
            <a:custGeom>
              <a:avLst/>
              <a:gdLst>
                <a:gd name="T0" fmla="*/ 1148 w 1357"/>
                <a:gd name="T1" fmla="*/ 1079 h 1187"/>
                <a:gd name="T2" fmla="*/ 1136 w 1357"/>
                <a:gd name="T3" fmla="*/ 1045 h 1187"/>
                <a:gd name="T4" fmla="*/ 972 w 1357"/>
                <a:gd name="T5" fmla="*/ 1137 h 1187"/>
                <a:gd name="T6" fmla="*/ 830 w 1357"/>
                <a:gd name="T7" fmla="*/ 1187 h 1187"/>
                <a:gd name="T8" fmla="*/ 860 w 1357"/>
                <a:gd name="T9" fmla="*/ 1144 h 1187"/>
                <a:gd name="T10" fmla="*/ 887 w 1357"/>
                <a:gd name="T11" fmla="*/ 1151 h 1187"/>
                <a:gd name="T12" fmla="*/ 790 w 1357"/>
                <a:gd name="T13" fmla="*/ 1016 h 1187"/>
                <a:gd name="T14" fmla="*/ 691 w 1357"/>
                <a:gd name="T15" fmla="*/ 973 h 1187"/>
                <a:gd name="T16" fmla="*/ 18 w 1357"/>
                <a:gd name="T17" fmla="*/ 663 h 1187"/>
                <a:gd name="T18" fmla="*/ 14 w 1357"/>
                <a:gd name="T19" fmla="*/ 575 h 1187"/>
                <a:gd name="T20" fmla="*/ 18 w 1357"/>
                <a:gd name="T21" fmla="*/ 456 h 1187"/>
                <a:gd name="T22" fmla="*/ 84 w 1357"/>
                <a:gd name="T23" fmla="*/ 256 h 1187"/>
                <a:gd name="T24" fmla="*/ 79 w 1357"/>
                <a:gd name="T25" fmla="*/ 150 h 1187"/>
                <a:gd name="T26" fmla="*/ 376 w 1357"/>
                <a:gd name="T27" fmla="*/ 69 h 1187"/>
                <a:gd name="T28" fmla="*/ 423 w 1357"/>
                <a:gd name="T29" fmla="*/ 98 h 1187"/>
                <a:gd name="T30" fmla="*/ 468 w 1357"/>
                <a:gd name="T31" fmla="*/ 161 h 1187"/>
                <a:gd name="T32" fmla="*/ 495 w 1357"/>
                <a:gd name="T33" fmla="*/ 224 h 1187"/>
                <a:gd name="T34" fmla="*/ 563 w 1357"/>
                <a:gd name="T35" fmla="*/ 292 h 1187"/>
                <a:gd name="T36" fmla="*/ 619 w 1357"/>
                <a:gd name="T37" fmla="*/ 276 h 1187"/>
                <a:gd name="T38" fmla="*/ 675 w 1357"/>
                <a:gd name="T39" fmla="*/ 290 h 1187"/>
                <a:gd name="T40" fmla="*/ 711 w 1357"/>
                <a:gd name="T41" fmla="*/ 290 h 1187"/>
                <a:gd name="T42" fmla="*/ 720 w 1357"/>
                <a:gd name="T43" fmla="*/ 330 h 1187"/>
                <a:gd name="T44" fmla="*/ 747 w 1357"/>
                <a:gd name="T45" fmla="*/ 301 h 1187"/>
                <a:gd name="T46" fmla="*/ 756 w 1357"/>
                <a:gd name="T47" fmla="*/ 233 h 1187"/>
                <a:gd name="T48" fmla="*/ 774 w 1357"/>
                <a:gd name="T49" fmla="*/ 326 h 1187"/>
                <a:gd name="T50" fmla="*/ 806 w 1357"/>
                <a:gd name="T51" fmla="*/ 344 h 1187"/>
                <a:gd name="T52" fmla="*/ 851 w 1357"/>
                <a:gd name="T53" fmla="*/ 310 h 1187"/>
                <a:gd name="T54" fmla="*/ 873 w 1357"/>
                <a:gd name="T55" fmla="*/ 411 h 1187"/>
                <a:gd name="T56" fmla="*/ 781 w 1357"/>
                <a:gd name="T57" fmla="*/ 429 h 1187"/>
                <a:gd name="T58" fmla="*/ 765 w 1357"/>
                <a:gd name="T59" fmla="*/ 467 h 1187"/>
                <a:gd name="T60" fmla="*/ 745 w 1357"/>
                <a:gd name="T61" fmla="*/ 497 h 1187"/>
                <a:gd name="T62" fmla="*/ 682 w 1357"/>
                <a:gd name="T63" fmla="*/ 634 h 1187"/>
                <a:gd name="T64" fmla="*/ 810 w 1357"/>
                <a:gd name="T65" fmla="*/ 757 h 1187"/>
                <a:gd name="T66" fmla="*/ 873 w 1357"/>
                <a:gd name="T67" fmla="*/ 805 h 1187"/>
                <a:gd name="T68" fmla="*/ 927 w 1357"/>
                <a:gd name="T69" fmla="*/ 883 h 1187"/>
                <a:gd name="T70" fmla="*/ 905 w 1357"/>
                <a:gd name="T71" fmla="*/ 782 h 1187"/>
                <a:gd name="T72" fmla="*/ 916 w 1357"/>
                <a:gd name="T73" fmla="*/ 670 h 1187"/>
                <a:gd name="T74" fmla="*/ 934 w 1357"/>
                <a:gd name="T75" fmla="*/ 604 h 1187"/>
                <a:gd name="T76" fmla="*/ 1008 w 1357"/>
                <a:gd name="T77" fmla="*/ 546 h 1187"/>
                <a:gd name="T78" fmla="*/ 1080 w 1357"/>
                <a:gd name="T79" fmla="*/ 611 h 1187"/>
                <a:gd name="T80" fmla="*/ 1125 w 1357"/>
                <a:gd name="T81" fmla="*/ 672 h 1187"/>
                <a:gd name="T82" fmla="*/ 1217 w 1357"/>
                <a:gd name="T83" fmla="*/ 690 h 1187"/>
                <a:gd name="T84" fmla="*/ 1316 w 1357"/>
                <a:gd name="T85" fmla="*/ 760 h 1187"/>
                <a:gd name="T86" fmla="*/ 1357 w 1357"/>
                <a:gd name="T87" fmla="*/ 836 h 1187"/>
                <a:gd name="T88" fmla="*/ 1305 w 1357"/>
                <a:gd name="T89" fmla="*/ 908 h 1187"/>
                <a:gd name="T90" fmla="*/ 1143 w 1357"/>
                <a:gd name="T91" fmla="*/ 980 h 1187"/>
                <a:gd name="T92" fmla="*/ 1121 w 1357"/>
                <a:gd name="T93" fmla="*/ 1027 h 1187"/>
                <a:gd name="T94" fmla="*/ 1217 w 1357"/>
                <a:gd name="T95" fmla="*/ 985 h 1187"/>
                <a:gd name="T96" fmla="*/ 1220 w 1357"/>
                <a:gd name="T97" fmla="*/ 1020 h 1187"/>
                <a:gd name="T98" fmla="*/ 1265 w 1357"/>
                <a:gd name="T99" fmla="*/ 1095 h 1187"/>
                <a:gd name="T100" fmla="*/ 1229 w 1357"/>
                <a:gd name="T101" fmla="*/ 109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7" h="1187">
                  <a:moveTo>
                    <a:pt x="1184" y="1110"/>
                  </a:moveTo>
                  <a:lnTo>
                    <a:pt x="1163" y="1108"/>
                  </a:lnTo>
                  <a:lnTo>
                    <a:pt x="1148" y="1079"/>
                  </a:lnTo>
                  <a:lnTo>
                    <a:pt x="1161" y="1056"/>
                  </a:lnTo>
                  <a:lnTo>
                    <a:pt x="1163" y="1050"/>
                  </a:lnTo>
                  <a:lnTo>
                    <a:pt x="1136" y="1045"/>
                  </a:lnTo>
                  <a:lnTo>
                    <a:pt x="1087" y="1101"/>
                  </a:lnTo>
                  <a:lnTo>
                    <a:pt x="1017" y="1113"/>
                  </a:lnTo>
                  <a:lnTo>
                    <a:pt x="972" y="1137"/>
                  </a:lnTo>
                  <a:lnTo>
                    <a:pt x="938" y="1126"/>
                  </a:lnTo>
                  <a:lnTo>
                    <a:pt x="900" y="1169"/>
                  </a:lnTo>
                  <a:lnTo>
                    <a:pt x="830" y="1187"/>
                  </a:lnTo>
                  <a:lnTo>
                    <a:pt x="817" y="1187"/>
                  </a:lnTo>
                  <a:lnTo>
                    <a:pt x="826" y="1167"/>
                  </a:lnTo>
                  <a:lnTo>
                    <a:pt x="860" y="1144"/>
                  </a:lnTo>
                  <a:lnTo>
                    <a:pt x="862" y="1119"/>
                  </a:lnTo>
                  <a:lnTo>
                    <a:pt x="873" y="1146"/>
                  </a:lnTo>
                  <a:lnTo>
                    <a:pt x="887" y="1151"/>
                  </a:lnTo>
                  <a:lnTo>
                    <a:pt x="887" y="1099"/>
                  </a:lnTo>
                  <a:lnTo>
                    <a:pt x="812" y="1059"/>
                  </a:lnTo>
                  <a:lnTo>
                    <a:pt x="790" y="1016"/>
                  </a:lnTo>
                  <a:lnTo>
                    <a:pt x="767" y="980"/>
                  </a:lnTo>
                  <a:lnTo>
                    <a:pt x="732" y="958"/>
                  </a:lnTo>
                  <a:lnTo>
                    <a:pt x="691" y="973"/>
                  </a:lnTo>
                  <a:lnTo>
                    <a:pt x="392" y="854"/>
                  </a:lnTo>
                  <a:lnTo>
                    <a:pt x="187" y="755"/>
                  </a:lnTo>
                  <a:lnTo>
                    <a:pt x="18" y="663"/>
                  </a:lnTo>
                  <a:lnTo>
                    <a:pt x="7" y="625"/>
                  </a:lnTo>
                  <a:lnTo>
                    <a:pt x="5" y="600"/>
                  </a:lnTo>
                  <a:lnTo>
                    <a:pt x="14" y="575"/>
                  </a:lnTo>
                  <a:lnTo>
                    <a:pt x="0" y="564"/>
                  </a:lnTo>
                  <a:lnTo>
                    <a:pt x="27" y="472"/>
                  </a:lnTo>
                  <a:lnTo>
                    <a:pt x="18" y="456"/>
                  </a:lnTo>
                  <a:lnTo>
                    <a:pt x="23" y="429"/>
                  </a:lnTo>
                  <a:lnTo>
                    <a:pt x="72" y="427"/>
                  </a:lnTo>
                  <a:lnTo>
                    <a:pt x="84" y="256"/>
                  </a:lnTo>
                  <a:lnTo>
                    <a:pt x="61" y="236"/>
                  </a:lnTo>
                  <a:lnTo>
                    <a:pt x="54" y="197"/>
                  </a:lnTo>
                  <a:lnTo>
                    <a:pt x="79" y="150"/>
                  </a:lnTo>
                  <a:lnTo>
                    <a:pt x="295" y="0"/>
                  </a:lnTo>
                  <a:lnTo>
                    <a:pt x="311" y="51"/>
                  </a:lnTo>
                  <a:lnTo>
                    <a:pt x="376" y="69"/>
                  </a:lnTo>
                  <a:lnTo>
                    <a:pt x="381" y="96"/>
                  </a:lnTo>
                  <a:lnTo>
                    <a:pt x="414" y="87"/>
                  </a:lnTo>
                  <a:lnTo>
                    <a:pt x="423" y="98"/>
                  </a:lnTo>
                  <a:lnTo>
                    <a:pt x="408" y="119"/>
                  </a:lnTo>
                  <a:lnTo>
                    <a:pt x="430" y="130"/>
                  </a:lnTo>
                  <a:lnTo>
                    <a:pt x="468" y="161"/>
                  </a:lnTo>
                  <a:lnTo>
                    <a:pt x="475" y="195"/>
                  </a:lnTo>
                  <a:lnTo>
                    <a:pt x="509" y="206"/>
                  </a:lnTo>
                  <a:lnTo>
                    <a:pt x="495" y="224"/>
                  </a:lnTo>
                  <a:lnTo>
                    <a:pt x="500" y="240"/>
                  </a:lnTo>
                  <a:lnTo>
                    <a:pt x="561" y="269"/>
                  </a:lnTo>
                  <a:lnTo>
                    <a:pt x="563" y="292"/>
                  </a:lnTo>
                  <a:lnTo>
                    <a:pt x="594" y="290"/>
                  </a:lnTo>
                  <a:lnTo>
                    <a:pt x="585" y="265"/>
                  </a:lnTo>
                  <a:lnTo>
                    <a:pt x="619" y="276"/>
                  </a:lnTo>
                  <a:lnTo>
                    <a:pt x="660" y="323"/>
                  </a:lnTo>
                  <a:lnTo>
                    <a:pt x="678" y="308"/>
                  </a:lnTo>
                  <a:lnTo>
                    <a:pt x="675" y="290"/>
                  </a:lnTo>
                  <a:lnTo>
                    <a:pt x="678" y="278"/>
                  </a:lnTo>
                  <a:lnTo>
                    <a:pt x="705" y="281"/>
                  </a:lnTo>
                  <a:lnTo>
                    <a:pt x="711" y="290"/>
                  </a:lnTo>
                  <a:lnTo>
                    <a:pt x="705" y="341"/>
                  </a:lnTo>
                  <a:lnTo>
                    <a:pt x="709" y="344"/>
                  </a:lnTo>
                  <a:lnTo>
                    <a:pt x="720" y="330"/>
                  </a:lnTo>
                  <a:lnTo>
                    <a:pt x="736" y="332"/>
                  </a:lnTo>
                  <a:lnTo>
                    <a:pt x="734" y="321"/>
                  </a:lnTo>
                  <a:lnTo>
                    <a:pt x="747" y="301"/>
                  </a:lnTo>
                  <a:lnTo>
                    <a:pt x="725" y="258"/>
                  </a:lnTo>
                  <a:lnTo>
                    <a:pt x="743" y="229"/>
                  </a:lnTo>
                  <a:lnTo>
                    <a:pt x="756" y="233"/>
                  </a:lnTo>
                  <a:lnTo>
                    <a:pt x="774" y="267"/>
                  </a:lnTo>
                  <a:lnTo>
                    <a:pt x="770" y="281"/>
                  </a:lnTo>
                  <a:lnTo>
                    <a:pt x="774" y="326"/>
                  </a:lnTo>
                  <a:lnTo>
                    <a:pt x="801" y="323"/>
                  </a:lnTo>
                  <a:lnTo>
                    <a:pt x="810" y="330"/>
                  </a:lnTo>
                  <a:lnTo>
                    <a:pt x="806" y="344"/>
                  </a:lnTo>
                  <a:lnTo>
                    <a:pt x="819" y="373"/>
                  </a:lnTo>
                  <a:lnTo>
                    <a:pt x="853" y="341"/>
                  </a:lnTo>
                  <a:lnTo>
                    <a:pt x="851" y="310"/>
                  </a:lnTo>
                  <a:lnTo>
                    <a:pt x="884" y="319"/>
                  </a:lnTo>
                  <a:lnTo>
                    <a:pt x="893" y="377"/>
                  </a:lnTo>
                  <a:lnTo>
                    <a:pt x="873" y="411"/>
                  </a:lnTo>
                  <a:lnTo>
                    <a:pt x="833" y="407"/>
                  </a:lnTo>
                  <a:lnTo>
                    <a:pt x="810" y="427"/>
                  </a:lnTo>
                  <a:lnTo>
                    <a:pt x="781" y="429"/>
                  </a:lnTo>
                  <a:lnTo>
                    <a:pt x="797" y="445"/>
                  </a:lnTo>
                  <a:lnTo>
                    <a:pt x="779" y="472"/>
                  </a:lnTo>
                  <a:lnTo>
                    <a:pt x="765" y="467"/>
                  </a:lnTo>
                  <a:lnTo>
                    <a:pt x="759" y="479"/>
                  </a:lnTo>
                  <a:lnTo>
                    <a:pt x="741" y="481"/>
                  </a:lnTo>
                  <a:lnTo>
                    <a:pt x="745" y="497"/>
                  </a:lnTo>
                  <a:lnTo>
                    <a:pt x="678" y="544"/>
                  </a:lnTo>
                  <a:lnTo>
                    <a:pt x="646" y="598"/>
                  </a:lnTo>
                  <a:lnTo>
                    <a:pt x="682" y="634"/>
                  </a:lnTo>
                  <a:lnTo>
                    <a:pt x="684" y="674"/>
                  </a:lnTo>
                  <a:lnTo>
                    <a:pt x="754" y="701"/>
                  </a:lnTo>
                  <a:lnTo>
                    <a:pt x="810" y="757"/>
                  </a:lnTo>
                  <a:lnTo>
                    <a:pt x="857" y="769"/>
                  </a:lnTo>
                  <a:lnTo>
                    <a:pt x="846" y="798"/>
                  </a:lnTo>
                  <a:lnTo>
                    <a:pt x="873" y="805"/>
                  </a:lnTo>
                  <a:lnTo>
                    <a:pt x="862" y="838"/>
                  </a:lnTo>
                  <a:lnTo>
                    <a:pt x="898" y="888"/>
                  </a:lnTo>
                  <a:lnTo>
                    <a:pt x="927" y="883"/>
                  </a:lnTo>
                  <a:lnTo>
                    <a:pt x="932" y="841"/>
                  </a:lnTo>
                  <a:lnTo>
                    <a:pt x="898" y="809"/>
                  </a:lnTo>
                  <a:lnTo>
                    <a:pt x="905" y="782"/>
                  </a:lnTo>
                  <a:lnTo>
                    <a:pt x="947" y="746"/>
                  </a:lnTo>
                  <a:lnTo>
                    <a:pt x="934" y="676"/>
                  </a:lnTo>
                  <a:lnTo>
                    <a:pt x="916" y="670"/>
                  </a:lnTo>
                  <a:lnTo>
                    <a:pt x="918" y="647"/>
                  </a:lnTo>
                  <a:lnTo>
                    <a:pt x="943" y="620"/>
                  </a:lnTo>
                  <a:lnTo>
                    <a:pt x="934" y="604"/>
                  </a:lnTo>
                  <a:lnTo>
                    <a:pt x="932" y="548"/>
                  </a:lnTo>
                  <a:lnTo>
                    <a:pt x="983" y="553"/>
                  </a:lnTo>
                  <a:lnTo>
                    <a:pt x="1008" y="546"/>
                  </a:lnTo>
                  <a:lnTo>
                    <a:pt x="1037" y="566"/>
                  </a:lnTo>
                  <a:lnTo>
                    <a:pt x="1044" y="582"/>
                  </a:lnTo>
                  <a:lnTo>
                    <a:pt x="1080" y="611"/>
                  </a:lnTo>
                  <a:lnTo>
                    <a:pt x="1087" y="658"/>
                  </a:lnTo>
                  <a:lnTo>
                    <a:pt x="1105" y="670"/>
                  </a:lnTo>
                  <a:lnTo>
                    <a:pt x="1125" y="672"/>
                  </a:lnTo>
                  <a:lnTo>
                    <a:pt x="1148" y="620"/>
                  </a:lnTo>
                  <a:lnTo>
                    <a:pt x="1186" y="679"/>
                  </a:lnTo>
                  <a:lnTo>
                    <a:pt x="1217" y="690"/>
                  </a:lnTo>
                  <a:lnTo>
                    <a:pt x="1215" y="717"/>
                  </a:lnTo>
                  <a:lnTo>
                    <a:pt x="1251" y="760"/>
                  </a:lnTo>
                  <a:lnTo>
                    <a:pt x="1316" y="760"/>
                  </a:lnTo>
                  <a:lnTo>
                    <a:pt x="1332" y="773"/>
                  </a:lnTo>
                  <a:lnTo>
                    <a:pt x="1337" y="807"/>
                  </a:lnTo>
                  <a:lnTo>
                    <a:pt x="1357" y="836"/>
                  </a:lnTo>
                  <a:lnTo>
                    <a:pt x="1357" y="856"/>
                  </a:lnTo>
                  <a:lnTo>
                    <a:pt x="1339" y="863"/>
                  </a:lnTo>
                  <a:lnTo>
                    <a:pt x="1305" y="908"/>
                  </a:lnTo>
                  <a:lnTo>
                    <a:pt x="1256" y="926"/>
                  </a:lnTo>
                  <a:lnTo>
                    <a:pt x="1193" y="926"/>
                  </a:lnTo>
                  <a:lnTo>
                    <a:pt x="1143" y="980"/>
                  </a:lnTo>
                  <a:lnTo>
                    <a:pt x="1105" y="1000"/>
                  </a:lnTo>
                  <a:lnTo>
                    <a:pt x="1082" y="1032"/>
                  </a:lnTo>
                  <a:lnTo>
                    <a:pt x="1121" y="1027"/>
                  </a:lnTo>
                  <a:lnTo>
                    <a:pt x="1186" y="973"/>
                  </a:lnTo>
                  <a:lnTo>
                    <a:pt x="1193" y="969"/>
                  </a:lnTo>
                  <a:lnTo>
                    <a:pt x="1217" y="985"/>
                  </a:lnTo>
                  <a:lnTo>
                    <a:pt x="1229" y="1002"/>
                  </a:lnTo>
                  <a:lnTo>
                    <a:pt x="1208" y="1016"/>
                  </a:lnTo>
                  <a:lnTo>
                    <a:pt x="1220" y="1020"/>
                  </a:lnTo>
                  <a:lnTo>
                    <a:pt x="1217" y="1047"/>
                  </a:lnTo>
                  <a:lnTo>
                    <a:pt x="1298" y="1074"/>
                  </a:lnTo>
                  <a:lnTo>
                    <a:pt x="1265" y="1095"/>
                  </a:lnTo>
                  <a:lnTo>
                    <a:pt x="1220" y="1149"/>
                  </a:lnTo>
                  <a:lnTo>
                    <a:pt x="1208" y="1131"/>
                  </a:lnTo>
                  <a:lnTo>
                    <a:pt x="1229" y="1095"/>
                  </a:lnTo>
                  <a:lnTo>
                    <a:pt x="1193" y="1106"/>
                  </a:lnTo>
                  <a:lnTo>
                    <a:pt x="1184" y="111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 name="Freeform 110"/>
            <p:cNvSpPr>
              <a:spLocks/>
            </p:cNvSpPr>
            <p:nvPr/>
          </p:nvSpPr>
          <p:spPr bwMode="auto">
            <a:xfrm>
              <a:off x="3311" y="439"/>
              <a:ext cx="1357" cy="1187"/>
            </a:xfrm>
            <a:custGeom>
              <a:avLst/>
              <a:gdLst>
                <a:gd name="T0" fmla="*/ 1148 w 1357"/>
                <a:gd name="T1" fmla="*/ 1079 h 1187"/>
                <a:gd name="T2" fmla="*/ 1136 w 1357"/>
                <a:gd name="T3" fmla="*/ 1045 h 1187"/>
                <a:gd name="T4" fmla="*/ 972 w 1357"/>
                <a:gd name="T5" fmla="*/ 1137 h 1187"/>
                <a:gd name="T6" fmla="*/ 830 w 1357"/>
                <a:gd name="T7" fmla="*/ 1187 h 1187"/>
                <a:gd name="T8" fmla="*/ 860 w 1357"/>
                <a:gd name="T9" fmla="*/ 1144 h 1187"/>
                <a:gd name="T10" fmla="*/ 887 w 1357"/>
                <a:gd name="T11" fmla="*/ 1151 h 1187"/>
                <a:gd name="T12" fmla="*/ 790 w 1357"/>
                <a:gd name="T13" fmla="*/ 1016 h 1187"/>
                <a:gd name="T14" fmla="*/ 691 w 1357"/>
                <a:gd name="T15" fmla="*/ 973 h 1187"/>
                <a:gd name="T16" fmla="*/ 18 w 1357"/>
                <a:gd name="T17" fmla="*/ 663 h 1187"/>
                <a:gd name="T18" fmla="*/ 14 w 1357"/>
                <a:gd name="T19" fmla="*/ 575 h 1187"/>
                <a:gd name="T20" fmla="*/ 18 w 1357"/>
                <a:gd name="T21" fmla="*/ 456 h 1187"/>
                <a:gd name="T22" fmla="*/ 84 w 1357"/>
                <a:gd name="T23" fmla="*/ 256 h 1187"/>
                <a:gd name="T24" fmla="*/ 79 w 1357"/>
                <a:gd name="T25" fmla="*/ 150 h 1187"/>
                <a:gd name="T26" fmla="*/ 376 w 1357"/>
                <a:gd name="T27" fmla="*/ 69 h 1187"/>
                <a:gd name="T28" fmla="*/ 423 w 1357"/>
                <a:gd name="T29" fmla="*/ 98 h 1187"/>
                <a:gd name="T30" fmla="*/ 468 w 1357"/>
                <a:gd name="T31" fmla="*/ 161 h 1187"/>
                <a:gd name="T32" fmla="*/ 495 w 1357"/>
                <a:gd name="T33" fmla="*/ 224 h 1187"/>
                <a:gd name="T34" fmla="*/ 563 w 1357"/>
                <a:gd name="T35" fmla="*/ 292 h 1187"/>
                <a:gd name="T36" fmla="*/ 619 w 1357"/>
                <a:gd name="T37" fmla="*/ 276 h 1187"/>
                <a:gd name="T38" fmla="*/ 675 w 1357"/>
                <a:gd name="T39" fmla="*/ 290 h 1187"/>
                <a:gd name="T40" fmla="*/ 711 w 1357"/>
                <a:gd name="T41" fmla="*/ 290 h 1187"/>
                <a:gd name="T42" fmla="*/ 720 w 1357"/>
                <a:gd name="T43" fmla="*/ 330 h 1187"/>
                <a:gd name="T44" fmla="*/ 747 w 1357"/>
                <a:gd name="T45" fmla="*/ 301 h 1187"/>
                <a:gd name="T46" fmla="*/ 756 w 1357"/>
                <a:gd name="T47" fmla="*/ 233 h 1187"/>
                <a:gd name="T48" fmla="*/ 774 w 1357"/>
                <a:gd name="T49" fmla="*/ 326 h 1187"/>
                <a:gd name="T50" fmla="*/ 806 w 1357"/>
                <a:gd name="T51" fmla="*/ 344 h 1187"/>
                <a:gd name="T52" fmla="*/ 851 w 1357"/>
                <a:gd name="T53" fmla="*/ 310 h 1187"/>
                <a:gd name="T54" fmla="*/ 873 w 1357"/>
                <a:gd name="T55" fmla="*/ 411 h 1187"/>
                <a:gd name="T56" fmla="*/ 781 w 1357"/>
                <a:gd name="T57" fmla="*/ 429 h 1187"/>
                <a:gd name="T58" fmla="*/ 765 w 1357"/>
                <a:gd name="T59" fmla="*/ 467 h 1187"/>
                <a:gd name="T60" fmla="*/ 745 w 1357"/>
                <a:gd name="T61" fmla="*/ 497 h 1187"/>
                <a:gd name="T62" fmla="*/ 682 w 1357"/>
                <a:gd name="T63" fmla="*/ 634 h 1187"/>
                <a:gd name="T64" fmla="*/ 810 w 1357"/>
                <a:gd name="T65" fmla="*/ 757 h 1187"/>
                <a:gd name="T66" fmla="*/ 873 w 1357"/>
                <a:gd name="T67" fmla="*/ 805 h 1187"/>
                <a:gd name="T68" fmla="*/ 927 w 1357"/>
                <a:gd name="T69" fmla="*/ 883 h 1187"/>
                <a:gd name="T70" fmla="*/ 905 w 1357"/>
                <a:gd name="T71" fmla="*/ 782 h 1187"/>
                <a:gd name="T72" fmla="*/ 916 w 1357"/>
                <a:gd name="T73" fmla="*/ 670 h 1187"/>
                <a:gd name="T74" fmla="*/ 934 w 1357"/>
                <a:gd name="T75" fmla="*/ 604 h 1187"/>
                <a:gd name="T76" fmla="*/ 1008 w 1357"/>
                <a:gd name="T77" fmla="*/ 546 h 1187"/>
                <a:gd name="T78" fmla="*/ 1080 w 1357"/>
                <a:gd name="T79" fmla="*/ 611 h 1187"/>
                <a:gd name="T80" fmla="*/ 1125 w 1357"/>
                <a:gd name="T81" fmla="*/ 672 h 1187"/>
                <a:gd name="T82" fmla="*/ 1217 w 1357"/>
                <a:gd name="T83" fmla="*/ 690 h 1187"/>
                <a:gd name="T84" fmla="*/ 1316 w 1357"/>
                <a:gd name="T85" fmla="*/ 760 h 1187"/>
                <a:gd name="T86" fmla="*/ 1357 w 1357"/>
                <a:gd name="T87" fmla="*/ 836 h 1187"/>
                <a:gd name="T88" fmla="*/ 1305 w 1357"/>
                <a:gd name="T89" fmla="*/ 908 h 1187"/>
                <a:gd name="T90" fmla="*/ 1143 w 1357"/>
                <a:gd name="T91" fmla="*/ 980 h 1187"/>
                <a:gd name="T92" fmla="*/ 1121 w 1357"/>
                <a:gd name="T93" fmla="*/ 1027 h 1187"/>
                <a:gd name="T94" fmla="*/ 1217 w 1357"/>
                <a:gd name="T95" fmla="*/ 985 h 1187"/>
                <a:gd name="T96" fmla="*/ 1220 w 1357"/>
                <a:gd name="T97" fmla="*/ 1020 h 1187"/>
                <a:gd name="T98" fmla="*/ 1265 w 1357"/>
                <a:gd name="T99" fmla="*/ 1095 h 1187"/>
                <a:gd name="T100" fmla="*/ 1229 w 1357"/>
                <a:gd name="T101" fmla="*/ 109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7" h="1187">
                  <a:moveTo>
                    <a:pt x="1184" y="1110"/>
                  </a:moveTo>
                  <a:lnTo>
                    <a:pt x="1163" y="1108"/>
                  </a:lnTo>
                  <a:lnTo>
                    <a:pt x="1148" y="1079"/>
                  </a:lnTo>
                  <a:lnTo>
                    <a:pt x="1161" y="1056"/>
                  </a:lnTo>
                  <a:lnTo>
                    <a:pt x="1163" y="1050"/>
                  </a:lnTo>
                  <a:lnTo>
                    <a:pt x="1136" y="1045"/>
                  </a:lnTo>
                  <a:lnTo>
                    <a:pt x="1087" y="1101"/>
                  </a:lnTo>
                  <a:lnTo>
                    <a:pt x="1017" y="1113"/>
                  </a:lnTo>
                  <a:lnTo>
                    <a:pt x="972" y="1137"/>
                  </a:lnTo>
                  <a:lnTo>
                    <a:pt x="938" y="1126"/>
                  </a:lnTo>
                  <a:lnTo>
                    <a:pt x="900" y="1169"/>
                  </a:lnTo>
                  <a:lnTo>
                    <a:pt x="830" y="1187"/>
                  </a:lnTo>
                  <a:lnTo>
                    <a:pt x="817" y="1187"/>
                  </a:lnTo>
                  <a:lnTo>
                    <a:pt x="826" y="1167"/>
                  </a:lnTo>
                  <a:lnTo>
                    <a:pt x="860" y="1144"/>
                  </a:lnTo>
                  <a:lnTo>
                    <a:pt x="862" y="1119"/>
                  </a:lnTo>
                  <a:lnTo>
                    <a:pt x="873" y="1146"/>
                  </a:lnTo>
                  <a:lnTo>
                    <a:pt x="887" y="1151"/>
                  </a:lnTo>
                  <a:lnTo>
                    <a:pt x="887" y="1099"/>
                  </a:lnTo>
                  <a:lnTo>
                    <a:pt x="812" y="1059"/>
                  </a:lnTo>
                  <a:lnTo>
                    <a:pt x="790" y="1016"/>
                  </a:lnTo>
                  <a:lnTo>
                    <a:pt x="767" y="980"/>
                  </a:lnTo>
                  <a:lnTo>
                    <a:pt x="732" y="958"/>
                  </a:lnTo>
                  <a:lnTo>
                    <a:pt x="691" y="973"/>
                  </a:lnTo>
                  <a:lnTo>
                    <a:pt x="392" y="854"/>
                  </a:lnTo>
                  <a:lnTo>
                    <a:pt x="187" y="755"/>
                  </a:lnTo>
                  <a:lnTo>
                    <a:pt x="18" y="663"/>
                  </a:lnTo>
                  <a:lnTo>
                    <a:pt x="7" y="625"/>
                  </a:lnTo>
                  <a:lnTo>
                    <a:pt x="5" y="600"/>
                  </a:lnTo>
                  <a:lnTo>
                    <a:pt x="14" y="575"/>
                  </a:lnTo>
                  <a:lnTo>
                    <a:pt x="0" y="564"/>
                  </a:lnTo>
                  <a:lnTo>
                    <a:pt x="27" y="472"/>
                  </a:lnTo>
                  <a:lnTo>
                    <a:pt x="18" y="456"/>
                  </a:lnTo>
                  <a:lnTo>
                    <a:pt x="23" y="429"/>
                  </a:lnTo>
                  <a:lnTo>
                    <a:pt x="72" y="427"/>
                  </a:lnTo>
                  <a:lnTo>
                    <a:pt x="84" y="256"/>
                  </a:lnTo>
                  <a:lnTo>
                    <a:pt x="61" y="236"/>
                  </a:lnTo>
                  <a:lnTo>
                    <a:pt x="54" y="197"/>
                  </a:lnTo>
                  <a:lnTo>
                    <a:pt x="79" y="150"/>
                  </a:lnTo>
                  <a:lnTo>
                    <a:pt x="295" y="0"/>
                  </a:lnTo>
                  <a:lnTo>
                    <a:pt x="311" y="51"/>
                  </a:lnTo>
                  <a:lnTo>
                    <a:pt x="376" y="69"/>
                  </a:lnTo>
                  <a:lnTo>
                    <a:pt x="381" y="96"/>
                  </a:lnTo>
                  <a:lnTo>
                    <a:pt x="414" y="87"/>
                  </a:lnTo>
                  <a:lnTo>
                    <a:pt x="423" y="98"/>
                  </a:lnTo>
                  <a:lnTo>
                    <a:pt x="408" y="119"/>
                  </a:lnTo>
                  <a:lnTo>
                    <a:pt x="430" y="130"/>
                  </a:lnTo>
                  <a:lnTo>
                    <a:pt x="468" y="161"/>
                  </a:lnTo>
                  <a:lnTo>
                    <a:pt x="475" y="195"/>
                  </a:lnTo>
                  <a:lnTo>
                    <a:pt x="509" y="206"/>
                  </a:lnTo>
                  <a:lnTo>
                    <a:pt x="495" y="224"/>
                  </a:lnTo>
                  <a:lnTo>
                    <a:pt x="500" y="240"/>
                  </a:lnTo>
                  <a:lnTo>
                    <a:pt x="561" y="269"/>
                  </a:lnTo>
                  <a:lnTo>
                    <a:pt x="563" y="292"/>
                  </a:lnTo>
                  <a:lnTo>
                    <a:pt x="594" y="290"/>
                  </a:lnTo>
                  <a:lnTo>
                    <a:pt x="585" y="265"/>
                  </a:lnTo>
                  <a:lnTo>
                    <a:pt x="619" y="276"/>
                  </a:lnTo>
                  <a:lnTo>
                    <a:pt x="660" y="323"/>
                  </a:lnTo>
                  <a:lnTo>
                    <a:pt x="678" y="308"/>
                  </a:lnTo>
                  <a:lnTo>
                    <a:pt x="675" y="290"/>
                  </a:lnTo>
                  <a:lnTo>
                    <a:pt x="678" y="278"/>
                  </a:lnTo>
                  <a:lnTo>
                    <a:pt x="705" y="281"/>
                  </a:lnTo>
                  <a:lnTo>
                    <a:pt x="711" y="290"/>
                  </a:lnTo>
                  <a:lnTo>
                    <a:pt x="705" y="341"/>
                  </a:lnTo>
                  <a:lnTo>
                    <a:pt x="709" y="344"/>
                  </a:lnTo>
                  <a:lnTo>
                    <a:pt x="720" y="330"/>
                  </a:lnTo>
                  <a:lnTo>
                    <a:pt x="736" y="332"/>
                  </a:lnTo>
                  <a:lnTo>
                    <a:pt x="734" y="321"/>
                  </a:lnTo>
                  <a:lnTo>
                    <a:pt x="747" y="301"/>
                  </a:lnTo>
                  <a:lnTo>
                    <a:pt x="725" y="258"/>
                  </a:lnTo>
                  <a:lnTo>
                    <a:pt x="743" y="229"/>
                  </a:lnTo>
                  <a:lnTo>
                    <a:pt x="756" y="233"/>
                  </a:lnTo>
                  <a:lnTo>
                    <a:pt x="774" y="267"/>
                  </a:lnTo>
                  <a:lnTo>
                    <a:pt x="770" y="281"/>
                  </a:lnTo>
                  <a:lnTo>
                    <a:pt x="774" y="326"/>
                  </a:lnTo>
                  <a:lnTo>
                    <a:pt x="801" y="323"/>
                  </a:lnTo>
                  <a:lnTo>
                    <a:pt x="810" y="330"/>
                  </a:lnTo>
                  <a:lnTo>
                    <a:pt x="806" y="344"/>
                  </a:lnTo>
                  <a:lnTo>
                    <a:pt x="819" y="373"/>
                  </a:lnTo>
                  <a:lnTo>
                    <a:pt x="853" y="341"/>
                  </a:lnTo>
                  <a:lnTo>
                    <a:pt x="851" y="310"/>
                  </a:lnTo>
                  <a:lnTo>
                    <a:pt x="884" y="319"/>
                  </a:lnTo>
                  <a:lnTo>
                    <a:pt x="893" y="377"/>
                  </a:lnTo>
                  <a:lnTo>
                    <a:pt x="873" y="411"/>
                  </a:lnTo>
                  <a:lnTo>
                    <a:pt x="833" y="407"/>
                  </a:lnTo>
                  <a:lnTo>
                    <a:pt x="810" y="427"/>
                  </a:lnTo>
                  <a:lnTo>
                    <a:pt x="781" y="429"/>
                  </a:lnTo>
                  <a:lnTo>
                    <a:pt x="797" y="445"/>
                  </a:lnTo>
                  <a:lnTo>
                    <a:pt x="779" y="472"/>
                  </a:lnTo>
                  <a:lnTo>
                    <a:pt x="765" y="467"/>
                  </a:lnTo>
                  <a:lnTo>
                    <a:pt x="759" y="479"/>
                  </a:lnTo>
                  <a:lnTo>
                    <a:pt x="741" y="481"/>
                  </a:lnTo>
                  <a:lnTo>
                    <a:pt x="745" y="497"/>
                  </a:lnTo>
                  <a:lnTo>
                    <a:pt x="678" y="544"/>
                  </a:lnTo>
                  <a:lnTo>
                    <a:pt x="646" y="598"/>
                  </a:lnTo>
                  <a:lnTo>
                    <a:pt x="682" y="634"/>
                  </a:lnTo>
                  <a:lnTo>
                    <a:pt x="684" y="674"/>
                  </a:lnTo>
                  <a:lnTo>
                    <a:pt x="754" y="701"/>
                  </a:lnTo>
                  <a:lnTo>
                    <a:pt x="810" y="757"/>
                  </a:lnTo>
                  <a:lnTo>
                    <a:pt x="857" y="769"/>
                  </a:lnTo>
                  <a:lnTo>
                    <a:pt x="846" y="798"/>
                  </a:lnTo>
                  <a:lnTo>
                    <a:pt x="873" y="805"/>
                  </a:lnTo>
                  <a:lnTo>
                    <a:pt x="862" y="838"/>
                  </a:lnTo>
                  <a:lnTo>
                    <a:pt x="898" y="888"/>
                  </a:lnTo>
                  <a:lnTo>
                    <a:pt x="927" y="883"/>
                  </a:lnTo>
                  <a:lnTo>
                    <a:pt x="932" y="841"/>
                  </a:lnTo>
                  <a:lnTo>
                    <a:pt x="898" y="809"/>
                  </a:lnTo>
                  <a:lnTo>
                    <a:pt x="905" y="782"/>
                  </a:lnTo>
                  <a:lnTo>
                    <a:pt x="947" y="746"/>
                  </a:lnTo>
                  <a:lnTo>
                    <a:pt x="934" y="676"/>
                  </a:lnTo>
                  <a:lnTo>
                    <a:pt x="916" y="670"/>
                  </a:lnTo>
                  <a:lnTo>
                    <a:pt x="918" y="647"/>
                  </a:lnTo>
                  <a:lnTo>
                    <a:pt x="943" y="620"/>
                  </a:lnTo>
                  <a:lnTo>
                    <a:pt x="934" y="604"/>
                  </a:lnTo>
                  <a:lnTo>
                    <a:pt x="932" y="548"/>
                  </a:lnTo>
                  <a:lnTo>
                    <a:pt x="983" y="553"/>
                  </a:lnTo>
                  <a:lnTo>
                    <a:pt x="1008" y="546"/>
                  </a:lnTo>
                  <a:lnTo>
                    <a:pt x="1037" y="566"/>
                  </a:lnTo>
                  <a:lnTo>
                    <a:pt x="1044" y="582"/>
                  </a:lnTo>
                  <a:lnTo>
                    <a:pt x="1080" y="611"/>
                  </a:lnTo>
                  <a:lnTo>
                    <a:pt x="1087" y="658"/>
                  </a:lnTo>
                  <a:lnTo>
                    <a:pt x="1105" y="670"/>
                  </a:lnTo>
                  <a:lnTo>
                    <a:pt x="1125" y="672"/>
                  </a:lnTo>
                  <a:lnTo>
                    <a:pt x="1148" y="620"/>
                  </a:lnTo>
                  <a:lnTo>
                    <a:pt x="1186" y="679"/>
                  </a:lnTo>
                  <a:lnTo>
                    <a:pt x="1217" y="690"/>
                  </a:lnTo>
                  <a:lnTo>
                    <a:pt x="1215" y="717"/>
                  </a:lnTo>
                  <a:lnTo>
                    <a:pt x="1251" y="760"/>
                  </a:lnTo>
                  <a:lnTo>
                    <a:pt x="1316" y="760"/>
                  </a:lnTo>
                  <a:lnTo>
                    <a:pt x="1332" y="773"/>
                  </a:lnTo>
                  <a:lnTo>
                    <a:pt x="1337" y="807"/>
                  </a:lnTo>
                  <a:lnTo>
                    <a:pt x="1357" y="836"/>
                  </a:lnTo>
                  <a:lnTo>
                    <a:pt x="1357" y="856"/>
                  </a:lnTo>
                  <a:lnTo>
                    <a:pt x="1339" y="863"/>
                  </a:lnTo>
                  <a:lnTo>
                    <a:pt x="1305" y="908"/>
                  </a:lnTo>
                  <a:lnTo>
                    <a:pt x="1256" y="926"/>
                  </a:lnTo>
                  <a:lnTo>
                    <a:pt x="1193" y="926"/>
                  </a:lnTo>
                  <a:lnTo>
                    <a:pt x="1143" y="980"/>
                  </a:lnTo>
                  <a:lnTo>
                    <a:pt x="1105" y="1000"/>
                  </a:lnTo>
                  <a:lnTo>
                    <a:pt x="1082" y="1032"/>
                  </a:lnTo>
                  <a:lnTo>
                    <a:pt x="1121" y="1027"/>
                  </a:lnTo>
                  <a:lnTo>
                    <a:pt x="1186" y="973"/>
                  </a:lnTo>
                  <a:lnTo>
                    <a:pt x="1193" y="969"/>
                  </a:lnTo>
                  <a:lnTo>
                    <a:pt x="1217" y="985"/>
                  </a:lnTo>
                  <a:lnTo>
                    <a:pt x="1229" y="1002"/>
                  </a:lnTo>
                  <a:lnTo>
                    <a:pt x="1208" y="1016"/>
                  </a:lnTo>
                  <a:lnTo>
                    <a:pt x="1220" y="1020"/>
                  </a:lnTo>
                  <a:lnTo>
                    <a:pt x="1217" y="1047"/>
                  </a:lnTo>
                  <a:lnTo>
                    <a:pt x="1298" y="1074"/>
                  </a:lnTo>
                  <a:lnTo>
                    <a:pt x="1265" y="1095"/>
                  </a:lnTo>
                  <a:lnTo>
                    <a:pt x="1220" y="1149"/>
                  </a:lnTo>
                  <a:lnTo>
                    <a:pt x="1208" y="1131"/>
                  </a:lnTo>
                  <a:lnTo>
                    <a:pt x="1229" y="1095"/>
                  </a:lnTo>
                  <a:lnTo>
                    <a:pt x="1193" y="1106"/>
                  </a:lnTo>
                  <a:lnTo>
                    <a:pt x="1184" y="111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11" name="Freeform 111"/>
            <p:cNvSpPr>
              <a:spLocks/>
            </p:cNvSpPr>
            <p:nvPr/>
          </p:nvSpPr>
          <p:spPr bwMode="auto">
            <a:xfrm>
              <a:off x="3127" y="1084"/>
              <a:ext cx="1370" cy="1091"/>
            </a:xfrm>
            <a:custGeom>
              <a:avLst/>
              <a:gdLst>
                <a:gd name="T0" fmla="*/ 184 w 1370"/>
                <a:gd name="T1" fmla="*/ 18 h 1091"/>
                <a:gd name="T2" fmla="*/ 151 w 1370"/>
                <a:gd name="T3" fmla="*/ 49 h 1091"/>
                <a:gd name="T4" fmla="*/ 63 w 1370"/>
                <a:gd name="T5" fmla="*/ 130 h 1091"/>
                <a:gd name="T6" fmla="*/ 27 w 1370"/>
                <a:gd name="T7" fmla="*/ 191 h 1091"/>
                <a:gd name="T8" fmla="*/ 0 w 1370"/>
                <a:gd name="T9" fmla="*/ 405 h 1091"/>
                <a:gd name="T10" fmla="*/ 47 w 1370"/>
                <a:gd name="T11" fmla="*/ 495 h 1091"/>
                <a:gd name="T12" fmla="*/ 162 w 1370"/>
                <a:gd name="T13" fmla="*/ 627 h 1091"/>
                <a:gd name="T14" fmla="*/ 259 w 1370"/>
                <a:gd name="T15" fmla="*/ 652 h 1091"/>
                <a:gd name="T16" fmla="*/ 326 w 1370"/>
                <a:gd name="T17" fmla="*/ 706 h 1091"/>
                <a:gd name="T18" fmla="*/ 349 w 1370"/>
                <a:gd name="T19" fmla="*/ 787 h 1091"/>
                <a:gd name="T20" fmla="*/ 430 w 1370"/>
                <a:gd name="T21" fmla="*/ 879 h 1091"/>
                <a:gd name="T22" fmla="*/ 481 w 1370"/>
                <a:gd name="T23" fmla="*/ 942 h 1091"/>
                <a:gd name="T24" fmla="*/ 517 w 1370"/>
                <a:gd name="T25" fmla="*/ 854 h 1091"/>
                <a:gd name="T26" fmla="*/ 643 w 1370"/>
                <a:gd name="T27" fmla="*/ 863 h 1091"/>
                <a:gd name="T28" fmla="*/ 673 w 1370"/>
                <a:gd name="T29" fmla="*/ 866 h 1091"/>
                <a:gd name="T30" fmla="*/ 697 w 1370"/>
                <a:gd name="T31" fmla="*/ 888 h 1091"/>
                <a:gd name="T32" fmla="*/ 727 w 1370"/>
                <a:gd name="T33" fmla="*/ 893 h 1091"/>
                <a:gd name="T34" fmla="*/ 751 w 1370"/>
                <a:gd name="T35" fmla="*/ 902 h 1091"/>
                <a:gd name="T36" fmla="*/ 794 w 1370"/>
                <a:gd name="T37" fmla="*/ 884 h 1091"/>
                <a:gd name="T38" fmla="*/ 839 w 1370"/>
                <a:gd name="T39" fmla="*/ 884 h 1091"/>
                <a:gd name="T40" fmla="*/ 909 w 1370"/>
                <a:gd name="T41" fmla="*/ 917 h 1091"/>
                <a:gd name="T42" fmla="*/ 925 w 1370"/>
                <a:gd name="T43" fmla="*/ 1005 h 1091"/>
                <a:gd name="T44" fmla="*/ 947 w 1370"/>
                <a:gd name="T45" fmla="*/ 1046 h 1091"/>
                <a:gd name="T46" fmla="*/ 956 w 1370"/>
                <a:gd name="T47" fmla="*/ 1091 h 1091"/>
                <a:gd name="T48" fmla="*/ 999 w 1370"/>
                <a:gd name="T49" fmla="*/ 1028 h 1091"/>
                <a:gd name="T50" fmla="*/ 992 w 1370"/>
                <a:gd name="T51" fmla="*/ 866 h 1091"/>
                <a:gd name="T52" fmla="*/ 1136 w 1370"/>
                <a:gd name="T53" fmla="*/ 758 h 1091"/>
                <a:gd name="T54" fmla="*/ 1136 w 1370"/>
                <a:gd name="T55" fmla="*/ 695 h 1091"/>
                <a:gd name="T56" fmla="*/ 1145 w 1370"/>
                <a:gd name="T57" fmla="*/ 693 h 1091"/>
                <a:gd name="T58" fmla="*/ 1163 w 1370"/>
                <a:gd name="T59" fmla="*/ 661 h 1091"/>
                <a:gd name="T60" fmla="*/ 1212 w 1370"/>
                <a:gd name="T61" fmla="*/ 598 h 1091"/>
                <a:gd name="T62" fmla="*/ 1305 w 1370"/>
                <a:gd name="T63" fmla="*/ 546 h 1091"/>
                <a:gd name="T64" fmla="*/ 1287 w 1370"/>
                <a:gd name="T65" fmla="*/ 535 h 1091"/>
                <a:gd name="T66" fmla="*/ 1356 w 1370"/>
                <a:gd name="T67" fmla="*/ 483 h 1091"/>
                <a:gd name="T68" fmla="*/ 1350 w 1370"/>
                <a:gd name="T69" fmla="*/ 461 h 1091"/>
                <a:gd name="T70" fmla="*/ 1347 w 1370"/>
                <a:gd name="T71" fmla="*/ 402 h 1091"/>
                <a:gd name="T72" fmla="*/ 1269 w 1370"/>
                <a:gd name="T73" fmla="*/ 454 h 1091"/>
                <a:gd name="T74" fmla="*/ 1154 w 1370"/>
                <a:gd name="T75" fmla="*/ 492 h 1091"/>
                <a:gd name="T76" fmla="*/ 1122 w 1370"/>
                <a:gd name="T77" fmla="*/ 528 h 1091"/>
                <a:gd name="T78" fmla="*/ 1057 w 1370"/>
                <a:gd name="T79" fmla="*/ 564 h 1091"/>
                <a:gd name="T80" fmla="*/ 994 w 1370"/>
                <a:gd name="T81" fmla="*/ 555 h 1091"/>
                <a:gd name="T82" fmla="*/ 1001 w 1370"/>
                <a:gd name="T83" fmla="*/ 542 h 1091"/>
                <a:gd name="T84" fmla="*/ 994 w 1370"/>
                <a:gd name="T85" fmla="*/ 519 h 1091"/>
                <a:gd name="T86" fmla="*/ 987 w 1370"/>
                <a:gd name="T87" fmla="*/ 495 h 1091"/>
                <a:gd name="T88" fmla="*/ 954 w 1370"/>
                <a:gd name="T89" fmla="*/ 490 h 1091"/>
                <a:gd name="T90" fmla="*/ 972 w 1370"/>
                <a:gd name="T91" fmla="*/ 434 h 1091"/>
                <a:gd name="T92" fmla="*/ 949 w 1370"/>
                <a:gd name="T93" fmla="*/ 425 h 1091"/>
                <a:gd name="T94" fmla="*/ 904 w 1370"/>
                <a:gd name="T95" fmla="*/ 486 h 1091"/>
                <a:gd name="T96" fmla="*/ 893 w 1370"/>
                <a:gd name="T97" fmla="*/ 533 h 1091"/>
                <a:gd name="T98" fmla="*/ 841 w 1370"/>
                <a:gd name="T99" fmla="*/ 515 h 1091"/>
                <a:gd name="T100" fmla="*/ 882 w 1370"/>
                <a:gd name="T101" fmla="*/ 443 h 1091"/>
                <a:gd name="T102" fmla="*/ 875 w 1370"/>
                <a:gd name="T103" fmla="*/ 420 h 1091"/>
                <a:gd name="T104" fmla="*/ 965 w 1370"/>
                <a:gd name="T105" fmla="*/ 416 h 1091"/>
                <a:gd name="T106" fmla="*/ 909 w 1370"/>
                <a:gd name="T107" fmla="*/ 391 h 1091"/>
                <a:gd name="T108" fmla="*/ 902 w 1370"/>
                <a:gd name="T109" fmla="*/ 373 h 1091"/>
                <a:gd name="T110" fmla="*/ 835 w 1370"/>
                <a:gd name="T111" fmla="*/ 380 h 1091"/>
                <a:gd name="T112" fmla="*/ 799 w 1370"/>
                <a:gd name="T113" fmla="*/ 373 h 1091"/>
                <a:gd name="T114" fmla="*/ 828 w 1370"/>
                <a:gd name="T115" fmla="*/ 340 h 1091"/>
                <a:gd name="T116" fmla="*/ 587 w 1370"/>
                <a:gd name="T117" fmla="*/ 211 h 1091"/>
                <a:gd name="T118" fmla="*/ 207 w 1370"/>
                <a:gd name="T119" fmla="*/ 2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0" h="1091">
                  <a:moveTo>
                    <a:pt x="207" y="20"/>
                  </a:moveTo>
                  <a:lnTo>
                    <a:pt x="184" y="18"/>
                  </a:lnTo>
                  <a:lnTo>
                    <a:pt x="155" y="0"/>
                  </a:lnTo>
                  <a:lnTo>
                    <a:pt x="151" y="49"/>
                  </a:lnTo>
                  <a:lnTo>
                    <a:pt x="108" y="112"/>
                  </a:lnTo>
                  <a:lnTo>
                    <a:pt x="63" y="130"/>
                  </a:lnTo>
                  <a:lnTo>
                    <a:pt x="56" y="166"/>
                  </a:lnTo>
                  <a:lnTo>
                    <a:pt x="27" y="191"/>
                  </a:lnTo>
                  <a:lnTo>
                    <a:pt x="4" y="290"/>
                  </a:lnTo>
                  <a:lnTo>
                    <a:pt x="0" y="405"/>
                  </a:lnTo>
                  <a:lnTo>
                    <a:pt x="45" y="472"/>
                  </a:lnTo>
                  <a:lnTo>
                    <a:pt x="47" y="495"/>
                  </a:lnTo>
                  <a:lnTo>
                    <a:pt x="117" y="540"/>
                  </a:lnTo>
                  <a:lnTo>
                    <a:pt x="162" y="627"/>
                  </a:lnTo>
                  <a:lnTo>
                    <a:pt x="254" y="666"/>
                  </a:lnTo>
                  <a:lnTo>
                    <a:pt x="259" y="652"/>
                  </a:lnTo>
                  <a:lnTo>
                    <a:pt x="304" y="666"/>
                  </a:lnTo>
                  <a:lnTo>
                    <a:pt x="326" y="706"/>
                  </a:lnTo>
                  <a:lnTo>
                    <a:pt x="328" y="756"/>
                  </a:lnTo>
                  <a:lnTo>
                    <a:pt x="349" y="787"/>
                  </a:lnTo>
                  <a:lnTo>
                    <a:pt x="405" y="785"/>
                  </a:lnTo>
                  <a:lnTo>
                    <a:pt x="430" y="879"/>
                  </a:lnTo>
                  <a:lnTo>
                    <a:pt x="457" y="926"/>
                  </a:lnTo>
                  <a:lnTo>
                    <a:pt x="481" y="942"/>
                  </a:lnTo>
                  <a:lnTo>
                    <a:pt x="497" y="872"/>
                  </a:lnTo>
                  <a:lnTo>
                    <a:pt x="517" y="854"/>
                  </a:lnTo>
                  <a:lnTo>
                    <a:pt x="621" y="848"/>
                  </a:lnTo>
                  <a:lnTo>
                    <a:pt x="643" y="863"/>
                  </a:lnTo>
                  <a:lnTo>
                    <a:pt x="650" y="868"/>
                  </a:lnTo>
                  <a:lnTo>
                    <a:pt x="673" y="866"/>
                  </a:lnTo>
                  <a:lnTo>
                    <a:pt x="684" y="884"/>
                  </a:lnTo>
                  <a:lnTo>
                    <a:pt x="697" y="888"/>
                  </a:lnTo>
                  <a:lnTo>
                    <a:pt x="706" y="904"/>
                  </a:lnTo>
                  <a:lnTo>
                    <a:pt x="727" y="893"/>
                  </a:lnTo>
                  <a:lnTo>
                    <a:pt x="738" y="904"/>
                  </a:lnTo>
                  <a:lnTo>
                    <a:pt x="751" y="902"/>
                  </a:lnTo>
                  <a:lnTo>
                    <a:pt x="745" y="870"/>
                  </a:lnTo>
                  <a:lnTo>
                    <a:pt x="794" y="884"/>
                  </a:lnTo>
                  <a:lnTo>
                    <a:pt x="812" y="875"/>
                  </a:lnTo>
                  <a:lnTo>
                    <a:pt x="839" y="884"/>
                  </a:lnTo>
                  <a:lnTo>
                    <a:pt x="846" y="902"/>
                  </a:lnTo>
                  <a:lnTo>
                    <a:pt x="909" y="917"/>
                  </a:lnTo>
                  <a:lnTo>
                    <a:pt x="934" y="942"/>
                  </a:lnTo>
                  <a:lnTo>
                    <a:pt x="925" y="1005"/>
                  </a:lnTo>
                  <a:lnTo>
                    <a:pt x="940" y="1014"/>
                  </a:lnTo>
                  <a:lnTo>
                    <a:pt x="947" y="1046"/>
                  </a:lnTo>
                  <a:lnTo>
                    <a:pt x="958" y="1079"/>
                  </a:lnTo>
                  <a:lnTo>
                    <a:pt x="956" y="1091"/>
                  </a:lnTo>
                  <a:lnTo>
                    <a:pt x="985" y="1070"/>
                  </a:lnTo>
                  <a:lnTo>
                    <a:pt x="999" y="1028"/>
                  </a:lnTo>
                  <a:lnTo>
                    <a:pt x="981" y="915"/>
                  </a:lnTo>
                  <a:lnTo>
                    <a:pt x="992" y="866"/>
                  </a:lnTo>
                  <a:lnTo>
                    <a:pt x="1116" y="789"/>
                  </a:lnTo>
                  <a:lnTo>
                    <a:pt x="1136" y="758"/>
                  </a:lnTo>
                  <a:lnTo>
                    <a:pt x="1163" y="751"/>
                  </a:lnTo>
                  <a:lnTo>
                    <a:pt x="1136" y="695"/>
                  </a:lnTo>
                  <a:lnTo>
                    <a:pt x="1138" y="675"/>
                  </a:lnTo>
                  <a:lnTo>
                    <a:pt x="1145" y="693"/>
                  </a:lnTo>
                  <a:lnTo>
                    <a:pt x="1158" y="686"/>
                  </a:lnTo>
                  <a:lnTo>
                    <a:pt x="1163" y="661"/>
                  </a:lnTo>
                  <a:lnTo>
                    <a:pt x="1201" y="625"/>
                  </a:lnTo>
                  <a:lnTo>
                    <a:pt x="1212" y="598"/>
                  </a:lnTo>
                  <a:lnTo>
                    <a:pt x="1275" y="582"/>
                  </a:lnTo>
                  <a:lnTo>
                    <a:pt x="1305" y="546"/>
                  </a:lnTo>
                  <a:lnTo>
                    <a:pt x="1287" y="549"/>
                  </a:lnTo>
                  <a:lnTo>
                    <a:pt x="1287" y="535"/>
                  </a:lnTo>
                  <a:lnTo>
                    <a:pt x="1341" y="483"/>
                  </a:lnTo>
                  <a:lnTo>
                    <a:pt x="1356" y="483"/>
                  </a:lnTo>
                  <a:lnTo>
                    <a:pt x="1370" y="465"/>
                  </a:lnTo>
                  <a:lnTo>
                    <a:pt x="1350" y="461"/>
                  </a:lnTo>
                  <a:lnTo>
                    <a:pt x="1332" y="434"/>
                  </a:lnTo>
                  <a:lnTo>
                    <a:pt x="1347" y="402"/>
                  </a:lnTo>
                  <a:lnTo>
                    <a:pt x="1320" y="400"/>
                  </a:lnTo>
                  <a:lnTo>
                    <a:pt x="1269" y="454"/>
                  </a:lnTo>
                  <a:lnTo>
                    <a:pt x="1201" y="468"/>
                  </a:lnTo>
                  <a:lnTo>
                    <a:pt x="1154" y="492"/>
                  </a:lnTo>
                  <a:lnTo>
                    <a:pt x="1147" y="519"/>
                  </a:lnTo>
                  <a:lnTo>
                    <a:pt x="1122" y="528"/>
                  </a:lnTo>
                  <a:lnTo>
                    <a:pt x="1098" y="533"/>
                  </a:lnTo>
                  <a:lnTo>
                    <a:pt x="1057" y="564"/>
                  </a:lnTo>
                  <a:lnTo>
                    <a:pt x="1026" y="573"/>
                  </a:lnTo>
                  <a:lnTo>
                    <a:pt x="994" y="555"/>
                  </a:lnTo>
                  <a:lnTo>
                    <a:pt x="994" y="546"/>
                  </a:lnTo>
                  <a:lnTo>
                    <a:pt x="1001" y="542"/>
                  </a:lnTo>
                  <a:lnTo>
                    <a:pt x="1010" y="519"/>
                  </a:lnTo>
                  <a:lnTo>
                    <a:pt x="994" y="519"/>
                  </a:lnTo>
                  <a:lnTo>
                    <a:pt x="987" y="517"/>
                  </a:lnTo>
                  <a:lnTo>
                    <a:pt x="987" y="495"/>
                  </a:lnTo>
                  <a:lnTo>
                    <a:pt x="963" y="506"/>
                  </a:lnTo>
                  <a:lnTo>
                    <a:pt x="954" y="490"/>
                  </a:lnTo>
                  <a:lnTo>
                    <a:pt x="983" y="465"/>
                  </a:lnTo>
                  <a:lnTo>
                    <a:pt x="972" y="434"/>
                  </a:lnTo>
                  <a:lnTo>
                    <a:pt x="960" y="429"/>
                  </a:lnTo>
                  <a:lnTo>
                    <a:pt x="949" y="425"/>
                  </a:lnTo>
                  <a:lnTo>
                    <a:pt x="918" y="450"/>
                  </a:lnTo>
                  <a:lnTo>
                    <a:pt x="904" y="486"/>
                  </a:lnTo>
                  <a:lnTo>
                    <a:pt x="907" y="517"/>
                  </a:lnTo>
                  <a:lnTo>
                    <a:pt x="893" y="533"/>
                  </a:lnTo>
                  <a:lnTo>
                    <a:pt x="868" y="546"/>
                  </a:lnTo>
                  <a:lnTo>
                    <a:pt x="841" y="515"/>
                  </a:lnTo>
                  <a:lnTo>
                    <a:pt x="862" y="463"/>
                  </a:lnTo>
                  <a:lnTo>
                    <a:pt x="882" y="443"/>
                  </a:lnTo>
                  <a:lnTo>
                    <a:pt x="871" y="438"/>
                  </a:lnTo>
                  <a:lnTo>
                    <a:pt x="875" y="420"/>
                  </a:lnTo>
                  <a:lnTo>
                    <a:pt x="920" y="402"/>
                  </a:lnTo>
                  <a:lnTo>
                    <a:pt x="965" y="416"/>
                  </a:lnTo>
                  <a:lnTo>
                    <a:pt x="934" y="384"/>
                  </a:lnTo>
                  <a:lnTo>
                    <a:pt x="909" y="391"/>
                  </a:lnTo>
                  <a:lnTo>
                    <a:pt x="886" y="375"/>
                  </a:lnTo>
                  <a:lnTo>
                    <a:pt x="902" y="373"/>
                  </a:lnTo>
                  <a:lnTo>
                    <a:pt x="886" y="353"/>
                  </a:lnTo>
                  <a:lnTo>
                    <a:pt x="835" y="380"/>
                  </a:lnTo>
                  <a:lnTo>
                    <a:pt x="808" y="369"/>
                  </a:lnTo>
                  <a:lnTo>
                    <a:pt x="799" y="373"/>
                  </a:lnTo>
                  <a:lnTo>
                    <a:pt x="781" y="366"/>
                  </a:lnTo>
                  <a:lnTo>
                    <a:pt x="828" y="340"/>
                  </a:lnTo>
                  <a:lnTo>
                    <a:pt x="875" y="328"/>
                  </a:lnTo>
                  <a:lnTo>
                    <a:pt x="587" y="211"/>
                  </a:lnTo>
                  <a:lnTo>
                    <a:pt x="373" y="110"/>
                  </a:lnTo>
                  <a:lnTo>
                    <a:pt x="207" y="2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2" name="Freeform 112"/>
            <p:cNvSpPr>
              <a:spLocks/>
            </p:cNvSpPr>
            <p:nvPr/>
          </p:nvSpPr>
          <p:spPr bwMode="auto">
            <a:xfrm>
              <a:off x="3127" y="1084"/>
              <a:ext cx="1370" cy="1091"/>
            </a:xfrm>
            <a:custGeom>
              <a:avLst/>
              <a:gdLst>
                <a:gd name="T0" fmla="*/ 184 w 1370"/>
                <a:gd name="T1" fmla="*/ 18 h 1091"/>
                <a:gd name="T2" fmla="*/ 151 w 1370"/>
                <a:gd name="T3" fmla="*/ 49 h 1091"/>
                <a:gd name="T4" fmla="*/ 63 w 1370"/>
                <a:gd name="T5" fmla="*/ 130 h 1091"/>
                <a:gd name="T6" fmla="*/ 27 w 1370"/>
                <a:gd name="T7" fmla="*/ 191 h 1091"/>
                <a:gd name="T8" fmla="*/ 0 w 1370"/>
                <a:gd name="T9" fmla="*/ 405 h 1091"/>
                <a:gd name="T10" fmla="*/ 47 w 1370"/>
                <a:gd name="T11" fmla="*/ 495 h 1091"/>
                <a:gd name="T12" fmla="*/ 162 w 1370"/>
                <a:gd name="T13" fmla="*/ 627 h 1091"/>
                <a:gd name="T14" fmla="*/ 259 w 1370"/>
                <a:gd name="T15" fmla="*/ 652 h 1091"/>
                <a:gd name="T16" fmla="*/ 326 w 1370"/>
                <a:gd name="T17" fmla="*/ 706 h 1091"/>
                <a:gd name="T18" fmla="*/ 349 w 1370"/>
                <a:gd name="T19" fmla="*/ 787 h 1091"/>
                <a:gd name="T20" fmla="*/ 430 w 1370"/>
                <a:gd name="T21" fmla="*/ 879 h 1091"/>
                <a:gd name="T22" fmla="*/ 481 w 1370"/>
                <a:gd name="T23" fmla="*/ 942 h 1091"/>
                <a:gd name="T24" fmla="*/ 517 w 1370"/>
                <a:gd name="T25" fmla="*/ 854 h 1091"/>
                <a:gd name="T26" fmla="*/ 643 w 1370"/>
                <a:gd name="T27" fmla="*/ 863 h 1091"/>
                <a:gd name="T28" fmla="*/ 673 w 1370"/>
                <a:gd name="T29" fmla="*/ 866 h 1091"/>
                <a:gd name="T30" fmla="*/ 697 w 1370"/>
                <a:gd name="T31" fmla="*/ 888 h 1091"/>
                <a:gd name="T32" fmla="*/ 727 w 1370"/>
                <a:gd name="T33" fmla="*/ 893 h 1091"/>
                <a:gd name="T34" fmla="*/ 751 w 1370"/>
                <a:gd name="T35" fmla="*/ 902 h 1091"/>
                <a:gd name="T36" fmla="*/ 794 w 1370"/>
                <a:gd name="T37" fmla="*/ 884 h 1091"/>
                <a:gd name="T38" fmla="*/ 839 w 1370"/>
                <a:gd name="T39" fmla="*/ 884 h 1091"/>
                <a:gd name="T40" fmla="*/ 909 w 1370"/>
                <a:gd name="T41" fmla="*/ 917 h 1091"/>
                <a:gd name="T42" fmla="*/ 925 w 1370"/>
                <a:gd name="T43" fmla="*/ 1005 h 1091"/>
                <a:gd name="T44" fmla="*/ 947 w 1370"/>
                <a:gd name="T45" fmla="*/ 1046 h 1091"/>
                <a:gd name="T46" fmla="*/ 956 w 1370"/>
                <a:gd name="T47" fmla="*/ 1091 h 1091"/>
                <a:gd name="T48" fmla="*/ 999 w 1370"/>
                <a:gd name="T49" fmla="*/ 1028 h 1091"/>
                <a:gd name="T50" fmla="*/ 992 w 1370"/>
                <a:gd name="T51" fmla="*/ 866 h 1091"/>
                <a:gd name="T52" fmla="*/ 1136 w 1370"/>
                <a:gd name="T53" fmla="*/ 758 h 1091"/>
                <a:gd name="T54" fmla="*/ 1136 w 1370"/>
                <a:gd name="T55" fmla="*/ 695 h 1091"/>
                <a:gd name="T56" fmla="*/ 1145 w 1370"/>
                <a:gd name="T57" fmla="*/ 693 h 1091"/>
                <a:gd name="T58" fmla="*/ 1163 w 1370"/>
                <a:gd name="T59" fmla="*/ 661 h 1091"/>
                <a:gd name="T60" fmla="*/ 1212 w 1370"/>
                <a:gd name="T61" fmla="*/ 598 h 1091"/>
                <a:gd name="T62" fmla="*/ 1305 w 1370"/>
                <a:gd name="T63" fmla="*/ 546 h 1091"/>
                <a:gd name="T64" fmla="*/ 1287 w 1370"/>
                <a:gd name="T65" fmla="*/ 535 h 1091"/>
                <a:gd name="T66" fmla="*/ 1356 w 1370"/>
                <a:gd name="T67" fmla="*/ 483 h 1091"/>
                <a:gd name="T68" fmla="*/ 1350 w 1370"/>
                <a:gd name="T69" fmla="*/ 461 h 1091"/>
                <a:gd name="T70" fmla="*/ 1347 w 1370"/>
                <a:gd name="T71" fmla="*/ 402 h 1091"/>
                <a:gd name="T72" fmla="*/ 1269 w 1370"/>
                <a:gd name="T73" fmla="*/ 454 h 1091"/>
                <a:gd name="T74" fmla="*/ 1154 w 1370"/>
                <a:gd name="T75" fmla="*/ 492 h 1091"/>
                <a:gd name="T76" fmla="*/ 1122 w 1370"/>
                <a:gd name="T77" fmla="*/ 528 h 1091"/>
                <a:gd name="T78" fmla="*/ 1057 w 1370"/>
                <a:gd name="T79" fmla="*/ 564 h 1091"/>
                <a:gd name="T80" fmla="*/ 994 w 1370"/>
                <a:gd name="T81" fmla="*/ 555 h 1091"/>
                <a:gd name="T82" fmla="*/ 1001 w 1370"/>
                <a:gd name="T83" fmla="*/ 542 h 1091"/>
                <a:gd name="T84" fmla="*/ 994 w 1370"/>
                <a:gd name="T85" fmla="*/ 519 h 1091"/>
                <a:gd name="T86" fmla="*/ 987 w 1370"/>
                <a:gd name="T87" fmla="*/ 495 h 1091"/>
                <a:gd name="T88" fmla="*/ 954 w 1370"/>
                <a:gd name="T89" fmla="*/ 490 h 1091"/>
                <a:gd name="T90" fmla="*/ 972 w 1370"/>
                <a:gd name="T91" fmla="*/ 434 h 1091"/>
                <a:gd name="T92" fmla="*/ 949 w 1370"/>
                <a:gd name="T93" fmla="*/ 425 h 1091"/>
                <a:gd name="T94" fmla="*/ 904 w 1370"/>
                <a:gd name="T95" fmla="*/ 486 h 1091"/>
                <a:gd name="T96" fmla="*/ 893 w 1370"/>
                <a:gd name="T97" fmla="*/ 533 h 1091"/>
                <a:gd name="T98" fmla="*/ 841 w 1370"/>
                <a:gd name="T99" fmla="*/ 515 h 1091"/>
                <a:gd name="T100" fmla="*/ 882 w 1370"/>
                <a:gd name="T101" fmla="*/ 443 h 1091"/>
                <a:gd name="T102" fmla="*/ 875 w 1370"/>
                <a:gd name="T103" fmla="*/ 420 h 1091"/>
                <a:gd name="T104" fmla="*/ 965 w 1370"/>
                <a:gd name="T105" fmla="*/ 416 h 1091"/>
                <a:gd name="T106" fmla="*/ 909 w 1370"/>
                <a:gd name="T107" fmla="*/ 391 h 1091"/>
                <a:gd name="T108" fmla="*/ 902 w 1370"/>
                <a:gd name="T109" fmla="*/ 373 h 1091"/>
                <a:gd name="T110" fmla="*/ 835 w 1370"/>
                <a:gd name="T111" fmla="*/ 380 h 1091"/>
                <a:gd name="T112" fmla="*/ 799 w 1370"/>
                <a:gd name="T113" fmla="*/ 373 h 1091"/>
                <a:gd name="T114" fmla="*/ 828 w 1370"/>
                <a:gd name="T115" fmla="*/ 340 h 1091"/>
                <a:gd name="T116" fmla="*/ 587 w 1370"/>
                <a:gd name="T117" fmla="*/ 211 h 1091"/>
                <a:gd name="T118" fmla="*/ 207 w 1370"/>
                <a:gd name="T119" fmla="*/ 2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0" h="1091">
                  <a:moveTo>
                    <a:pt x="207" y="20"/>
                  </a:moveTo>
                  <a:lnTo>
                    <a:pt x="184" y="18"/>
                  </a:lnTo>
                  <a:lnTo>
                    <a:pt x="155" y="0"/>
                  </a:lnTo>
                  <a:lnTo>
                    <a:pt x="151" y="49"/>
                  </a:lnTo>
                  <a:lnTo>
                    <a:pt x="108" y="112"/>
                  </a:lnTo>
                  <a:lnTo>
                    <a:pt x="63" y="130"/>
                  </a:lnTo>
                  <a:lnTo>
                    <a:pt x="56" y="166"/>
                  </a:lnTo>
                  <a:lnTo>
                    <a:pt x="27" y="191"/>
                  </a:lnTo>
                  <a:lnTo>
                    <a:pt x="4" y="290"/>
                  </a:lnTo>
                  <a:lnTo>
                    <a:pt x="0" y="405"/>
                  </a:lnTo>
                  <a:lnTo>
                    <a:pt x="45" y="472"/>
                  </a:lnTo>
                  <a:lnTo>
                    <a:pt x="47" y="495"/>
                  </a:lnTo>
                  <a:lnTo>
                    <a:pt x="117" y="540"/>
                  </a:lnTo>
                  <a:lnTo>
                    <a:pt x="162" y="627"/>
                  </a:lnTo>
                  <a:lnTo>
                    <a:pt x="254" y="666"/>
                  </a:lnTo>
                  <a:lnTo>
                    <a:pt x="259" y="652"/>
                  </a:lnTo>
                  <a:lnTo>
                    <a:pt x="304" y="666"/>
                  </a:lnTo>
                  <a:lnTo>
                    <a:pt x="326" y="706"/>
                  </a:lnTo>
                  <a:lnTo>
                    <a:pt x="328" y="756"/>
                  </a:lnTo>
                  <a:lnTo>
                    <a:pt x="349" y="787"/>
                  </a:lnTo>
                  <a:lnTo>
                    <a:pt x="405" y="785"/>
                  </a:lnTo>
                  <a:lnTo>
                    <a:pt x="430" y="879"/>
                  </a:lnTo>
                  <a:lnTo>
                    <a:pt x="457" y="926"/>
                  </a:lnTo>
                  <a:lnTo>
                    <a:pt x="481" y="942"/>
                  </a:lnTo>
                  <a:lnTo>
                    <a:pt x="497" y="872"/>
                  </a:lnTo>
                  <a:lnTo>
                    <a:pt x="517" y="854"/>
                  </a:lnTo>
                  <a:lnTo>
                    <a:pt x="621" y="848"/>
                  </a:lnTo>
                  <a:lnTo>
                    <a:pt x="643" y="863"/>
                  </a:lnTo>
                  <a:lnTo>
                    <a:pt x="650" y="868"/>
                  </a:lnTo>
                  <a:lnTo>
                    <a:pt x="673" y="866"/>
                  </a:lnTo>
                  <a:lnTo>
                    <a:pt x="684" y="884"/>
                  </a:lnTo>
                  <a:lnTo>
                    <a:pt x="697" y="888"/>
                  </a:lnTo>
                  <a:lnTo>
                    <a:pt x="706" y="904"/>
                  </a:lnTo>
                  <a:lnTo>
                    <a:pt x="727" y="893"/>
                  </a:lnTo>
                  <a:lnTo>
                    <a:pt x="738" y="904"/>
                  </a:lnTo>
                  <a:lnTo>
                    <a:pt x="751" y="902"/>
                  </a:lnTo>
                  <a:lnTo>
                    <a:pt x="745" y="870"/>
                  </a:lnTo>
                  <a:lnTo>
                    <a:pt x="794" y="884"/>
                  </a:lnTo>
                  <a:lnTo>
                    <a:pt x="812" y="875"/>
                  </a:lnTo>
                  <a:lnTo>
                    <a:pt x="839" y="884"/>
                  </a:lnTo>
                  <a:lnTo>
                    <a:pt x="846" y="902"/>
                  </a:lnTo>
                  <a:lnTo>
                    <a:pt x="909" y="917"/>
                  </a:lnTo>
                  <a:lnTo>
                    <a:pt x="934" y="942"/>
                  </a:lnTo>
                  <a:lnTo>
                    <a:pt x="925" y="1005"/>
                  </a:lnTo>
                  <a:lnTo>
                    <a:pt x="940" y="1014"/>
                  </a:lnTo>
                  <a:lnTo>
                    <a:pt x="947" y="1046"/>
                  </a:lnTo>
                  <a:lnTo>
                    <a:pt x="958" y="1079"/>
                  </a:lnTo>
                  <a:lnTo>
                    <a:pt x="956" y="1091"/>
                  </a:lnTo>
                  <a:lnTo>
                    <a:pt x="985" y="1070"/>
                  </a:lnTo>
                  <a:lnTo>
                    <a:pt x="999" y="1028"/>
                  </a:lnTo>
                  <a:lnTo>
                    <a:pt x="981" y="915"/>
                  </a:lnTo>
                  <a:lnTo>
                    <a:pt x="992" y="866"/>
                  </a:lnTo>
                  <a:lnTo>
                    <a:pt x="1116" y="789"/>
                  </a:lnTo>
                  <a:lnTo>
                    <a:pt x="1136" y="758"/>
                  </a:lnTo>
                  <a:lnTo>
                    <a:pt x="1163" y="751"/>
                  </a:lnTo>
                  <a:lnTo>
                    <a:pt x="1136" y="695"/>
                  </a:lnTo>
                  <a:lnTo>
                    <a:pt x="1138" y="675"/>
                  </a:lnTo>
                  <a:lnTo>
                    <a:pt x="1145" y="693"/>
                  </a:lnTo>
                  <a:lnTo>
                    <a:pt x="1158" y="686"/>
                  </a:lnTo>
                  <a:lnTo>
                    <a:pt x="1163" y="661"/>
                  </a:lnTo>
                  <a:lnTo>
                    <a:pt x="1201" y="625"/>
                  </a:lnTo>
                  <a:lnTo>
                    <a:pt x="1212" y="598"/>
                  </a:lnTo>
                  <a:lnTo>
                    <a:pt x="1275" y="582"/>
                  </a:lnTo>
                  <a:lnTo>
                    <a:pt x="1305" y="546"/>
                  </a:lnTo>
                  <a:lnTo>
                    <a:pt x="1287" y="549"/>
                  </a:lnTo>
                  <a:lnTo>
                    <a:pt x="1287" y="535"/>
                  </a:lnTo>
                  <a:lnTo>
                    <a:pt x="1341" y="483"/>
                  </a:lnTo>
                  <a:lnTo>
                    <a:pt x="1356" y="483"/>
                  </a:lnTo>
                  <a:lnTo>
                    <a:pt x="1370" y="465"/>
                  </a:lnTo>
                  <a:lnTo>
                    <a:pt x="1350" y="461"/>
                  </a:lnTo>
                  <a:lnTo>
                    <a:pt x="1332" y="434"/>
                  </a:lnTo>
                  <a:lnTo>
                    <a:pt x="1347" y="402"/>
                  </a:lnTo>
                  <a:lnTo>
                    <a:pt x="1320" y="400"/>
                  </a:lnTo>
                  <a:lnTo>
                    <a:pt x="1269" y="454"/>
                  </a:lnTo>
                  <a:lnTo>
                    <a:pt x="1201" y="468"/>
                  </a:lnTo>
                  <a:lnTo>
                    <a:pt x="1154" y="492"/>
                  </a:lnTo>
                  <a:lnTo>
                    <a:pt x="1147" y="519"/>
                  </a:lnTo>
                  <a:lnTo>
                    <a:pt x="1122" y="528"/>
                  </a:lnTo>
                  <a:lnTo>
                    <a:pt x="1098" y="533"/>
                  </a:lnTo>
                  <a:lnTo>
                    <a:pt x="1057" y="564"/>
                  </a:lnTo>
                  <a:lnTo>
                    <a:pt x="1026" y="573"/>
                  </a:lnTo>
                  <a:lnTo>
                    <a:pt x="994" y="555"/>
                  </a:lnTo>
                  <a:lnTo>
                    <a:pt x="994" y="546"/>
                  </a:lnTo>
                  <a:lnTo>
                    <a:pt x="1001" y="542"/>
                  </a:lnTo>
                  <a:lnTo>
                    <a:pt x="1010" y="519"/>
                  </a:lnTo>
                  <a:lnTo>
                    <a:pt x="994" y="519"/>
                  </a:lnTo>
                  <a:lnTo>
                    <a:pt x="987" y="517"/>
                  </a:lnTo>
                  <a:lnTo>
                    <a:pt x="987" y="495"/>
                  </a:lnTo>
                  <a:lnTo>
                    <a:pt x="963" y="506"/>
                  </a:lnTo>
                  <a:lnTo>
                    <a:pt x="954" y="490"/>
                  </a:lnTo>
                  <a:lnTo>
                    <a:pt x="983" y="465"/>
                  </a:lnTo>
                  <a:lnTo>
                    <a:pt x="972" y="434"/>
                  </a:lnTo>
                  <a:lnTo>
                    <a:pt x="960" y="429"/>
                  </a:lnTo>
                  <a:lnTo>
                    <a:pt x="949" y="425"/>
                  </a:lnTo>
                  <a:lnTo>
                    <a:pt x="918" y="450"/>
                  </a:lnTo>
                  <a:lnTo>
                    <a:pt x="904" y="486"/>
                  </a:lnTo>
                  <a:lnTo>
                    <a:pt x="907" y="517"/>
                  </a:lnTo>
                  <a:lnTo>
                    <a:pt x="893" y="533"/>
                  </a:lnTo>
                  <a:lnTo>
                    <a:pt x="868" y="546"/>
                  </a:lnTo>
                  <a:lnTo>
                    <a:pt x="841" y="515"/>
                  </a:lnTo>
                  <a:lnTo>
                    <a:pt x="862" y="463"/>
                  </a:lnTo>
                  <a:lnTo>
                    <a:pt x="882" y="443"/>
                  </a:lnTo>
                  <a:lnTo>
                    <a:pt x="871" y="438"/>
                  </a:lnTo>
                  <a:lnTo>
                    <a:pt x="875" y="420"/>
                  </a:lnTo>
                  <a:lnTo>
                    <a:pt x="920" y="402"/>
                  </a:lnTo>
                  <a:lnTo>
                    <a:pt x="965" y="416"/>
                  </a:lnTo>
                  <a:lnTo>
                    <a:pt x="934" y="384"/>
                  </a:lnTo>
                  <a:lnTo>
                    <a:pt x="909" y="391"/>
                  </a:lnTo>
                  <a:lnTo>
                    <a:pt x="886" y="375"/>
                  </a:lnTo>
                  <a:lnTo>
                    <a:pt x="902" y="373"/>
                  </a:lnTo>
                  <a:lnTo>
                    <a:pt x="886" y="353"/>
                  </a:lnTo>
                  <a:lnTo>
                    <a:pt x="835" y="380"/>
                  </a:lnTo>
                  <a:lnTo>
                    <a:pt x="808" y="369"/>
                  </a:lnTo>
                  <a:lnTo>
                    <a:pt x="799" y="373"/>
                  </a:lnTo>
                  <a:lnTo>
                    <a:pt x="781" y="366"/>
                  </a:lnTo>
                  <a:lnTo>
                    <a:pt x="828" y="340"/>
                  </a:lnTo>
                  <a:lnTo>
                    <a:pt x="875" y="328"/>
                  </a:lnTo>
                  <a:lnTo>
                    <a:pt x="587" y="211"/>
                  </a:lnTo>
                  <a:lnTo>
                    <a:pt x="373" y="110"/>
                  </a:lnTo>
                  <a:lnTo>
                    <a:pt x="207" y="2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13" name="Freeform 113"/>
            <p:cNvSpPr>
              <a:spLocks/>
            </p:cNvSpPr>
            <p:nvPr/>
          </p:nvSpPr>
          <p:spPr bwMode="auto">
            <a:xfrm>
              <a:off x="4249" y="2332"/>
              <a:ext cx="120" cy="68"/>
            </a:xfrm>
            <a:custGeom>
              <a:avLst/>
              <a:gdLst>
                <a:gd name="T0" fmla="*/ 97 w 120"/>
                <a:gd name="T1" fmla="*/ 0 h 68"/>
                <a:gd name="T2" fmla="*/ 120 w 120"/>
                <a:gd name="T3" fmla="*/ 20 h 68"/>
                <a:gd name="T4" fmla="*/ 108 w 120"/>
                <a:gd name="T5" fmla="*/ 27 h 68"/>
                <a:gd name="T6" fmla="*/ 117 w 120"/>
                <a:gd name="T7" fmla="*/ 65 h 68"/>
                <a:gd name="T8" fmla="*/ 93 w 120"/>
                <a:gd name="T9" fmla="*/ 68 h 68"/>
                <a:gd name="T10" fmla="*/ 59 w 120"/>
                <a:gd name="T11" fmla="*/ 56 h 68"/>
                <a:gd name="T12" fmla="*/ 32 w 120"/>
                <a:gd name="T13" fmla="*/ 59 h 68"/>
                <a:gd name="T14" fmla="*/ 0 w 120"/>
                <a:gd name="T15" fmla="*/ 43 h 68"/>
                <a:gd name="T16" fmla="*/ 32 w 120"/>
                <a:gd name="T17" fmla="*/ 23 h 68"/>
                <a:gd name="T18" fmla="*/ 63 w 120"/>
                <a:gd name="T19" fmla="*/ 27 h 68"/>
                <a:gd name="T20" fmla="*/ 68 w 120"/>
                <a:gd name="T21" fmla="*/ 20 h 68"/>
                <a:gd name="T22" fmla="*/ 48 w 120"/>
                <a:gd name="T23" fmla="*/ 0 h 68"/>
                <a:gd name="T24" fmla="*/ 84 w 120"/>
                <a:gd name="T25" fmla="*/ 5 h 68"/>
                <a:gd name="T26" fmla="*/ 97 w 120"/>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68">
                  <a:moveTo>
                    <a:pt x="97" y="0"/>
                  </a:moveTo>
                  <a:lnTo>
                    <a:pt x="120" y="20"/>
                  </a:lnTo>
                  <a:lnTo>
                    <a:pt x="108" y="27"/>
                  </a:lnTo>
                  <a:lnTo>
                    <a:pt x="117" y="65"/>
                  </a:lnTo>
                  <a:lnTo>
                    <a:pt x="93" y="68"/>
                  </a:lnTo>
                  <a:lnTo>
                    <a:pt x="59" y="56"/>
                  </a:lnTo>
                  <a:lnTo>
                    <a:pt x="32" y="59"/>
                  </a:lnTo>
                  <a:lnTo>
                    <a:pt x="0" y="43"/>
                  </a:lnTo>
                  <a:lnTo>
                    <a:pt x="32" y="23"/>
                  </a:lnTo>
                  <a:lnTo>
                    <a:pt x="63" y="27"/>
                  </a:lnTo>
                  <a:lnTo>
                    <a:pt x="68" y="20"/>
                  </a:lnTo>
                  <a:lnTo>
                    <a:pt x="48" y="0"/>
                  </a:lnTo>
                  <a:lnTo>
                    <a:pt x="84" y="5"/>
                  </a:lnTo>
                  <a:lnTo>
                    <a:pt x="97"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4" name="Freeform 114"/>
            <p:cNvSpPr>
              <a:spLocks/>
            </p:cNvSpPr>
            <p:nvPr/>
          </p:nvSpPr>
          <p:spPr bwMode="auto">
            <a:xfrm>
              <a:off x="4249" y="2332"/>
              <a:ext cx="120" cy="68"/>
            </a:xfrm>
            <a:custGeom>
              <a:avLst/>
              <a:gdLst>
                <a:gd name="T0" fmla="*/ 97 w 120"/>
                <a:gd name="T1" fmla="*/ 0 h 68"/>
                <a:gd name="T2" fmla="*/ 120 w 120"/>
                <a:gd name="T3" fmla="*/ 20 h 68"/>
                <a:gd name="T4" fmla="*/ 108 w 120"/>
                <a:gd name="T5" fmla="*/ 27 h 68"/>
                <a:gd name="T6" fmla="*/ 117 w 120"/>
                <a:gd name="T7" fmla="*/ 65 h 68"/>
                <a:gd name="T8" fmla="*/ 93 w 120"/>
                <a:gd name="T9" fmla="*/ 68 h 68"/>
                <a:gd name="T10" fmla="*/ 59 w 120"/>
                <a:gd name="T11" fmla="*/ 56 h 68"/>
                <a:gd name="T12" fmla="*/ 32 w 120"/>
                <a:gd name="T13" fmla="*/ 59 h 68"/>
                <a:gd name="T14" fmla="*/ 0 w 120"/>
                <a:gd name="T15" fmla="*/ 43 h 68"/>
                <a:gd name="T16" fmla="*/ 32 w 120"/>
                <a:gd name="T17" fmla="*/ 23 h 68"/>
                <a:gd name="T18" fmla="*/ 63 w 120"/>
                <a:gd name="T19" fmla="*/ 27 h 68"/>
                <a:gd name="T20" fmla="*/ 68 w 120"/>
                <a:gd name="T21" fmla="*/ 20 h 68"/>
                <a:gd name="T22" fmla="*/ 48 w 120"/>
                <a:gd name="T23" fmla="*/ 0 h 68"/>
                <a:gd name="T24" fmla="*/ 84 w 120"/>
                <a:gd name="T25" fmla="*/ 5 h 68"/>
                <a:gd name="T26" fmla="*/ 97 w 120"/>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68">
                  <a:moveTo>
                    <a:pt x="97" y="0"/>
                  </a:moveTo>
                  <a:lnTo>
                    <a:pt x="120" y="20"/>
                  </a:lnTo>
                  <a:lnTo>
                    <a:pt x="108" y="27"/>
                  </a:lnTo>
                  <a:lnTo>
                    <a:pt x="117" y="65"/>
                  </a:lnTo>
                  <a:lnTo>
                    <a:pt x="93" y="68"/>
                  </a:lnTo>
                  <a:lnTo>
                    <a:pt x="59" y="56"/>
                  </a:lnTo>
                  <a:lnTo>
                    <a:pt x="32" y="59"/>
                  </a:lnTo>
                  <a:lnTo>
                    <a:pt x="0" y="43"/>
                  </a:lnTo>
                  <a:lnTo>
                    <a:pt x="32" y="23"/>
                  </a:lnTo>
                  <a:lnTo>
                    <a:pt x="63" y="27"/>
                  </a:lnTo>
                  <a:lnTo>
                    <a:pt x="68" y="20"/>
                  </a:lnTo>
                  <a:lnTo>
                    <a:pt x="48" y="0"/>
                  </a:lnTo>
                  <a:lnTo>
                    <a:pt x="84" y="5"/>
                  </a:lnTo>
                  <a:lnTo>
                    <a:pt x="97"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15" name="Freeform 115"/>
            <p:cNvSpPr>
              <a:spLocks/>
            </p:cNvSpPr>
            <p:nvPr/>
          </p:nvSpPr>
          <p:spPr bwMode="auto">
            <a:xfrm>
              <a:off x="4346" y="2330"/>
              <a:ext cx="113" cy="72"/>
            </a:xfrm>
            <a:custGeom>
              <a:avLst/>
              <a:gdLst>
                <a:gd name="T0" fmla="*/ 0 w 113"/>
                <a:gd name="T1" fmla="*/ 2 h 72"/>
                <a:gd name="T2" fmla="*/ 20 w 113"/>
                <a:gd name="T3" fmla="*/ 0 h 72"/>
                <a:gd name="T4" fmla="*/ 63 w 113"/>
                <a:gd name="T5" fmla="*/ 7 h 72"/>
                <a:gd name="T6" fmla="*/ 68 w 113"/>
                <a:gd name="T7" fmla="*/ 29 h 72"/>
                <a:gd name="T8" fmla="*/ 99 w 113"/>
                <a:gd name="T9" fmla="*/ 34 h 72"/>
                <a:gd name="T10" fmla="*/ 113 w 113"/>
                <a:gd name="T11" fmla="*/ 61 h 72"/>
                <a:gd name="T12" fmla="*/ 101 w 113"/>
                <a:gd name="T13" fmla="*/ 65 h 72"/>
                <a:gd name="T14" fmla="*/ 68 w 113"/>
                <a:gd name="T15" fmla="*/ 54 h 72"/>
                <a:gd name="T16" fmla="*/ 45 w 113"/>
                <a:gd name="T17" fmla="*/ 72 h 72"/>
                <a:gd name="T18" fmla="*/ 34 w 113"/>
                <a:gd name="T19" fmla="*/ 65 h 72"/>
                <a:gd name="T20" fmla="*/ 20 w 113"/>
                <a:gd name="T21" fmla="*/ 65 h 72"/>
                <a:gd name="T22" fmla="*/ 11 w 113"/>
                <a:gd name="T23" fmla="*/ 29 h 72"/>
                <a:gd name="T24" fmla="*/ 23 w 113"/>
                <a:gd name="T25" fmla="*/ 22 h 72"/>
                <a:gd name="T26" fmla="*/ 0 w 113"/>
                <a:gd name="T2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72">
                  <a:moveTo>
                    <a:pt x="0" y="2"/>
                  </a:moveTo>
                  <a:lnTo>
                    <a:pt x="20" y="0"/>
                  </a:lnTo>
                  <a:lnTo>
                    <a:pt x="63" y="7"/>
                  </a:lnTo>
                  <a:lnTo>
                    <a:pt x="68" y="29"/>
                  </a:lnTo>
                  <a:lnTo>
                    <a:pt x="99" y="34"/>
                  </a:lnTo>
                  <a:lnTo>
                    <a:pt x="113" y="61"/>
                  </a:lnTo>
                  <a:lnTo>
                    <a:pt x="101" y="65"/>
                  </a:lnTo>
                  <a:lnTo>
                    <a:pt x="68" y="54"/>
                  </a:lnTo>
                  <a:lnTo>
                    <a:pt x="45" y="72"/>
                  </a:lnTo>
                  <a:lnTo>
                    <a:pt x="34" y="65"/>
                  </a:lnTo>
                  <a:lnTo>
                    <a:pt x="20" y="65"/>
                  </a:lnTo>
                  <a:lnTo>
                    <a:pt x="11" y="29"/>
                  </a:lnTo>
                  <a:lnTo>
                    <a:pt x="23" y="22"/>
                  </a:lnTo>
                  <a:lnTo>
                    <a:pt x="0" y="2"/>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6" name="Freeform 116"/>
            <p:cNvSpPr>
              <a:spLocks/>
            </p:cNvSpPr>
            <p:nvPr/>
          </p:nvSpPr>
          <p:spPr bwMode="auto">
            <a:xfrm>
              <a:off x="4346" y="2330"/>
              <a:ext cx="113" cy="72"/>
            </a:xfrm>
            <a:custGeom>
              <a:avLst/>
              <a:gdLst>
                <a:gd name="T0" fmla="*/ 0 w 113"/>
                <a:gd name="T1" fmla="*/ 2 h 72"/>
                <a:gd name="T2" fmla="*/ 20 w 113"/>
                <a:gd name="T3" fmla="*/ 0 h 72"/>
                <a:gd name="T4" fmla="*/ 63 w 113"/>
                <a:gd name="T5" fmla="*/ 7 h 72"/>
                <a:gd name="T6" fmla="*/ 68 w 113"/>
                <a:gd name="T7" fmla="*/ 29 h 72"/>
                <a:gd name="T8" fmla="*/ 99 w 113"/>
                <a:gd name="T9" fmla="*/ 34 h 72"/>
                <a:gd name="T10" fmla="*/ 113 w 113"/>
                <a:gd name="T11" fmla="*/ 61 h 72"/>
                <a:gd name="T12" fmla="*/ 101 w 113"/>
                <a:gd name="T13" fmla="*/ 65 h 72"/>
                <a:gd name="T14" fmla="*/ 68 w 113"/>
                <a:gd name="T15" fmla="*/ 54 h 72"/>
                <a:gd name="T16" fmla="*/ 45 w 113"/>
                <a:gd name="T17" fmla="*/ 72 h 72"/>
                <a:gd name="T18" fmla="*/ 34 w 113"/>
                <a:gd name="T19" fmla="*/ 65 h 72"/>
                <a:gd name="T20" fmla="*/ 20 w 113"/>
                <a:gd name="T21" fmla="*/ 65 h 72"/>
                <a:gd name="T22" fmla="*/ 11 w 113"/>
                <a:gd name="T23" fmla="*/ 29 h 72"/>
                <a:gd name="T24" fmla="*/ 23 w 113"/>
                <a:gd name="T25" fmla="*/ 22 h 72"/>
                <a:gd name="T26" fmla="*/ 0 w 113"/>
                <a:gd name="T2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72">
                  <a:moveTo>
                    <a:pt x="0" y="2"/>
                  </a:moveTo>
                  <a:lnTo>
                    <a:pt x="20" y="0"/>
                  </a:lnTo>
                  <a:lnTo>
                    <a:pt x="63" y="7"/>
                  </a:lnTo>
                  <a:lnTo>
                    <a:pt x="68" y="29"/>
                  </a:lnTo>
                  <a:lnTo>
                    <a:pt x="99" y="34"/>
                  </a:lnTo>
                  <a:lnTo>
                    <a:pt x="113" y="61"/>
                  </a:lnTo>
                  <a:lnTo>
                    <a:pt x="101" y="65"/>
                  </a:lnTo>
                  <a:lnTo>
                    <a:pt x="68" y="54"/>
                  </a:lnTo>
                  <a:lnTo>
                    <a:pt x="45" y="72"/>
                  </a:lnTo>
                  <a:lnTo>
                    <a:pt x="34" y="65"/>
                  </a:lnTo>
                  <a:lnTo>
                    <a:pt x="20" y="65"/>
                  </a:lnTo>
                  <a:lnTo>
                    <a:pt x="11" y="29"/>
                  </a:lnTo>
                  <a:lnTo>
                    <a:pt x="23" y="22"/>
                  </a:lnTo>
                  <a:lnTo>
                    <a:pt x="0" y="2"/>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17" name="Freeform 117"/>
            <p:cNvSpPr>
              <a:spLocks/>
            </p:cNvSpPr>
            <p:nvPr/>
          </p:nvSpPr>
          <p:spPr bwMode="auto">
            <a:xfrm>
              <a:off x="3156" y="1579"/>
              <a:ext cx="720" cy="823"/>
            </a:xfrm>
            <a:custGeom>
              <a:avLst/>
              <a:gdLst>
                <a:gd name="T0" fmla="*/ 18 w 720"/>
                <a:gd name="T1" fmla="*/ 13 h 823"/>
                <a:gd name="T2" fmla="*/ 38 w 720"/>
                <a:gd name="T3" fmla="*/ 164 h 823"/>
                <a:gd name="T4" fmla="*/ 0 w 720"/>
                <a:gd name="T5" fmla="*/ 164 h 823"/>
                <a:gd name="T6" fmla="*/ 32 w 720"/>
                <a:gd name="T7" fmla="*/ 234 h 823"/>
                <a:gd name="T8" fmla="*/ 27 w 720"/>
                <a:gd name="T9" fmla="*/ 308 h 823"/>
                <a:gd name="T10" fmla="*/ 79 w 720"/>
                <a:gd name="T11" fmla="*/ 348 h 823"/>
                <a:gd name="T12" fmla="*/ 68 w 720"/>
                <a:gd name="T13" fmla="*/ 292 h 823"/>
                <a:gd name="T14" fmla="*/ 65 w 720"/>
                <a:gd name="T15" fmla="*/ 175 h 823"/>
                <a:gd name="T16" fmla="*/ 56 w 720"/>
                <a:gd name="T17" fmla="*/ 76 h 823"/>
                <a:gd name="T18" fmla="*/ 92 w 720"/>
                <a:gd name="T19" fmla="*/ 110 h 823"/>
                <a:gd name="T20" fmla="*/ 119 w 720"/>
                <a:gd name="T21" fmla="*/ 227 h 823"/>
                <a:gd name="T22" fmla="*/ 122 w 720"/>
                <a:gd name="T23" fmla="*/ 288 h 823"/>
                <a:gd name="T24" fmla="*/ 122 w 720"/>
                <a:gd name="T25" fmla="*/ 310 h 823"/>
                <a:gd name="T26" fmla="*/ 185 w 720"/>
                <a:gd name="T27" fmla="*/ 467 h 823"/>
                <a:gd name="T28" fmla="*/ 189 w 720"/>
                <a:gd name="T29" fmla="*/ 607 h 823"/>
                <a:gd name="T30" fmla="*/ 279 w 720"/>
                <a:gd name="T31" fmla="*/ 677 h 823"/>
                <a:gd name="T32" fmla="*/ 455 w 720"/>
                <a:gd name="T33" fmla="*/ 755 h 823"/>
                <a:gd name="T34" fmla="*/ 502 w 720"/>
                <a:gd name="T35" fmla="*/ 823 h 823"/>
                <a:gd name="T36" fmla="*/ 583 w 720"/>
                <a:gd name="T37" fmla="*/ 789 h 823"/>
                <a:gd name="T38" fmla="*/ 587 w 720"/>
                <a:gd name="T39" fmla="*/ 740 h 823"/>
                <a:gd name="T40" fmla="*/ 648 w 720"/>
                <a:gd name="T41" fmla="*/ 751 h 823"/>
                <a:gd name="T42" fmla="*/ 680 w 720"/>
                <a:gd name="T43" fmla="*/ 742 h 823"/>
                <a:gd name="T44" fmla="*/ 698 w 720"/>
                <a:gd name="T45" fmla="*/ 699 h 823"/>
                <a:gd name="T46" fmla="*/ 718 w 720"/>
                <a:gd name="T47" fmla="*/ 650 h 823"/>
                <a:gd name="T48" fmla="*/ 626 w 720"/>
                <a:gd name="T49" fmla="*/ 650 h 823"/>
                <a:gd name="T50" fmla="*/ 581 w 720"/>
                <a:gd name="T51" fmla="*/ 713 h 823"/>
                <a:gd name="T52" fmla="*/ 500 w 720"/>
                <a:gd name="T53" fmla="*/ 697 h 823"/>
                <a:gd name="T54" fmla="*/ 412 w 720"/>
                <a:gd name="T55" fmla="*/ 636 h 823"/>
                <a:gd name="T56" fmla="*/ 401 w 720"/>
                <a:gd name="T57" fmla="*/ 544 h 823"/>
                <a:gd name="T58" fmla="*/ 441 w 720"/>
                <a:gd name="T59" fmla="*/ 474 h 823"/>
                <a:gd name="T60" fmla="*/ 410 w 720"/>
                <a:gd name="T61" fmla="*/ 400 h 823"/>
                <a:gd name="T62" fmla="*/ 322 w 720"/>
                <a:gd name="T63" fmla="*/ 292 h 823"/>
                <a:gd name="T64" fmla="*/ 297 w 720"/>
                <a:gd name="T65" fmla="*/ 211 h 823"/>
                <a:gd name="T66" fmla="*/ 230 w 720"/>
                <a:gd name="T67" fmla="*/ 157 h 823"/>
                <a:gd name="T68" fmla="*/ 133 w 720"/>
                <a:gd name="T69" fmla="*/ 130 h 823"/>
                <a:gd name="T70" fmla="*/ 18 w 720"/>
                <a:gd name="T7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0" h="823">
                  <a:moveTo>
                    <a:pt x="18" y="0"/>
                  </a:moveTo>
                  <a:lnTo>
                    <a:pt x="18" y="13"/>
                  </a:lnTo>
                  <a:lnTo>
                    <a:pt x="7" y="42"/>
                  </a:lnTo>
                  <a:lnTo>
                    <a:pt x="38" y="164"/>
                  </a:lnTo>
                  <a:lnTo>
                    <a:pt x="25" y="182"/>
                  </a:lnTo>
                  <a:lnTo>
                    <a:pt x="0" y="164"/>
                  </a:lnTo>
                  <a:lnTo>
                    <a:pt x="16" y="229"/>
                  </a:lnTo>
                  <a:lnTo>
                    <a:pt x="32" y="234"/>
                  </a:lnTo>
                  <a:lnTo>
                    <a:pt x="45" y="261"/>
                  </a:lnTo>
                  <a:lnTo>
                    <a:pt x="27" y="308"/>
                  </a:lnTo>
                  <a:lnTo>
                    <a:pt x="72" y="384"/>
                  </a:lnTo>
                  <a:lnTo>
                    <a:pt x="79" y="348"/>
                  </a:lnTo>
                  <a:lnTo>
                    <a:pt x="65" y="326"/>
                  </a:lnTo>
                  <a:lnTo>
                    <a:pt x="68" y="292"/>
                  </a:lnTo>
                  <a:lnTo>
                    <a:pt x="52" y="211"/>
                  </a:lnTo>
                  <a:lnTo>
                    <a:pt x="65" y="175"/>
                  </a:lnTo>
                  <a:lnTo>
                    <a:pt x="43" y="130"/>
                  </a:lnTo>
                  <a:lnTo>
                    <a:pt x="56" y="76"/>
                  </a:lnTo>
                  <a:lnTo>
                    <a:pt x="70" y="83"/>
                  </a:lnTo>
                  <a:lnTo>
                    <a:pt x="92" y="110"/>
                  </a:lnTo>
                  <a:lnTo>
                    <a:pt x="104" y="218"/>
                  </a:lnTo>
                  <a:lnTo>
                    <a:pt x="119" y="227"/>
                  </a:lnTo>
                  <a:lnTo>
                    <a:pt x="110" y="254"/>
                  </a:lnTo>
                  <a:lnTo>
                    <a:pt x="122" y="288"/>
                  </a:lnTo>
                  <a:lnTo>
                    <a:pt x="135" y="292"/>
                  </a:lnTo>
                  <a:lnTo>
                    <a:pt x="122" y="310"/>
                  </a:lnTo>
                  <a:lnTo>
                    <a:pt x="149" y="339"/>
                  </a:lnTo>
                  <a:lnTo>
                    <a:pt x="185" y="467"/>
                  </a:lnTo>
                  <a:lnTo>
                    <a:pt x="144" y="517"/>
                  </a:lnTo>
                  <a:lnTo>
                    <a:pt x="189" y="607"/>
                  </a:lnTo>
                  <a:lnTo>
                    <a:pt x="232" y="629"/>
                  </a:lnTo>
                  <a:lnTo>
                    <a:pt x="279" y="677"/>
                  </a:lnTo>
                  <a:lnTo>
                    <a:pt x="389" y="746"/>
                  </a:lnTo>
                  <a:lnTo>
                    <a:pt x="455" y="755"/>
                  </a:lnTo>
                  <a:lnTo>
                    <a:pt x="488" y="780"/>
                  </a:lnTo>
                  <a:lnTo>
                    <a:pt x="502" y="823"/>
                  </a:lnTo>
                  <a:lnTo>
                    <a:pt x="513" y="807"/>
                  </a:lnTo>
                  <a:lnTo>
                    <a:pt x="583" y="789"/>
                  </a:lnTo>
                  <a:lnTo>
                    <a:pt x="567" y="760"/>
                  </a:lnTo>
                  <a:lnTo>
                    <a:pt x="587" y="740"/>
                  </a:lnTo>
                  <a:lnTo>
                    <a:pt x="621" y="753"/>
                  </a:lnTo>
                  <a:lnTo>
                    <a:pt x="648" y="751"/>
                  </a:lnTo>
                  <a:lnTo>
                    <a:pt x="668" y="760"/>
                  </a:lnTo>
                  <a:lnTo>
                    <a:pt x="680" y="742"/>
                  </a:lnTo>
                  <a:lnTo>
                    <a:pt x="695" y="728"/>
                  </a:lnTo>
                  <a:lnTo>
                    <a:pt x="698" y="699"/>
                  </a:lnTo>
                  <a:lnTo>
                    <a:pt x="720" y="679"/>
                  </a:lnTo>
                  <a:lnTo>
                    <a:pt x="718" y="650"/>
                  </a:lnTo>
                  <a:lnTo>
                    <a:pt x="691" y="641"/>
                  </a:lnTo>
                  <a:lnTo>
                    <a:pt x="626" y="650"/>
                  </a:lnTo>
                  <a:lnTo>
                    <a:pt x="603" y="695"/>
                  </a:lnTo>
                  <a:lnTo>
                    <a:pt x="581" y="713"/>
                  </a:lnTo>
                  <a:lnTo>
                    <a:pt x="533" y="697"/>
                  </a:lnTo>
                  <a:lnTo>
                    <a:pt x="500" y="697"/>
                  </a:lnTo>
                  <a:lnTo>
                    <a:pt x="430" y="659"/>
                  </a:lnTo>
                  <a:lnTo>
                    <a:pt x="412" y="636"/>
                  </a:lnTo>
                  <a:lnTo>
                    <a:pt x="425" y="584"/>
                  </a:lnTo>
                  <a:lnTo>
                    <a:pt x="401" y="544"/>
                  </a:lnTo>
                  <a:lnTo>
                    <a:pt x="414" y="494"/>
                  </a:lnTo>
                  <a:lnTo>
                    <a:pt x="441" y="474"/>
                  </a:lnTo>
                  <a:lnTo>
                    <a:pt x="455" y="443"/>
                  </a:lnTo>
                  <a:lnTo>
                    <a:pt x="410" y="400"/>
                  </a:lnTo>
                  <a:lnTo>
                    <a:pt x="374" y="290"/>
                  </a:lnTo>
                  <a:lnTo>
                    <a:pt x="322" y="292"/>
                  </a:lnTo>
                  <a:lnTo>
                    <a:pt x="302" y="263"/>
                  </a:lnTo>
                  <a:lnTo>
                    <a:pt x="297" y="211"/>
                  </a:lnTo>
                  <a:lnTo>
                    <a:pt x="275" y="171"/>
                  </a:lnTo>
                  <a:lnTo>
                    <a:pt x="230" y="157"/>
                  </a:lnTo>
                  <a:lnTo>
                    <a:pt x="225" y="171"/>
                  </a:lnTo>
                  <a:lnTo>
                    <a:pt x="133" y="130"/>
                  </a:lnTo>
                  <a:lnTo>
                    <a:pt x="88" y="45"/>
                  </a:lnTo>
                  <a:lnTo>
                    <a:pt x="18"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8" name="Freeform 118"/>
            <p:cNvSpPr>
              <a:spLocks/>
            </p:cNvSpPr>
            <p:nvPr/>
          </p:nvSpPr>
          <p:spPr bwMode="auto">
            <a:xfrm>
              <a:off x="3156" y="1579"/>
              <a:ext cx="720" cy="823"/>
            </a:xfrm>
            <a:custGeom>
              <a:avLst/>
              <a:gdLst>
                <a:gd name="T0" fmla="*/ 18 w 720"/>
                <a:gd name="T1" fmla="*/ 13 h 823"/>
                <a:gd name="T2" fmla="*/ 38 w 720"/>
                <a:gd name="T3" fmla="*/ 164 h 823"/>
                <a:gd name="T4" fmla="*/ 0 w 720"/>
                <a:gd name="T5" fmla="*/ 164 h 823"/>
                <a:gd name="T6" fmla="*/ 32 w 720"/>
                <a:gd name="T7" fmla="*/ 234 h 823"/>
                <a:gd name="T8" fmla="*/ 27 w 720"/>
                <a:gd name="T9" fmla="*/ 308 h 823"/>
                <a:gd name="T10" fmla="*/ 79 w 720"/>
                <a:gd name="T11" fmla="*/ 348 h 823"/>
                <a:gd name="T12" fmla="*/ 68 w 720"/>
                <a:gd name="T13" fmla="*/ 292 h 823"/>
                <a:gd name="T14" fmla="*/ 65 w 720"/>
                <a:gd name="T15" fmla="*/ 175 h 823"/>
                <a:gd name="T16" fmla="*/ 56 w 720"/>
                <a:gd name="T17" fmla="*/ 76 h 823"/>
                <a:gd name="T18" fmla="*/ 92 w 720"/>
                <a:gd name="T19" fmla="*/ 110 h 823"/>
                <a:gd name="T20" fmla="*/ 119 w 720"/>
                <a:gd name="T21" fmla="*/ 227 h 823"/>
                <a:gd name="T22" fmla="*/ 122 w 720"/>
                <a:gd name="T23" fmla="*/ 288 h 823"/>
                <a:gd name="T24" fmla="*/ 122 w 720"/>
                <a:gd name="T25" fmla="*/ 310 h 823"/>
                <a:gd name="T26" fmla="*/ 185 w 720"/>
                <a:gd name="T27" fmla="*/ 467 h 823"/>
                <a:gd name="T28" fmla="*/ 189 w 720"/>
                <a:gd name="T29" fmla="*/ 607 h 823"/>
                <a:gd name="T30" fmla="*/ 279 w 720"/>
                <a:gd name="T31" fmla="*/ 677 h 823"/>
                <a:gd name="T32" fmla="*/ 455 w 720"/>
                <a:gd name="T33" fmla="*/ 755 h 823"/>
                <a:gd name="T34" fmla="*/ 502 w 720"/>
                <a:gd name="T35" fmla="*/ 823 h 823"/>
                <a:gd name="T36" fmla="*/ 583 w 720"/>
                <a:gd name="T37" fmla="*/ 789 h 823"/>
                <a:gd name="T38" fmla="*/ 587 w 720"/>
                <a:gd name="T39" fmla="*/ 740 h 823"/>
                <a:gd name="T40" fmla="*/ 648 w 720"/>
                <a:gd name="T41" fmla="*/ 751 h 823"/>
                <a:gd name="T42" fmla="*/ 680 w 720"/>
                <a:gd name="T43" fmla="*/ 742 h 823"/>
                <a:gd name="T44" fmla="*/ 698 w 720"/>
                <a:gd name="T45" fmla="*/ 699 h 823"/>
                <a:gd name="T46" fmla="*/ 718 w 720"/>
                <a:gd name="T47" fmla="*/ 650 h 823"/>
                <a:gd name="T48" fmla="*/ 626 w 720"/>
                <a:gd name="T49" fmla="*/ 650 h 823"/>
                <a:gd name="T50" fmla="*/ 581 w 720"/>
                <a:gd name="T51" fmla="*/ 713 h 823"/>
                <a:gd name="T52" fmla="*/ 500 w 720"/>
                <a:gd name="T53" fmla="*/ 697 h 823"/>
                <a:gd name="T54" fmla="*/ 412 w 720"/>
                <a:gd name="T55" fmla="*/ 636 h 823"/>
                <a:gd name="T56" fmla="*/ 401 w 720"/>
                <a:gd name="T57" fmla="*/ 544 h 823"/>
                <a:gd name="T58" fmla="*/ 441 w 720"/>
                <a:gd name="T59" fmla="*/ 474 h 823"/>
                <a:gd name="T60" fmla="*/ 410 w 720"/>
                <a:gd name="T61" fmla="*/ 400 h 823"/>
                <a:gd name="T62" fmla="*/ 322 w 720"/>
                <a:gd name="T63" fmla="*/ 292 h 823"/>
                <a:gd name="T64" fmla="*/ 297 w 720"/>
                <a:gd name="T65" fmla="*/ 211 h 823"/>
                <a:gd name="T66" fmla="*/ 230 w 720"/>
                <a:gd name="T67" fmla="*/ 157 h 823"/>
                <a:gd name="T68" fmla="*/ 133 w 720"/>
                <a:gd name="T69" fmla="*/ 130 h 823"/>
                <a:gd name="T70" fmla="*/ 18 w 720"/>
                <a:gd name="T7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0" h="823">
                  <a:moveTo>
                    <a:pt x="18" y="0"/>
                  </a:moveTo>
                  <a:lnTo>
                    <a:pt x="18" y="13"/>
                  </a:lnTo>
                  <a:lnTo>
                    <a:pt x="7" y="42"/>
                  </a:lnTo>
                  <a:lnTo>
                    <a:pt x="38" y="164"/>
                  </a:lnTo>
                  <a:lnTo>
                    <a:pt x="25" y="182"/>
                  </a:lnTo>
                  <a:lnTo>
                    <a:pt x="0" y="164"/>
                  </a:lnTo>
                  <a:lnTo>
                    <a:pt x="16" y="229"/>
                  </a:lnTo>
                  <a:lnTo>
                    <a:pt x="32" y="234"/>
                  </a:lnTo>
                  <a:lnTo>
                    <a:pt x="45" y="261"/>
                  </a:lnTo>
                  <a:lnTo>
                    <a:pt x="27" y="308"/>
                  </a:lnTo>
                  <a:lnTo>
                    <a:pt x="72" y="384"/>
                  </a:lnTo>
                  <a:lnTo>
                    <a:pt x="79" y="348"/>
                  </a:lnTo>
                  <a:lnTo>
                    <a:pt x="65" y="326"/>
                  </a:lnTo>
                  <a:lnTo>
                    <a:pt x="68" y="292"/>
                  </a:lnTo>
                  <a:lnTo>
                    <a:pt x="52" y="211"/>
                  </a:lnTo>
                  <a:lnTo>
                    <a:pt x="65" y="175"/>
                  </a:lnTo>
                  <a:lnTo>
                    <a:pt x="43" y="130"/>
                  </a:lnTo>
                  <a:lnTo>
                    <a:pt x="56" y="76"/>
                  </a:lnTo>
                  <a:lnTo>
                    <a:pt x="70" y="83"/>
                  </a:lnTo>
                  <a:lnTo>
                    <a:pt x="92" y="110"/>
                  </a:lnTo>
                  <a:lnTo>
                    <a:pt x="104" y="218"/>
                  </a:lnTo>
                  <a:lnTo>
                    <a:pt x="119" y="227"/>
                  </a:lnTo>
                  <a:lnTo>
                    <a:pt x="110" y="254"/>
                  </a:lnTo>
                  <a:lnTo>
                    <a:pt x="122" y="288"/>
                  </a:lnTo>
                  <a:lnTo>
                    <a:pt x="135" y="292"/>
                  </a:lnTo>
                  <a:lnTo>
                    <a:pt x="122" y="310"/>
                  </a:lnTo>
                  <a:lnTo>
                    <a:pt x="149" y="339"/>
                  </a:lnTo>
                  <a:lnTo>
                    <a:pt x="185" y="467"/>
                  </a:lnTo>
                  <a:lnTo>
                    <a:pt x="144" y="517"/>
                  </a:lnTo>
                  <a:lnTo>
                    <a:pt x="189" y="607"/>
                  </a:lnTo>
                  <a:lnTo>
                    <a:pt x="232" y="629"/>
                  </a:lnTo>
                  <a:lnTo>
                    <a:pt x="279" y="677"/>
                  </a:lnTo>
                  <a:lnTo>
                    <a:pt x="389" y="746"/>
                  </a:lnTo>
                  <a:lnTo>
                    <a:pt x="455" y="755"/>
                  </a:lnTo>
                  <a:lnTo>
                    <a:pt x="488" y="780"/>
                  </a:lnTo>
                  <a:lnTo>
                    <a:pt x="502" y="823"/>
                  </a:lnTo>
                  <a:lnTo>
                    <a:pt x="513" y="807"/>
                  </a:lnTo>
                  <a:lnTo>
                    <a:pt x="583" y="789"/>
                  </a:lnTo>
                  <a:lnTo>
                    <a:pt x="567" y="760"/>
                  </a:lnTo>
                  <a:lnTo>
                    <a:pt x="587" y="740"/>
                  </a:lnTo>
                  <a:lnTo>
                    <a:pt x="621" y="753"/>
                  </a:lnTo>
                  <a:lnTo>
                    <a:pt x="648" y="751"/>
                  </a:lnTo>
                  <a:lnTo>
                    <a:pt x="668" y="760"/>
                  </a:lnTo>
                  <a:lnTo>
                    <a:pt x="680" y="742"/>
                  </a:lnTo>
                  <a:lnTo>
                    <a:pt x="695" y="728"/>
                  </a:lnTo>
                  <a:lnTo>
                    <a:pt x="698" y="699"/>
                  </a:lnTo>
                  <a:lnTo>
                    <a:pt x="720" y="679"/>
                  </a:lnTo>
                  <a:lnTo>
                    <a:pt x="718" y="650"/>
                  </a:lnTo>
                  <a:lnTo>
                    <a:pt x="691" y="641"/>
                  </a:lnTo>
                  <a:lnTo>
                    <a:pt x="626" y="650"/>
                  </a:lnTo>
                  <a:lnTo>
                    <a:pt x="603" y="695"/>
                  </a:lnTo>
                  <a:lnTo>
                    <a:pt x="581" y="713"/>
                  </a:lnTo>
                  <a:lnTo>
                    <a:pt x="533" y="697"/>
                  </a:lnTo>
                  <a:lnTo>
                    <a:pt x="500" y="697"/>
                  </a:lnTo>
                  <a:lnTo>
                    <a:pt x="430" y="659"/>
                  </a:lnTo>
                  <a:lnTo>
                    <a:pt x="412" y="636"/>
                  </a:lnTo>
                  <a:lnTo>
                    <a:pt x="425" y="584"/>
                  </a:lnTo>
                  <a:lnTo>
                    <a:pt x="401" y="544"/>
                  </a:lnTo>
                  <a:lnTo>
                    <a:pt x="414" y="494"/>
                  </a:lnTo>
                  <a:lnTo>
                    <a:pt x="441" y="474"/>
                  </a:lnTo>
                  <a:lnTo>
                    <a:pt x="455" y="443"/>
                  </a:lnTo>
                  <a:lnTo>
                    <a:pt x="410" y="400"/>
                  </a:lnTo>
                  <a:lnTo>
                    <a:pt x="374" y="290"/>
                  </a:lnTo>
                  <a:lnTo>
                    <a:pt x="322" y="292"/>
                  </a:lnTo>
                  <a:lnTo>
                    <a:pt x="302" y="263"/>
                  </a:lnTo>
                  <a:lnTo>
                    <a:pt x="297" y="211"/>
                  </a:lnTo>
                  <a:lnTo>
                    <a:pt x="275" y="171"/>
                  </a:lnTo>
                  <a:lnTo>
                    <a:pt x="230" y="157"/>
                  </a:lnTo>
                  <a:lnTo>
                    <a:pt x="225" y="171"/>
                  </a:lnTo>
                  <a:lnTo>
                    <a:pt x="133" y="130"/>
                  </a:lnTo>
                  <a:lnTo>
                    <a:pt x="88" y="45"/>
                  </a:lnTo>
                  <a:lnTo>
                    <a:pt x="18"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19" name="Freeform 119"/>
            <p:cNvSpPr>
              <a:spLocks/>
            </p:cNvSpPr>
            <p:nvPr/>
          </p:nvSpPr>
          <p:spPr bwMode="auto">
            <a:xfrm>
              <a:off x="3777" y="2330"/>
              <a:ext cx="47" cy="63"/>
            </a:xfrm>
            <a:custGeom>
              <a:avLst/>
              <a:gdLst>
                <a:gd name="T0" fmla="*/ 47 w 47"/>
                <a:gd name="T1" fmla="*/ 9 h 63"/>
                <a:gd name="T2" fmla="*/ 36 w 47"/>
                <a:gd name="T3" fmla="*/ 43 h 63"/>
                <a:gd name="T4" fmla="*/ 23 w 47"/>
                <a:gd name="T5" fmla="*/ 63 h 63"/>
                <a:gd name="T6" fmla="*/ 0 w 47"/>
                <a:gd name="T7" fmla="*/ 56 h 63"/>
                <a:gd name="T8" fmla="*/ 14 w 47"/>
                <a:gd name="T9" fmla="*/ 31 h 63"/>
                <a:gd name="T10" fmla="*/ 16 w 47"/>
                <a:gd name="T11" fmla="*/ 0 h 63"/>
                <a:gd name="T12" fmla="*/ 29 w 47"/>
                <a:gd name="T13" fmla="*/ 0 h 63"/>
                <a:gd name="T14" fmla="*/ 47 w 47"/>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3">
                  <a:moveTo>
                    <a:pt x="47" y="9"/>
                  </a:moveTo>
                  <a:lnTo>
                    <a:pt x="36" y="43"/>
                  </a:lnTo>
                  <a:lnTo>
                    <a:pt x="23" y="63"/>
                  </a:lnTo>
                  <a:lnTo>
                    <a:pt x="0" y="56"/>
                  </a:lnTo>
                  <a:lnTo>
                    <a:pt x="14" y="31"/>
                  </a:lnTo>
                  <a:lnTo>
                    <a:pt x="16" y="0"/>
                  </a:lnTo>
                  <a:lnTo>
                    <a:pt x="29" y="0"/>
                  </a:lnTo>
                  <a:lnTo>
                    <a:pt x="47" y="9"/>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0" name="Freeform 120"/>
            <p:cNvSpPr>
              <a:spLocks/>
            </p:cNvSpPr>
            <p:nvPr/>
          </p:nvSpPr>
          <p:spPr bwMode="auto">
            <a:xfrm>
              <a:off x="3777" y="2330"/>
              <a:ext cx="47" cy="63"/>
            </a:xfrm>
            <a:custGeom>
              <a:avLst/>
              <a:gdLst>
                <a:gd name="T0" fmla="*/ 47 w 47"/>
                <a:gd name="T1" fmla="*/ 9 h 63"/>
                <a:gd name="T2" fmla="*/ 36 w 47"/>
                <a:gd name="T3" fmla="*/ 43 h 63"/>
                <a:gd name="T4" fmla="*/ 23 w 47"/>
                <a:gd name="T5" fmla="*/ 63 h 63"/>
                <a:gd name="T6" fmla="*/ 0 w 47"/>
                <a:gd name="T7" fmla="*/ 56 h 63"/>
                <a:gd name="T8" fmla="*/ 14 w 47"/>
                <a:gd name="T9" fmla="*/ 31 h 63"/>
                <a:gd name="T10" fmla="*/ 16 w 47"/>
                <a:gd name="T11" fmla="*/ 0 h 63"/>
                <a:gd name="T12" fmla="*/ 29 w 47"/>
                <a:gd name="T13" fmla="*/ 0 h 63"/>
                <a:gd name="T14" fmla="*/ 47 w 47"/>
                <a:gd name="T15" fmla="*/ 9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3">
                  <a:moveTo>
                    <a:pt x="47" y="9"/>
                  </a:moveTo>
                  <a:lnTo>
                    <a:pt x="36" y="43"/>
                  </a:lnTo>
                  <a:lnTo>
                    <a:pt x="23" y="63"/>
                  </a:lnTo>
                  <a:lnTo>
                    <a:pt x="0" y="56"/>
                  </a:lnTo>
                  <a:lnTo>
                    <a:pt x="14" y="31"/>
                  </a:lnTo>
                  <a:lnTo>
                    <a:pt x="16" y="0"/>
                  </a:lnTo>
                  <a:lnTo>
                    <a:pt x="29" y="0"/>
                  </a:lnTo>
                  <a:lnTo>
                    <a:pt x="47" y="9"/>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21" name="Freeform 121"/>
            <p:cNvSpPr>
              <a:spLocks/>
            </p:cNvSpPr>
            <p:nvPr/>
          </p:nvSpPr>
          <p:spPr bwMode="auto">
            <a:xfrm>
              <a:off x="3658" y="2319"/>
              <a:ext cx="146" cy="128"/>
            </a:xfrm>
            <a:custGeom>
              <a:avLst/>
              <a:gdLst>
                <a:gd name="T0" fmla="*/ 142 w 146"/>
                <a:gd name="T1" fmla="*/ 74 h 128"/>
                <a:gd name="T2" fmla="*/ 146 w 146"/>
                <a:gd name="T3" fmla="*/ 81 h 128"/>
                <a:gd name="T4" fmla="*/ 117 w 146"/>
                <a:gd name="T5" fmla="*/ 92 h 128"/>
                <a:gd name="T6" fmla="*/ 108 w 146"/>
                <a:gd name="T7" fmla="*/ 110 h 128"/>
                <a:gd name="T8" fmla="*/ 83 w 146"/>
                <a:gd name="T9" fmla="*/ 128 h 128"/>
                <a:gd name="T10" fmla="*/ 36 w 146"/>
                <a:gd name="T11" fmla="*/ 116 h 128"/>
                <a:gd name="T12" fmla="*/ 0 w 146"/>
                <a:gd name="T13" fmla="*/ 83 h 128"/>
                <a:gd name="T14" fmla="*/ 11 w 146"/>
                <a:gd name="T15" fmla="*/ 67 h 128"/>
                <a:gd name="T16" fmla="*/ 81 w 146"/>
                <a:gd name="T17" fmla="*/ 47 h 128"/>
                <a:gd name="T18" fmla="*/ 65 w 146"/>
                <a:gd name="T19" fmla="*/ 20 h 128"/>
                <a:gd name="T20" fmla="*/ 85 w 146"/>
                <a:gd name="T21" fmla="*/ 0 h 128"/>
                <a:gd name="T22" fmla="*/ 119 w 146"/>
                <a:gd name="T23" fmla="*/ 13 h 128"/>
                <a:gd name="T24" fmla="*/ 135 w 146"/>
                <a:gd name="T25" fmla="*/ 11 h 128"/>
                <a:gd name="T26" fmla="*/ 133 w 146"/>
                <a:gd name="T27" fmla="*/ 45 h 128"/>
                <a:gd name="T28" fmla="*/ 119 w 146"/>
                <a:gd name="T29" fmla="*/ 65 h 128"/>
                <a:gd name="T30" fmla="*/ 142 w 146"/>
                <a:gd name="T31" fmla="*/ 7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8">
                  <a:moveTo>
                    <a:pt x="142" y="74"/>
                  </a:moveTo>
                  <a:lnTo>
                    <a:pt x="146" y="81"/>
                  </a:lnTo>
                  <a:lnTo>
                    <a:pt x="117" y="92"/>
                  </a:lnTo>
                  <a:lnTo>
                    <a:pt x="108" y="110"/>
                  </a:lnTo>
                  <a:lnTo>
                    <a:pt x="83" y="128"/>
                  </a:lnTo>
                  <a:lnTo>
                    <a:pt x="36" y="116"/>
                  </a:lnTo>
                  <a:lnTo>
                    <a:pt x="0" y="83"/>
                  </a:lnTo>
                  <a:lnTo>
                    <a:pt x="11" y="67"/>
                  </a:lnTo>
                  <a:lnTo>
                    <a:pt x="81" y="47"/>
                  </a:lnTo>
                  <a:lnTo>
                    <a:pt x="65" y="20"/>
                  </a:lnTo>
                  <a:lnTo>
                    <a:pt x="85" y="0"/>
                  </a:lnTo>
                  <a:lnTo>
                    <a:pt x="119" y="13"/>
                  </a:lnTo>
                  <a:lnTo>
                    <a:pt x="135" y="11"/>
                  </a:lnTo>
                  <a:lnTo>
                    <a:pt x="133" y="45"/>
                  </a:lnTo>
                  <a:lnTo>
                    <a:pt x="119" y="65"/>
                  </a:lnTo>
                  <a:lnTo>
                    <a:pt x="142" y="74"/>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2" name="Freeform 122"/>
            <p:cNvSpPr>
              <a:spLocks/>
            </p:cNvSpPr>
            <p:nvPr/>
          </p:nvSpPr>
          <p:spPr bwMode="auto">
            <a:xfrm>
              <a:off x="3658" y="2319"/>
              <a:ext cx="146" cy="128"/>
            </a:xfrm>
            <a:custGeom>
              <a:avLst/>
              <a:gdLst>
                <a:gd name="T0" fmla="*/ 142 w 146"/>
                <a:gd name="T1" fmla="*/ 74 h 128"/>
                <a:gd name="T2" fmla="*/ 146 w 146"/>
                <a:gd name="T3" fmla="*/ 81 h 128"/>
                <a:gd name="T4" fmla="*/ 117 w 146"/>
                <a:gd name="T5" fmla="*/ 92 h 128"/>
                <a:gd name="T6" fmla="*/ 108 w 146"/>
                <a:gd name="T7" fmla="*/ 110 h 128"/>
                <a:gd name="T8" fmla="*/ 83 w 146"/>
                <a:gd name="T9" fmla="*/ 128 h 128"/>
                <a:gd name="T10" fmla="*/ 36 w 146"/>
                <a:gd name="T11" fmla="*/ 116 h 128"/>
                <a:gd name="T12" fmla="*/ 0 w 146"/>
                <a:gd name="T13" fmla="*/ 83 h 128"/>
                <a:gd name="T14" fmla="*/ 11 w 146"/>
                <a:gd name="T15" fmla="*/ 67 h 128"/>
                <a:gd name="T16" fmla="*/ 81 w 146"/>
                <a:gd name="T17" fmla="*/ 47 h 128"/>
                <a:gd name="T18" fmla="*/ 65 w 146"/>
                <a:gd name="T19" fmla="*/ 20 h 128"/>
                <a:gd name="T20" fmla="*/ 85 w 146"/>
                <a:gd name="T21" fmla="*/ 0 h 128"/>
                <a:gd name="T22" fmla="*/ 119 w 146"/>
                <a:gd name="T23" fmla="*/ 13 h 128"/>
                <a:gd name="T24" fmla="*/ 135 w 146"/>
                <a:gd name="T25" fmla="*/ 11 h 128"/>
                <a:gd name="T26" fmla="*/ 133 w 146"/>
                <a:gd name="T27" fmla="*/ 45 h 128"/>
                <a:gd name="T28" fmla="*/ 119 w 146"/>
                <a:gd name="T29" fmla="*/ 65 h 128"/>
                <a:gd name="T30" fmla="*/ 142 w 146"/>
                <a:gd name="T31" fmla="*/ 7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8">
                  <a:moveTo>
                    <a:pt x="142" y="74"/>
                  </a:moveTo>
                  <a:lnTo>
                    <a:pt x="146" y="81"/>
                  </a:lnTo>
                  <a:lnTo>
                    <a:pt x="117" y="92"/>
                  </a:lnTo>
                  <a:lnTo>
                    <a:pt x="108" y="110"/>
                  </a:lnTo>
                  <a:lnTo>
                    <a:pt x="83" y="128"/>
                  </a:lnTo>
                  <a:lnTo>
                    <a:pt x="36" y="116"/>
                  </a:lnTo>
                  <a:lnTo>
                    <a:pt x="0" y="83"/>
                  </a:lnTo>
                  <a:lnTo>
                    <a:pt x="11" y="67"/>
                  </a:lnTo>
                  <a:lnTo>
                    <a:pt x="81" y="47"/>
                  </a:lnTo>
                  <a:lnTo>
                    <a:pt x="65" y="20"/>
                  </a:lnTo>
                  <a:lnTo>
                    <a:pt x="85" y="0"/>
                  </a:lnTo>
                  <a:lnTo>
                    <a:pt x="119" y="13"/>
                  </a:lnTo>
                  <a:lnTo>
                    <a:pt x="135" y="11"/>
                  </a:lnTo>
                  <a:lnTo>
                    <a:pt x="133" y="45"/>
                  </a:lnTo>
                  <a:lnTo>
                    <a:pt x="119" y="65"/>
                  </a:lnTo>
                  <a:lnTo>
                    <a:pt x="142" y="74"/>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23" name="Freeform 123"/>
            <p:cNvSpPr>
              <a:spLocks/>
            </p:cNvSpPr>
            <p:nvPr/>
          </p:nvSpPr>
          <p:spPr bwMode="auto">
            <a:xfrm>
              <a:off x="3766" y="2402"/>
              <a:ext cx="166" cy="90"/>
            </a:xfrm>
            <a:custGeom>
              <a:avLst/>
              <a:gdLst>
                <a:gd name="T0" fmla="*/ 38 w 166"/>
                <a:gd name="T1" fmla="*/ 0 h 90"/>
                <a:gd name="T2" fmla="*/ 11 w 166"/>
                <a:gd name="T3" fmla="*/ 6 h 90"/>
                <a:gd name="T4" fmla="*/ 0 w 166"/>
                <a:gd name="T5" fmla="*/ 29 h 90"/>
                <a:gd name="T6" fmla="*/ 43 w 166"/>
                <a:gd name="T7" fmla="*/ 45 h 90"/>
                <a:gd name="T8" fmla="*/ 45 w 166"/>
                <a:gd name="T9" fmla="*/ 83 h 90"/>
                <a:gd name="T10" fmla="*/ 49 w 166"/>
                <a:gd name="T11" fmla="*/ 90 h 90"/>
                <a:gd name="T12" fmla="*/ 90 w 166"/>
                <a:gd name="T13" fmla="*/ 78 h 90"/>
                <a:gd name="T14" fmla="*/ 106 w 166"/>
                <a:gd name="T15" fmla="*/ 81 h 90"/>
                <a:gd name="T16" fmla="*/ 166 w 166"/>
                <a:gd name="T17" fmla="*/ 40 h 90"/>
                <a:gd name="T18" fmla="*/ 160 w 166"/>
                <a:gd name="T19" fmla="*/ 33 h 90"/>
                <a:gd name="T20" fmla="*/ 47 w 166"/>
                <a:gd name="T21" fmla="*/ 13 h 90"/>
                <a:gd name="T22" fmla="*/ 38 w 166"/>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90">
                  <a:moveTo>
                    <a:pt x="38" y="0"/>
                  </a:moveTo>
                  <a:lnTo>
                    <a:pt x="11" y="6"/>
                  </a:lnTo>
                  <a:lnTo>
                    <a:pt x="0" y="29"/>
                  </a:lnTo>
                  <a:lnTo>
                    <a:pt x="43" y="45"/>
                  </a:lnTo>
                  <a:lnTo>
                    <a:pt x="45" y="83"/>
                  </a:lnTo>
                  <a:lnTo>
                    <a:pt x="49" y="90"/>
                  </a:lnTo>
                  <a:lnTo>
                    <a:pt x="90" y="78"/>
                  </a:lnTo>
                  <a:lnTo>
                    <a:pt x="106" y="81"/>
                  </a:lnTo>
                  <a:lnTo>
                    <a:pt x="166" y="40"/>
                  </a:lnTo>
                  <a:lnTo>
                    <a:pt x="160" y="33"/>
                  </a:lnTo>
                  <a:lnTo>
                    <a:pt x="47" y="13"/>
                  </a:lnTo>
                  <a:lnTo>
                    <a:pt x="38"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4" name="Freeform 124"/>
            <p:cNvSpPr>
              <a:spLocks/>
            </p:cNvSpPr>
            <p:nvPr/>
          </p:nvSpPr>
          <p:spPr bwMode="auto">
            <a:xfrm>
              <a:off x="3766" y="2402"/>
              <a:ext cx="166" cy="90"/>
            </a:xfrm>
            <a:custGeom>
              <a:avLst/>
              <a:gdLst>
                <a:gd name="T0" fmla="*/ 38 w 166"/>
                <a:gd name="T1" fmla="*/ 0 h 90"/>
                <a:gd name="T2" fmla="*/ 11 w 166"/>
                <a:gd name="T3" fmla="*/ 6 h 90"/>
                <a:gd name="T4" fmla="*/ 0 w 166"/>
                <a:gd name="T5" fmla="*/ 29 h 90"/>
                <a:gd name="T6" fmla="*/ 43 w 166"/>
                <a:gd name="T7" fmla="*/ 45 h 90"/>
                <a:gd name="T8" fmla="*/ 45 w 166"/>
                <a:gd name="T9" fmla="*/ 83 h 90"/>
                <a:gd name="T10" fmla="*/ 49 w 166"/>
                <a:gd name="T11" fmla="*/ 90 h 90"/>
                <a:gd name="T12" fmla="*/ 90 w 166"/>
                <a:gd name="T13" fmla="*/ 78 h 90"/>
                <a:gd name="T14" fmla="*/ 106 w 166"/>
                <a:gd name="T15" fmla="*/ 81 h 90"/>
                <a:gd name="T16" fmla="*/ 166 w 166"/>
                <a:gd name="T17" fmla="*/ 40 h 90"/>
                <a:gd name="T18" fmla="*/ 160 w 166"/>
                <a:gd name="T19" fmla="*/ 33 h 90"/>
                <a:gd name="T20" fmla="*/ 47 w 166"/>
                <a:gd name="T21" fmla="*/ 13 h 90"/>
                <a:gd name="T22" fmla="*/ 38 w 166"/>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90">
                  <a:moveTo>
                    <a:pt x="38" y="0"/>
                  </a:moveTo>
                  <a:lnTo>
                    <a:pt x="11" y="6"/>
                  </a:lnTo>
                  <a:lnTo>
                    <a:pt x="0" y="29"/>
                  </a:lnTo>
                  <a:lnTo>
                    <a:pt x="43" y="45"/>
                  </a:lnTo>
                  <a:lnTo>
                    <a:pt x="45" y="83"/>
                  </a:lnTo>
                  <a:lnTo>
                    <a:pt x="49" y="90"/>
                  </a:lnTo>
                  <a:lnTo>
                    <a:pt x="90" y="78"/>
                  </a:lnTo>
                  <a:lnTo>
                    <a:pt x="106" y="81"/>
                  </a:lnTo>
                  <a:lnTo>
                    <a:pt x="166" y="40"/>
                  </a:lnTo>
                  <a:lnTo>
                    <a:pt x="160" y="33"/>
                  </a:lnTo>
                  <a:lnTo>
                    <a:pt x="47" y="13"/>
                  </a:lnTo>
                  <a:lnTo>
                    <a:pt x="38"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25" name="Freeform 125"/>
            <p:cNvSpPr>
              <a:spLocks/>
            </p:cNvSpPr>
            <p:nvPr/>
          </p:nvSpPr>
          <p:spPr bwMode="auto">
            <a:xfrm>
              <a:off x="3741" y="2429"/>
              <a:ext cx="70" cy="56"/>
            </a:xfrm>
            <a:custGeom>
              <a:avLst/>
              <a:gdLst>
                <a:gd name="T0" fmla="*/ 25 w 70"/>
                <a:gd name="T1" fmla="*/ 0 h 56"/>
                <a:gd name="T2" fmla="*/ 70 w 70"/>
                <a:gd name="T3" fmla="*/ 18 h 56"/>
                <a:gd name="T4" fmla="*/ 70 w 70"/>
                <a:gd name="T5" fmla="*/ 56 h 56"/>
                <a:gd name="T6" fmla="*/ 29 w 70"/>
                <a:gd name="T7" fmla="*/ 40 h 56"/>
                <a:gd name="T8" fmla="*/ 0 w 70"/>
                <a:gd name="T9" fmla="*/ 18 h 56"/>
                <a:gd name="T10" fmla="*/ 25 w 70"/>
                <a:gd name="T11" fmla="*/ 0 h 56"/>
              </a:gdLst>
              <a:ahLst/>
              <a:cxnLst>
                <a:cxn ang="0">
                  <a:pos x="T0" y="T1"/>
                </a:cxn>
                <a:cxn ang="0">
                  <a:pos x="T2" y="T3"/>
                </a:cxn>
                <a:cxn ang="0">
                  <a:pos x="T4" y="T5"/>
                </a:cxn>
                <a:cxn ang="0">
                  <a:pos x="T6" y="T7"/>
                </a:cxn>
                <a:cxn ang="0">
                  <a:pos x="T8" y="T9"/>
                </a:cxn>
                <a:cxn ang="0">
                  <a:pos x="T10" y="T11"/>
                </a:cxn>
              </a:cxnLst>
              <a:rect l="0" t="0" r="r" b="b"/>
              <a:pathLst>
                <a:path w="70" h="56">
                  <a:moveTo>
                    <a:pt x="25" y="0"/>
                  </a:moveTo>
                  <a:lnTo>
                    <a:pt x="70" y="18"/>
                  </a:lnTo>
                  <a:lnTo>
                    <a:pt x="70" y="56"/>
                  </a:lnTo>
                  <a:lnTo>
                    <a:pt x="29" y="40"/>
                  </a:lnTo>
                  <a:lnTo>
                    <a:pt x="0" y="18"/>
                  </a:lnTo>
                  <a:lnTo>
                    <a:pt x="25"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6" name="Freeform 126"/>
            <p:cNvSpPr>
              <a:spLocks/>
            </p:cNvSpPr>
            <p:nvPr/>
          </p:nvSpPr>
          <p:spPr bwMode="auto">
            <a:xfrm>
              <a:off x="3741" y="2429"/>
              <a:ext cx="70" cy="56"/>
            </a:xfrm>
            <a:custGeom>
              <a:avLst/>
              <a:gdLst>
                <a:gd name="T0" fmla="*/ 25 w 70"/>
                <a:gd name="T1" fmla="*/ 0 h 56"/>
                <a:gd name="T2" fmla="*/ 70 w 70"/>
                <a:gd name="T3" fmla="*/ 18 h 56"/>
                <a:gd name="T4" fmla="*/ 70 w 70"/>
                <a:gd name="T5" fmla="*/ 56 h 56"/>
                <a:gd name="T6" fmla="*/ 29 w 70"/>
                <a:gd name="T7" fmla="*/ 40 h 56"/>
                <a:gd name="T8" fmla="*/ 0 w 70"/>
                <a:gd name="T9" fmla="*/ 18 h 56"/>
                <a:gd name="T10" fmla="*/ 25 w 70"/>
                <a:gd name="T11" fmla="*/ 0 h 56"/>
              </a:gdLst>
              <a:ahLst/>
              <a:cxnLst>
                <a:cxn ang="0">
                  <a:pos x="T0" y="T1"/>
                </a:cxn>
                <a:cxn ang="0">
                  <a:pos x="T2" y="T3"/>
                </a:cxn>
                <a:cxn ang="0">
                  <a:pos x="T4" y="T5"/>
                </a:cxn>
                <a:cxn ang="0">
                  <a:pos x="T6" y="T7"/>
                </a:cxn>
                <a:cxn ang="0">
                  <a:pos x="T8" y="T9"/>
                </a:cxn>
                <a:cxn ang="0">
                  <a:pos x="T10" y="T11"/>
                </a:cxn>
              </a:cxnLst>
              <a:rect l="0" t="0" r="r" b="b"/>
              <a:pathLst>
                <a:path w="70" h="56">
                  <a:moveTo>
                    <a:pt x="25" y="0"/>
                  </a:moveTo>
                  <a:lnTo>
                    <a:pt x="70" y="18"/>
                  </a:lnTo>
                  <a:lnTo>
                    <a:pt x="70" y="56"/>
                  </a:lnTo>
                  <a:lnTo>
                    <a:pt x="29" y="40"/>
                  </a:lnTo>
                  <a:lnTo>
                    <a:pt x="0" y="18"/>
                  </a:lnTo>
                  <a:lnTo>
                    <a:pt x="25"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27" name="Freeform 127"/>
            <p:cNvSpPr>
              <a:spLocks/>
            </p:cNvSpPr>
            <p:nvPr/>
          </p:nvSpPr>
          <p:spPr bwMode="auto">
            <a:xfrm>
              <a:off x="3815" y="2444"/>
              <a:ext cx="153" cy="138"/>
            </a:xfrm>
            <a:custGeom>
              <a:avLst/>
              <a:gdLst>
                <a:gd name="T0" fmla="*/ 41 w 153"/>
                <a:gd name="T1" fmla="*/ 129 h 138"/>
                <a:gd name="T2" fmla="*/ 72 w 153"/>
                <a:gd name="T3" fmla="*/ 138 h 138"/>
                <a:gd name="T4" fmla="*/ 81 w 153"/>
                <a:gd name="T5" fmla="*/ 126 h 138"/>
                <a:gd name="T6" fmla="*/ 97 w 153"/>
                <a:gd name="T7" fmla="*/ 129 h 138"/>
                <a:gd name="T8" fmla="*/ 102 w 153"/>
                <a:gd name="T9" fmla="*/ 102 h 138"/>
                <a:gd name="T10" fmla="*/ 153 w 153"/>
                <a:gd name="T11" fmla="*/ 41 h 138"/>
                <a:gd name="T12" fmla="*/ 153 w 153"/>
                <a:gd name="T13" fmla="*/ 21 h 138"/>
                <a:gd name="T14" fmla="*/ 117 w 153"/>
                <a:gd name="T15" fmla="*/ 0 h 138"/>
                <a:gd name="T16" fmla="*/ 57 w 153"/>
                <a:gd name="T17" fmla="*/ 39 h 138"/>
                <a:gd name="T18" fmla="*/ 39 w 153"/>
                <a:gd name="T19" fmla="*/ 36 h 138"/>
                <a:gd name="T20" fmla="*/ 0 w 153"/>
                <a:gd name="T21" fmla="*/ 48 h 138"/>
                <a:gd name="T22" fmla="*/ 32 w 153"/>
                <a:gd name="T23" fmla="*/ 106 h 138"/>
                <a:gd name="T24" fmla="*/ 43 w 153"/>
                <a:gd name="T25" fmla="*/ 117 h 138"/>
                <a:gd name="T26" fmla="*/ 41 w 153"/>
                <a:gd name="T2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38">
                  <a:moveTo>
                    <a:pt x="41" y="129"/>
                  </a:moveTo>
                  <a:lnTo>
                    <a:pt x="72" y="138"/>
                  </a:lnTo>
                  <a:lnTo>
                    <a:pt x="81" y="126"/>
                  </a:lnTo>
                  <a:lnTo>
                    <a:pt x="97" y="129"/>
                  </a:lnTo>
                  <a:lnTo>
                    <a:pt x="102" y="102"/>
                  </a:lnTo>
                  <a:lnTo>
                    <a:pt x="153" y="41"/>
                  </a:lnTo>
                  <a:lnTo>
                    <a:pt x="153" y="21"/>
                  </a:lnTo>
                  <a:lnTo>
                    <a:pt x="117" y="0"/>
                  </a:lnTo>
                  <a:lnTo>
                    <a:pt x="57" y="39"/>
                  </a:lnTo>
                  <a:lnTo>
                    <a:pt x="39" y="36"/>
                  </a:lnTo>
                  <a:lnTo>
                    <a:pt x="0" y="48"/>
                  </a:lnTo>
                  <a:lnTo>
                    <a:pt x="32" y="106"/>
                  </a:lnTo>
                  <a:lnTo>
                    <a:pt x="43" y="117"/>
                  </a:lnTo>
                  <a:lnTo>
                    <a:pt x="41" y="129"/>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8" name="Freeform 128"/>
            <p:cNvSpPr>
              <a:spLocks/>
            </p:cNvSpPr>
            <p:nvPr/>
          </p:nvSpPr>
          <p:spPr bwMode="auto">
            <a:xfrm>
              <a:off x="3815" y="2444"/>
              <a:ext cx="153" cy="138"/>
            </a:xfrm>
            <a:custGeom>
              <a:avLst/>
              <a:gdLst>
                <a:gd name="T0" fmla="*/ 41 w 153"/>
                <a:gd name="T1" fmla="*/ 129 h 138"/>
                <a:gd name="T2" fmla="*/ 72 w 153"/>
                <a:gd name="T3" fmla="*/ 138 h 138"/>
                <a:gd name="T4" fmla="*/ 81 w 153"/>
                <a:gd name="T5" fmla="*/ 126 h 138"/>
                <a:gd name="T6" fmla="*/ 97 w 153"/>
                <a:gd name="T7" fmla="*/ 129 h 138"/>
                <a:gd name="T8" fmla="*/ 102 w 153"/>
                <a:gd name="T9" fmla="*/ 102 h 138"/>
                <a:gd name="T10" fmla="*/ 153 w 153"/>
                <a:gd name="T11" fmla="*/ 41 h 138"/>
                <a:gd name="T12" fmla="*/ 153 w 153"/>
                <a:gd name="T13" fmla="*/ 21 h 138"/>
                <a:gd name="T14" fmla="*/ 117 w 153"/>
                <a:gd name="T15" fmla="*/ 0 h 138"/>
                <a:gd name="T16" fmla="*/ 57 w 153"/>
                <a:gd name="T17" fmla="*/ 39 h 138"/>
                <a:gd name="T18" fmla="*/ 39 w 153"/>
                <a:gd name="T19" fmla="*/ 36 h 138"/>
                <a:gd name="T20" fmla="*/ 0 w 153"/>
                <a:gd name="T21" fmla="*/ 48 h 138"/>
                <a:gd name="T22" fmla="*/ 32 w 153"/>
                <a:gd name="T23" fmla="*/ 106 h 138"/>
                <a:gd name="T24" fmla="*/ 43 w 153"/>
                <a:gd name="T25" fmla="*/ 117 h 138"/>
                <a:gd name="T26" fmla="*/ 41 w 153"/>
                <a:gd name="T27"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38">
                  <a:moveTo>
                    <a:pt x="41" y="129"/>
                  </a:moveTo>
                  <a:lnTo>
                    <a:pt x="72" y="138"/>
                  </a:lnTo>
                  <a:lnTo>
                    <a:pt x="81" y="126"/>
                  </a:lnTo>
                  <a:lnTo>
                    <a:pt x="97" y="129"/>
                  </a:lnTo>
                  <a:lnTo>
                    <a:pt x="102" y="102"/>
                  </a:lnTo>
                  <a:lnTo>
                    <a:pt x="153" y="41"/>
                  </a:lnTo>
                  <a:lnTo>
                    <a:pt x="153" y="21"/>
                  </a:lnTo>
                  <a:lnTo>
                    <a:pt x="117" y="0"/>
                  </a:lnTo>
                  <a:lnTo>
                    <a:pt x="57" y="39"/>
                  </a:lnTo>
                  <a:lnTo>
                    <a:pt x="39" y="36"/>
                  </a:lnTo>
                  <a:lnTo>
                    <a:pt x="0" y="48"/>
                  </a:lnTo>
                  <a:lnTo>
                    <a:pt x="32" y="106"/>
                  </a:lnTo>
                  <a:lnTo>
                    <a:pt x="43" y="117"/>
                  </a:lnTo>
                  <a:lnTo>
                    <a:pt x="41" y="129"/>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29" name="Freeform 129"/>
            <p:cNvSpPr>
              <a:spLocks/>
            </p:cNvSpPr>
            <p:nvPr/>
          </p:nvSpPr>
          <p:spPr bwMode="auto">
            <a:xfrm>
              <a:off x="3854" y="2570"/>
              <a:ext cx="83" cy="97"/>
            </a:xfrm>
            <a:custGeom>
              <a:avLst/>
              <a:gdLst>
                <a:gd name="T0" fmla="*/ 2 w 83"/>
                <a:gd name="T1" fmla="*/ 3 h 97"/>
                <a:gd name="T2" fmla="*/ 33 w 83"/>
                <a:gd name="T3" fmla="*/ 12 h 97"/>
                <a:gd name="T4" fmla="*/ 42 w 83"/>
                <a:gd name="T5" fmla="*/ 0 h 97"/>
                <a:gd name="T6" fmla="*/ 58 w 83"/>
                <a:gd name="T7" fmla="*/ 3 h 97"/>
                <a:gd name="T8" fmla="*/ 51 w 83"/>
                <a:gd name="T9" fmla="*/ 43 h 97"/>
                <a:gd name="T10" fmla="*/ 81 w 83"/>
                <a:gd name="T11" fmla="*/ 66 h 97"/>
                <a:gd name="T12" fmla="*/ 83 w 83"/>
                <a:gd name="T13" fmla="*/ 75 h 97"/>
                <a:gd name="T14" fmla="*/ 78 w 83"/>
                <a:gd name="T15" fmla="*/ 97 h 97"/>
                <a:gd name="T16" fmla="*/ 72 w 83"/>
                <a:gd name="T17" fmla="*/ 95 h 97"/>
                <a:gd name="T18" fmla="*/ 0 w 83"/>
                <a:gd name="T19" fmla="*/ 18 h 97"/>
                <a:gd name="T20" fmla="*/ 2 w 83"/>
                <a:gd name="T2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97">
                  <a:moveTo>
                    <a:pt x="2" y="3"/>
                  </a:moveTo>
                  <a:lnTo>
                    <a:pt x="33" y="12"/>
                  </a:lnTo>
                  <a:lnTo>
                    <a:pt x="42" y="0"/>
                  </a:lnTo>
                  <a:lnTo>
                    <a:pt x="58" y="3"/>
                  </a:lnTo>
                  <a:lnTo>
                    <a:pt x="51" y="43"/>
                  </a:lnTo>
                  <a:lnTo>
                    <a:pt x="81" y="66"/>
                  </a:lnTo>
                  <a:lnTo>
                    <a:pt x="83" y="75"/>
                  </a:lnTo>
                  <a:lnTo>
                    <a:pt x="78" y="97"/>
                  </a:lnTo>
                  <a:lnTo>
                    <a:pt x="72" y="95"/>
                  </a:lnTo>
                  <a:lnTo>
                    <a:pt x="0" y="18"/>
                  </a:lnTo>
                  <a:lnTo>
                    <a:pt x="2" y="3"/>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0" name="Freeform 130"/>
            <p:cNvSpPr>
              <a:spLocks/>
            </p:cNvSpPr>
            <p:nvPr/>
          </p:nvSpPr>
          <p:spPr bwMode="auto">
            <a:xfrm>
              <a:off x="3854" y="2570"/>
              <a:ext cx="83" cy="97"/>
            </a:xfrm>
            <a:custGeom>
              <a:avLst/>
              <a:gdLst>
                <a:gd name="T0" fmla="*/ 2 w 83"/>
                <a:gd name="T1" fmla="*/ 3 h 97"/>
                <a:gd name="T2" fmla="*/ 33 w 83"/>
                <a:gd name="T3" fmla="*/ 12 h 97"/>
                <a:gd name="T4" fmla="*/ 42 w 83"/>
                <a:gd name="T5" fmla="*/ 0 h 97"/>
                <a:gd name="T6" fmla="*/ 58 w 83"/>
                <a:gd name="T7" fmla="*/ 3 h 97"/>
                <a:gd name="T8" fmla="*/ 51 w 83"/>
                <a:gd name="T9" fmla="*/ 43 h 97"/>
                <a:gd name="T10" fmla="*/ 81 w 83"/>
                <a:gd name="T11" fmla="*/ 66 h 97"/>
                <a:gd name="T12" fmla="*/ 83 w 83"/>
                <a:gd name="T13" fmla="*/ 75 h 97"/>
                <a:gd name="T14" fmla="*/ 78 w 83"/>
                <a:gd name="T15" fmla="*/ 97 h 97"/>
                <a:gd name="T16" fmla="*/ 72 w 83"/>
                <a:gd name="T17" fmla="*/ 95 h 97"/>
                <a:gd name="T18" fmla="*/ 0 w 83"/>
                <a:gd name="T19" fmla="*/ 18 h 97"/>
                <a:gd name="T20" fmla="*/ 2 w 83"/>
                <a:gd name="T21"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97">
                  <a:moveTo>
                    <a:pt x="2" y="3"/>
                  </a:moveTo>
                  <a:lnTo>
                    <a:pt x="33" y="12"/>
                  </a:lnTo>
                  <a:lnTo>
                    <a:pt x="42" y="0"/>
                  </a:lnTo>
                  <a:lnTo>
                    <a:pt x="58" y="3"/>
                  </a:lnTo>
                  <a:lnTo>
                    <a:pt x="51" y="43"/>
                  </a:lnTo>
                  <a:lnTo>
                    <a:pt x="81" y="66"/>
                  </a:lnTo>
                  <a:lnTo>
                    <a:pt x="83" y="75"/>
                  </a:lnTo>
                  <a:lnTo>
                    <a:pt x="78" y="97"/>
                  </a:lnTo>
                  <a:lnTo>
                    <a:pt x="72" y="95"/>
                  </a:lnTo>
                  <a:lnTo>
                    <a:pt x="0" y="18"/>
                  </a:lnTo>
                  <a:lnTo>
                    <a:pt x="2" y="3"/>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31" name="Freeform 131"/>
            <p:cNvSpPr>
              <a:spLocks/>
            </p:cNvSpPr>
            <p:nvPr/>
          </p:nvSpPr>
          <p:spPr bwMode="auto">
            <a:xfrm>
              <a:off x="3932" y="2636"/>
              <a:ext cx="185" cy="103"/>
            </a:xfrm>
            <a:custGeom>
              <a:avLst/>
              <a:gdLst>
                <a:gd name="T0" fmla="*/ 5 w 185"/>
                <a:gd name="T1" fmla="*/ 0 h 103"/>
                <a:gd name="T2" fmla="*/ 41 w 185"/>
                <a:gd name="T3" fmla="*/ 22 h 103"/>
                <a:gd name="T4" fmla="*/ 117 w 185"/>
                <a:gd name="T5" fmla="*/ 2 h 103"/>
                <a:gd name="T6" fmla="*/ 173 w 185"/>
                <a:gd name="T7" fmla="*/ 36 h 103"/>
                <a:gd name="T8" fmla="*/ 185 w 185"/>
                <a:gd name="T9" fmla="*/ 90 h 103"/>
                <a:gd name="T10" fmla="*/ 164 w 185"/>
                <a:gd name="T11" fmla="*/ 103 h 103"/>
                <a:gd name="T12" fmla="*/ 131 w 185"/>
                <a:gd name="T13" fmla="*/ 72 h 103"/>
                <a:gd name="T14" fmla="*/ 142 w 185"/>
                <a:gd name="T15" fmla="*/ 60 h 103"/>
                <a:gd name="T16" fmla="*/ 144 w 185"/>
                <a:gd name="T17" fmla="*/ 56 h 103"/>
                <a:gd name="T18" fmla="*/ 115 w 185"/>
                <a:gd name="T19" fmla="*/ 31 h 103"/>
                <a:gd name="T20" fmla="*/ 97 w 185"/>
                <a:gd name="T21" fmla="*/ 36 h 103"/>
                <a:gd name="T22" fmla="*/ 66 w 185"/>
                <a:gd name="T23" fmla="*/ 40 h 103"/>
                <a:gd name="T24" fmla="*/ 95 w 185"/>
                <a:gd name="T25" fmla="*/ 63 h 103"/>
                <a:gd name="T26" fmla="*/ 75 w 185"/>
                <a:gd name="T27" fmla="*/ 72 h 103"/>
                <a:gd name="T28" fmla="*/ 0 w 185"/>
                <a:gd name="T29" fmla="*/ 31 h 103"/>
                <a:gd name="T30" fmla="*/ 7 w 185"/>
                <a:gd name="T31" fmla="*/ 9 h 103"/>
                <a:gd name="T32" fmla="*/ 5 w 18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103">
                  <a:moveTo>
                    <a:pt x="5" y="0"/>
                  </a:moveTo>
                  <a:lnTo>
                    <a:pt x="41" y="22"/>
                  </a:lnTo>
                  <a:lnTo>
                    <a:pt x="117" y="2"/>
                  </a:lnTo>
                  <a:lnTo>
                    <a:pt x="173" y="36"/>
                  </a:lnTo>
                  <a:lnTo>
                    <a:pt x="185" y="90"/>
                  </a:lnTo>
                  <a:lnTo>
                    <a:pt x="164" y="103"/>
                  </a:lnTo>
                  <a:lnTo>
                    <a:pt x="131" y="72"/>
                  </a:lnTo>
                  <a:lnTo>
                    <a:pt x="142" y="60"/>
                  </a:lnTo>
                  <a:lnTo>
                    <a:pt x="144" y="56"/>
                  </a:lnTo>
                  <a:lnTo>
                    <a:pt x="115" y="31"/>
                  </a:lnTo>
                  <a:lnTo>
                    <a:pt x="97" y="36"/>
                  </a:lnTo>
                  <a:lnTo>
                    <a:pt x="66" y="40"/>
                  </a:lnTo>
                  <a:lnTo>
                    <a:pt x="95" y="63"/>
                  </a:lnTo>
                  <a:lnTo>
                    <a:pt x="75" y="72"/>
                  </a:lnTo>
                  <a:lnTo>
                    <a:pt x="0" y="31"/>
                  </a:lnTo>
                  <a:lnTo>
                    <a:pt x="7" y="9"/>
                  </a:lnTo>
                  <a:lnTo>
                    <a:pt x="5"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2" name="Freeform 132"/>
            <p:cNvSpPr>
              <a:spLocks/>
            </p:cNvSpPr>
            <p:nvPr/>
          </p:nvSpPr>
          <p:spPr bwMode="auto">
            <a:xfrm>
              <a:off x="3932" y="2636"/>
              <a:ext cx="185" cy="103"/>
            </a:xfrm>
            <a:custGeom>
              <a:avLst/>
              <a:gdLst>
                <a:gd name="T0" fmla="*/ 5 w 185"/>
                <a:gd name="T1" fmla="*/ 0 h 103"/>
                <a:gd name="T2" fmla="*/ 41 w 185"/>
                <a:gd name="T3" fmla="*/ 22 h 103"/>
                <a:gd name="T4" fmla="*/ 117 w 185"/>
                <a:gd name="T5" fmla="*/ 2 h 103"/>
                <a:gd name="T6" fmla="*/ 173 w 185"/>
                <a:gd name="T7" fmla="*/ 36 h 103"/>
                <a:gd name="T8" fmla="*/ 185 w 185"/>
                <a:gd name="T9" fmla="*/ 90 h 103"/>
                <a:gd name="T10" fmla="*/ 164 w 185"/>
                <a:gd name="T11" fmla="*/ 103 h 103"/>
                <a:gd name="T12" fmla="*/ 131 w 185"/>
                <a:gd name="T13" fmla="*/ 72 h 103"/>
                <a:gd name="T14" fmla="*/ 142 w 185"/>
                <a:gd name="T15" fmla="*/ 60 h 103"/>
                <a:gd name="T16" fmla="*/ 144 w 185"/>
                <a:gd name="T17" fmla="*/ 56 h 103"/>
                <a:gd name="T18" fmla="*/ 115 w 185"/>
                <a:gd name="T19" fmla="*/ 31 h 103"/>
                <a:gd name="T20" fmla="*/ 97 w 185"/>
                <a:gd name="T21" fmla="*/ 36 h 103"/>
                <a:gd name="T22" fmla="*/ 66 w 185"/>
                <a:gd name="T23" fmla="*/ 40 h 103"/>
                <a:gd name="T24" fmla="*/ 95 w 185"/>
                <a:gd name="T25" fmla="*/ 63 h 103"/>
                <a:gd name="T26" fmla="*/ 75 w 185"/>
                <a:gd name="T27" fmla="*/ 72 h 103"/>
                <a:gd name="T28" fmla="*/ 0 w 185"/>
                <a:gd name="T29" fmla="*/ 31 h 103"/>
                <a:gd name="T30" fmla="*/ 7 w 185"/>
                <a:gd name="T31" fmla="*/ 9 h 103"/>
                <a:gd name="T32" fmla="*/ 5 w 18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103">
                  <a:moveTo>
                    <a:pt x="5" y="0"/>
                  </a:moveTo>
                  <a:lnTo>
                    <a:pt x="41" y="22"/>
                  </a:lnTo>
                  <a:lnTo>
                    <a:pt x="117" y="2"/>
                  </a:lnTo>
                  <a:lnTo>
                    <a:pt x="173" y="36"/>
                  </a:lnTo>
                  <a:lnTo>
                    <a:pt x="185" y="90"/>
                  </a:lnTo>
                  <a:lnTo>
                    <a:pt x="164" y="103"/>
                  </a:lnTo>
                  <a:lnTo>
                    <a:pt x="131" y="72"/>
                  </a:lnTo>
                  <a:lnTo>
                    <a:pt x="142" y="60"/>
                  </a:lnTo>
                  <a:lnTo>
                    <a:pt x="144" y="56"/>
                  </a:lnTo>
                  <a:lnTo>
                    <a:pt x="115" y="31"/>
                  </a:lnTo>
                  <a:lnTo>
                    <a:pt x="97" y="36"/>
                  </a:lnTo>
                  <a:lnTo>
                    <a:pt x="66" y="40"/>
                  </a:lnTo>
                  <a:lnTo>
                    <a:pt x="95" y="63"/>
                  </a:lnTo>
                  <a:lnTo>
                    <a:pt x="75" y="72"/>
                  </a:lnTo>
                  <a:lnTo>
                    <a:pt x="0" y="31"/>
                  </a:lnTo>
                  <a:lnTo>
                    <a:pt x="7" y="9"/>
                  </a:lnTo>
                  <a:lnTo>
                    <a:pt x="5"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33" name="Freeform 133"/>
            <p:cNvSpPr>
              <a:spLocks/>
            </p:cNvSpPr>
            <p:nvPr/>
          </p:nvSpPr>
          <p:spPr bwMode="auto">
            <a:xfrm>
              <a:off x="4366" y="0"/>
              <a:ext cx="484" cy="427"/>
            </a:xfrm>
            <a:custGeom>
              <a:avLst/>
              <a:gdLst>
                <a:gd name="T0" fmla="*/ 30 w 484"/>
                <a:gd name="T1" fmla="*/ 382 h 427"/>
                <a:gd name="T2" fmla="*/ 61 w 484"/>
                <a:gd name="T3" fmla="*/ 394 h 427"/>
                <a:gd name="T4" fmla="*/ 93 w 484"/>
                <a:gd name="T5" fmla="*/ 423 h 427"/>
                <a:gd name="T6" fmla="*/ 147 w 484"/>
                <a:gd name="T7" fmla="*/ 427 h 427"/>
                <a:gd name="T8" fmla="*/ 189 w 484"/>
                <a:gd name="T9" fmla="*/ 405 h 427"/>
                <a:gd name="T10" fmla="*/ 158 w 484"/>
                <a:gd name="T11" fmla="*/ 353 h 427"/>
                <a:gd name="T12" fmla="*/ 212 w 484"/>
                <a:gd name="T13" fmla="*/ 373 h 427"/>
                <a:gd name="T14" fmla="*/ 275 w 484"/>
                <a:gd name="T15" fmla="*/ 333 h 427"/>
                <a:gd name="T16" fmla="*/ 270 w 484"/>
                <a:gd name="T17" fmla="*/ 292 h 427"/>
                <a:gd name="T18" fmla="*/ 286 w 484"/>
                <a:gd name="T19" fmla="*/ 254 h 427"/>
                <a:gd name="T20" fmla="*/ 300 w 484"/>
                <a:gd name="T21" fmla="*/ 234 h 427"/>
                <a:gd name="T22" fmla="*/ 374 w 484"/>
                <a:gd name="T23" fmla="*/ 189 h 427"/>
                <a:gd name="T24" fmla="*/ 444 w 484"/>
                <a:gd name="T25" fmla="*/ 133 h 427"/>
                <a:gd name="T26" fmla="*/ 450 w 484"/>
                <a:gd name="T27" fmla="*/ 108 h 427"/>
                <a:gd name="T28" fmla="*/ 466 w 484"/>
                <a:gd name="T29" fmla="*/ 92 h 427"/>
                <a:gd name="T30" fmla="*/ 462 w 484"/>
                <a:gd name="T31" fmla="*/ 54 h 427"/>
                <a:gd name="T32" fmla="*/ 408 w 484"/>
                <a:gd name="T33" fmla="*/ 27 h 427"/>
                <a:gd name="T34" fmla="*/ 360 w 484"/>
                <a:gd name="T35" fmla="*/ 9 h 427"/>
                <a:gd name="T36" fmla="*/ 311 w 484"/>
                <a:gd name="T37" fmla="*/ 0 h 427"/>
                <a:gd name="T38" fmla="*/ 270 w 484"/>
                <a:gd name="T39" fmla="*/ 40 h 427"/>
                <a:gd name="T40" fmla="*/ 248 w 484"/>
                <a:gd name="T41" fmla="*/ 16 h 427"/>
                <a:gd name="T42" fmla="*/ 216 w 484"/>
                <a:gd name="T43" fmla="*/ 34 h 427"/>
                <a:gd name="T44" fmla="*/ 223 w 484"/>
                <a:gd name="T45" fmla="*/ 56 h 427"/>
                <a:gd name="T46" fmla="*/ 189 w 484"/>
                <a:gd name="T47" fmla="*/ 90 h 427"/>
                <a:gd name="T48" fmla="*/ 203 w 484"/>
                <a:gd name="T49" fmla="*/ 119 h 427"/>
                <a:gd name="T50" fmla="*/ 246 w 484"/>
                <a:gd name="T51" fmla="*/ 144 h 427"/>
                <a:gd name="T52" fmla="*/ 257 w 484"/>
                <a:gd name="T53" fmla="*/ 153 h 427"/>
                <a:gd name="T54" fmla="*/ 205 w 484"/>
                <a:gd name="T55" fmla="*/ 160 h 427"/>
                <a:gd name="T56" fmla="*/ 194 w 484"/>
                <a:gd name="T57" fmla="*/ 211 h 427"/>
                <a:gd name="T58" fmla="*/ 176 w 484"/>
                <a:gd name="T59" fmla="*/ 196 h 427"/>
                <a:gd name="T60" fmla="*/ 149 w 484"/>
                <a:gd name="T61" fmla="*/ 200 h 427"/>
                <a:gd name="T62" fmla="*/ 133 w 484"/>
                <a:gd name="T63" fmla="*/ 241 h 427"/>
                <a:gd name="T64" fmla="*/ 135 w 484"/>
                <a:gd name="T65" fmla="*/ 270 h 427"/>
                <a:gd name="T66" fmla="*/ 135 w 484"/>
                <a:gd name="T67" fmla="*/ 292 h 427"/>
                <a:gd name="T68" fmla="*/ 84 w 484"/>
                <a:gd name="T69" fmla="*/ 295 h 427"/>
                <a:gd name="T70" fmla="*/ 61 w 484"/>
                <a:gd name="T71" fmla="*/ 317 h 427"/>
                <a:gd name="T72" fmla="*/ 88 w 484"/>
                <a:gd name="T73" fmla="*/ 328 h 427"/>
                <a:gd name="T74" fmla="*/ 43 w 484"/>
                <a:gd name="T75" fmla="*/ 328 h 427"/>
                <a:gd name="T76" fmla="*/ 21 w 484"/>
                <a:gd name="T77" fmla="*/ 310 h 427"/>
                <a:gd name="T78" fmla="*/ 12 w 484"/>
                <a:gd name="T79" fmla="*/ 340 h 427"/>
                <a:gd name="T80" fmla="*/ 0 w 484"/>
                <a:gd name="T81" fmla="*/ 353 h 427"/>
                <a:gd name="T82" fmla="*/ 14 w 484"/>
                <a:gd name="T83" fmla="*/ 36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4" h="427">
                  <a:moveTo>
                    <a:pt x="14" y="369"/>
                  </a:moveTo>
                  <a:lnTo>
                    <a:pt x="30" y="382"/>
                  </a:lnTo>
                  <a:lnTo>
                    <a:pt x="43" y="382"/>
                  </a:lnTo>
                  <a:lnTo>
                    <a:pt x="61" y="394"/>
                  </a:lnTo>
                  <a:lnTo>
                    <a:pt x="61" y="421"/>
                  </a:lnTo>
                  <a:lnTo>
                    <a:pt x="93" y="423"/>
                  </a:lnTo>
                  <a:lnTo>
                    <a:pt x="124" y="421"/>
                  </a:lnTo>
                  <a:lnTo>
                    <a:pt x="147" y="427"/>
                  </a:lnTo>
                  <a:lnTo>
                    <a:pt x="174" y="421"/>
                  </a:lnTo>
                  <a:lnTo>
                    <a:pt x="189" y="405"/>
                  </a:lnTo>
                  <a:lnTo>
                    <a:pt x="158" y="364"/>
                  </a:lnTo>
                  <a:lnTo>
                    <a:pt x="158" y="353"/>
                  </a:lnTo>
                  <a:lnTo>
                    <a:pt x="198" y="382"/>
                  </a:lnTo>
                  <a:lnTo>
                    <a:pt x="212" y="373"/>
                  </a:lnTo>
                  <a:lnTo>
                    <a:pt x="234" y="346"/>
                  </a:lnTo>
                  <a:lnTo>
                    <a:pt x="275" y="333"/>
                  </a:lnTo>
                  <a:lnTo>
                    <a:pt x="291" y="322"/>
                  </a:lnTo>
                  <a:lnTo>
                    <a:pt x="270" y="292"/>
                  </a:lnTo>
                  <a:lnTo>
                    <a:pt x="268" y="265"/>
                  </a:lnTo>
                  <a:lnTo>
                    <a:pt x="286" y="254"/>
                  </a:lnTo>
                  <a:lnTo>
                    <a:pt x="279" y="236"/>
                  </a:lnTo>
                  <a:lnTo>
                    <a:pt x="300" y="234"/>
                  </a:lnTo>
                  <a:lnTo>
                    <a:pt x="322" y="214"/>
                  </a:lnTo>
                  <a:lnTo>
                    <a:pt x="374" y="189"/>
                  </a:lnTo>
                  <a:lnTo>
                    <a:pt x="414" y="153"/>
                  </a:lnTo>
                  <a:lnTo>
                    <a:pt x="444" y="133"/>
                  </a:lnTo>
                  <a:lnTo>
                    <a:pt x="473" y="119"/>
                  </a:lnTo>
                  <a:lnTo>
                    <a:pt x="450" y="108"/>
                  </a:lnTo>
                  <a:lnTo>
                    <a:pt x="444" y="90"/>
                  </a:lnTo>
                  <a:lnTo>
                    <a:pt x="466" y="92"/>
                  </a:lnTo>
                  <a:lnTo>
                    <a:pt x="484" y="79"/>
                  </a:lnTo>
                  <a:lnTo>
                    <a:pt x="462" y="54"/>
                  </a:lnTo>
                  <a:lnTo>
                    <a:pt x="439" y="31"/>
                  </a:lnTo>
                  <a:lnTo>
                    <a:pt x="408" y="27"/>
                  </a:lnTo>
                  <a:lnTo>
                    <a:pt x="392" y="34"/>
                  </a:lnTo>
                  <a:lnTo>
                    <a:pt x="360" y="9"/>
                  </a:lnTo>
                  <a:lnTo>
                    <a:pt x="342" y="0"/>
                  </a:lnTo>
                  <a:lnTo>
                    <a:pt x="311" y="0"/>
                  </a:lnTo>
                  <a:lnTo>
                    <a:pt x="286" y="20"/>
                  </a:lnTo>
                  <a:lnTo>
                    <a:pt x="270" y="40"/>
                  </a:lnTo>
                  <a:lnTo>
                    <a:pt x="257" y="20"/>
                  </a:lnTo>
                  <a:lnTo>
                    <a:pt x="248" y="16"/>
                  </a:lnTo>
                  <a:lnTo>
                    <a:pt x="230" y="16"/>
                  </a:lnTo>
                  <a:lnTo>
                    <a:pt x="216" y="34"/>
                  </a:lnTo>
                  <a:lnTo>
                    <a:pt x="216" y="45"/>
                  </a:lnTo>
                  <a:lnTo>
                    <a:pt x="223" y="56"/>
                  </a:lnTo>
                  <a:lnTo>
                    <a:pt x="198" y="61"/>
                  </a:lnTo>
                  <a:lnTo>
                    <a:pt x="189" y="90"/>
                  </a:lnTo>
                  <a:lnTo>
                    <a:pt x="189" y="103"/>
                  </a:lnTo>
                  <a:lnTo>
                    <a:pt x="203" y="119"/>
                  </a:lnTo>
                  <a:lnTo>
                    <a:pt x="241" y="126"/>
                  </a:lnTo>
                  <a:lnTo>
                    <a:pt x="246" y="144"/>
                  </a:lnTo>
                  <a:lnTo>
                    <a:pt x="270" y="148"/>
                  </a:lnTo>
                  <a:lnTo>
                    <a:pt x="257" y="153"/>
                  </a:lnTo>
                  <a:lnTo>
                    <a:pt x="228" y="153"/>
                  </a:lnTo>
                  <a:lnTo>
                    <a:pt x="205" y="160"/>
                  </a:lnTo>
                  <a:lnTo>
                    <a:pt x="189" y="182"/>
                  </a:lnTo>
                  <a:lnTo>
                    <a:pt x="194" y="211"/>
                  </a:lnTo>
                  <a:lnTo>
                    <a:pt x="198" y="214"/>
                  </a:lnTo>
                  <a:lnTo>
                    <a:pt x="176" y="196"/>
                  </a:lnTo>
                  <a:lnTo>
                    <a:pt x="162" y="184"/>
                  </a:lnTo>
                  <a:lnTo>
                    <a:pt x="149" y="200"/>
                  </a:lnTo>
                  <a:lnTo>
                    <a:pt x="129" y="218"/>
                  </a:lnTo>
                  <a:lnTo>
                    <a:pt x="133" y="241"/>
                  </a:lnTo>
                  <a:lnTo>
                    <a:pt x="142" y="259"/>
                  </a:lnTo>
                  <a:lnTo>
                    <a:pt x="135" y="270"/>
                  </a:lnTo>
                  <a:lnTo>
                    <a:pt x="147" y="286"/>
                  </a:lnTo>
                  <a:lnTo>
                    <a:pt x="135" y="292"/>
                  </a:lnTo>
                  <a:lnTo>
                    <a:pt x="108" y="292"/>
                  </a:lnTo>
                  <a:lnTo>
                    <a:pt x="84" y="295"/>
                  </a:lnTo>
                  <a:lnTo>
                    <a:pt x="66" y="299"/>
                  </a:lnTo>
                  <a:lnTo>
                    <a:pt x="61" y="317"/>
                  </a:lnTo>
                  <a:lnTo>
                    <a:pt x="88" y="317"/>
                  </a:lnTo>
                  <a:lnTo>
                    <a:pt x="88" y="328"/>
                  </a:lnTo>
                  <a:lnTo>
                    <a:pt x="66" y="328"/>
                  </a:lnTo>
                  <a:lnTo>
                    <a:pt x="43" y="328"/>
                  </a:lnTo>
                  <a:lnTo>
                    <a:pt x="36" y="335"/>
                  </a:lnTo>
                  <a:lnTo>
                    <a:pt x="21" y="310"/>
                  </a:lnTo>
                  <a:lnTo>
                    <a:pt x="12" y="322"/>
                  </a:lnTo>
                  <a:lnTo>
                    <a:pt x="12" y="340"/>
                  </a:lnTo>
                  <a:lnTo>
                    <a:pt x="14" y="346"/>
                  </a:lnTo>
                  <a:lnTo>
                    <a:pt x="0" y="353"/>
                  </a:lnTo>
                  <a:lnTo>
                    <a:pt x="3" y="364"/>
                  </a:lnTo>
                  <a:lnTo>
                    <a:pt x="14" y="369"/>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4" name="Freeform 134"/>
            <p:cNvSpPr>
              <a:spLocks/>
            </p:cNvSpPr>
            <p:nvPr/>
          </p:nvSpPr>
          <p:spPr bwMode="auto">
            <a:xfrm>
              <a:off x="4366" y="0"/>
              <a:ext cx="484" cy="427"/>
            </a:xfrm>
            <a:custGeom>
              <a:avLst/>
              <a:gdLst>
                <a:gd name="T0" fmla="*/ 30 w 484"/>
                <a:gd name="T1" fmla="*/ 382 h 427"/>
                <a:gd name="T2" fmla="*/ 61 w 484"/>
                <a:gd name="T3" fmla="*/ 394 h 427"/>
                <a:gd name="T4" fmla="*/ 93 w 484"/>
                <a:gd name="T5" fmla="*/ 423 h 427"/>
                <a:gd name="T6" fmla="*/ 147 w 484"/>
                <a:gd name="T7" fmla="*/ 427 h 427"/>
                <a:gd name="T8" fmla="*/ 189 w 484"/>
                <a:gd name="T9" fmla="*/ 405 h 427"/>
                <a:gd name="T10" fmla="*/ 158 w 484"/>
                <a:gd name="T11" fmla="*/ 353 h 427"/>
                <a:gd name="T12" fmla="*/ 212 w 484"/>
                <a:gd name="T13" fmla="*/ 373 h 427"/>
                <a:gd name="T14" fmla="*/ 275 w 484"/>
                <a:gd name="T15" fmla="*/ 333 h 427"/>
                <a:gd name="T16" fmla="*/ 270 w 484"/>
                <a:gd name="T17" fmla="*/ 292 h 427"/>
                <a:gd name="T18" fmla="*/ 286 w 484"/>
                <a:gd name="T19" fmla="*/ 254 h 427"/>
                <a:gd name="T20" fmla="*/ 300 w 484"/>
                <a:gd name="T21" fmla="*/ 234 h 427"/>
                <a:gd name="T22" fmla="*/ 374 w 484"/>
                <a:gd name="T23" fmla="*/ 189 h 427"/>
                <a:gd name="T24" fmla="*/ 444 w 484"/>
                <a:gd name="T25" fmla="*/ 133 h 427"/>
                <a:gd name="T26" fmla="*/ 450 w 484"/>
                <a:gd name="T27" fmla="*/ 108 h 427"/>
                <a:gd name="T28" fmla="*/ 466 w 484"/>
                <a:gd name="T29" fmla="*/ 92 h 427"/>
                <a:gd name="T30" fmla="*/ 462 w 484"/>
                <a:gd name="T31" fmla="*/ 54 h 427"/>
                <a:gd name="T32" fmla="*/ 408 w 484"/>
                <a:gd name="T33" fmla="*/ 27 h 427"/>
                <a:gd name="T34" fmla="*/ 360 w 484"/>
                <a:gd name="T35" fmla="*/ 9 h 427"/>
                <a:gd name="T36" fmla="*/ 311 w 484"/>
                <a:gd name="T37" fmla="*/ 0 h 427"/>
                <a:gd name="T38" fmla="*/ 270 w 484"/>
                <a:gd name="T39" fmla="*/ 40 h 427"/>
                <a:gd name="T40" fmla="*/ 248 w 484"/>
                <a:gd name="T41" fmla="*/ 16 h 427"/>
                <a:gd name="T42" fmla="*/ 216 w 484"/>
                <a:gd name="T43" fmla="*/ 34 h 427"/>
                <a:gd name="T44" fmla="*/ 223 w 484"/>
                <a:gd name="T45" fmla="*/ 56 h 427"/>
                <a:gd name="T46" fmla="*/ 189 w 484"/>
                <a:gd name="T47" fmla="*/ 90 h 427"/>
                <a:gd name="T48" fmla="*/ 203 w 484"/>
                <a:gd name="T49" fmla="*/ 119 h 427"/>
                <a:gd name="T50" fmla="*/ 246 w 484"/>
                <a:gd name="T51" fmla="*/ 144 h 427"/>
                <a:gd name="T52" fmla="*/ 257 w 484"/>
                <a:gd name="T53" fmla="*/ 153 h 427"/>
                <a:gd name="T54" fmla="*/ 205 w 484"/>
                <a:gd name="T55" fmla="*/ 160 h 427"/>
                <a:gd name="T56" fmla="*/ 194 w 484"/>
                <a:gd name="T57" fmla="*/ 211 h 427"/>
                <a:gd name="T58" fmla="*/ 176 w 484"/>
                <a:gd name="T59" fmla="*/ 196 h 427"/>
                <a:gd name="T60" fmla="*/ 149 w 484"/>
                <a:gd name="T61" fmla="*/ 200 h 427"/>
                <a:gd name="T62" fmla="*/ 133 w 484"/>
                <a:gd name="T63" fmla="*/ 241 h 427"/>
                <a:gd name="T64" fmla="*/ 135 w 484"/>
                <a:gd name="T65" fmla="*/ 270 h 427"/>
                <a:gd name="T66" fmla="*/ 135 w 484"/>
                <a:gd name="T67" fmla="*/ 292 h 427"/>
                <a:gd name="T68" fmla="*/ 84 w 484"/>
                <a:gd name="T69" fmla="*/ 295 h 427"/>
                <a:gd name="T70" fmla="*/ 61 w 484"/>
                <a:gd name="T71" fmla="*/ 317 h 427"/>
                <a:gd name="T72" fmla="*/ 88 w 484"/>
                <a:gd name="T73" fmla="*/ 328 h 427"/>
                <a:gd name="T74" fmla="*/ 43 w 484"/>
                <a:gd name="T75" fmla="*/ 328 h 427"/>
                <a:gd name="T76" fmla="*/ 21 w 484"/>
                <a:gd name="T77" fmla="*/ 310 h 427"/>
                <a:gd name="T78" fmla="*/ 12 w 484"/>
                <a:gd name="T79" fmla="*/ 340 h 427"/>
                <a:gd name="T80" fmla="*/ 0 w 484"/>
                <a:gd name="T81" fmla="*/ 353 h 427"/>
                <a:gd name="T82" fmla="*/ 14 w 484"/>
                <a:gd name="T83" fmla="*/ 36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4" h="427">
                  <a:moveTo>
                    <a:pt x="14" y="369"/>
                  </a:moveTo>
                  <a:lnTo>
                    <a:pt x="30" y="382"/>
                  </a:lnTo>
                  <a:lnTo>
                    <a:pt x="43" y="382"/>
                  </a:lnTo>
                  <a:lnTo>
                    <a:pt x="61" y="394"/>
                  </a:lnTo>
                  <a:lnTo>
                    <a:pt x="61" y="421"/>
                  </a:lnTo>
                  <a:lnTo>
                    <a:pt x="93" y="423"/>
                  </a:lnTo>
                  <a:lnTo>
                    <a:pt x="124" y="421"/>
                  </a:lnTo>
                  <a:lnTo>
                    <a:pt x="147" y="427"/>
                  </a:lnTo>
                  <a:lnTo>
                    <a:pt x="174" y="421"/>
                  </a:lnTo>
                  <a:lnTo>
                    <a:pt x="189" y="405"/>
                  </a:lnTo>
                  <a:lnTo>
                    <a:pt x="158" y="364"/>
                  </a:lnTo>
                  <a:lnTo>
                    <a:pt x="158" y="353"/>
                  </a:lnTo>
                  <a:lnTo>
                    <a:pt x="198" y="382"/>
                  </a:lnTo>
                  <a:lnTo>
                    <a:pt x="212" y="373"/>
                  </a:lnTo>
                  <a:lnTo>
                    <a:pt x="234" y="346"/>
                  </a:lnTo>
                  <a:lnTo>
                    <a:pt x="275" y="333"/>
                  </a:lnTo>
                  <a:lnTo>
                    <a:pt x="291" y="322"/>
                  </a:lnTo>
                  <a:lnTo>
                    <a:pt x="270" y="292"/>
                  </a:lnTo>
                  <a:lnTo>
                    <a:pt x="268" y="265"/>
                  </a:lnTo>
                  <a:lnTo>
                    <a:pt x="286" y="254"/>
                  </a:lnTo>
                  <a:lnTo>
                    <a:pt x="279" y="236"/>
                  </a:lnTo>
                  <a:lnTo>
                    <a:pt x="300" y="234"/>
                  </a:lnTo>
                  <a:lnTo>
                    <a:pt x="322" y="214"/>
                  </a:lnTo>
                  <a:lnTo>
                    <a:pt x="374" y="189"/>
                  </a:lnTo>
                  <a:lnTo>
                    <a:pt x="414" y="153"/>
                  </a:lnTo>
                  <a:lnTo>
                    <a:pt x="444" y="133"/>
                  </a:lnTo>
                  <a:lnTo>
                    <a:pt x="473" y="119"/>
                  </a:lnTo>
                  <a:lnTo>
                    <a:pt x="450" y="108"/>
                  </a:lnTo>
                  <a:lnTo>
                    <a:pt x="444" y="90"/>
                  </a:lnTo>
                  <a:lnTo>
                    <a:pt x="466" y="92"/>
                  </a:lnTo>
                  <a:lnTo>
                    <a:pt x="484" y="79"/>
                  </a:lnTo>
                  <a:lnTo>
                    <a:pt x="462" y="54"/>
                  </a:lnTo>
                  <a:lnTo>
                    <a:pt x="439" y="31"/>
                  </a:lnTo>
                  <a:lnTo>
                    <a:pt x="408" y="27"/>
                  </a:lnTo>
                  <a:lnTo>
                    <a:pt x="392" y="34"/>
                  </a:lnTo>
                  <a:lnTo>
                    <a:pt x="360" y="9"/>
                  </a:lnTo>
                  <a:lnTo>
                    <a:pt x="342" y="0"/>
                  </a:lnTo>
                  <a:lnTo>
                    <a:pt x="311" y="0"/>
                  </a:lnTo>
                  <a:lnTo>
                    <a:pt x="286" y="20"/>
                  </a:lnTo>
                  <a:lnTo>
                    <a:pt x="270" y="40"/>
                  </a:lnTo>
                  <a:lnTo>
                    <a:pt x="257" y="20"/>
                  </a:lnTo>
                  <a:lnTo>
                    <a:pt x="248" y="16"/>
                  </a:lnTo>
                  <a:lnTo>
                    <a:pt x="230" y="16"/>
                  </a:lnTo>
                  <a:lnTo>
                    <a:pt x="216" y="34"/>
                  </a:lnTo>
                  <a:lnTo>
                    <a:pt x="216" y="45"/>
                  </a:lnTo>
                  <a:lnTo>
                    <a:pt x="223" y="56"/>
                  </a:lnTo>
                  <a:lnTo>
                    <a:pt x="198" y="61"/>
                  </a:lnTo>
                  <a:lnTo>
                    <a:pt x="189" y="90"/>
                  </a:lnTo>
                  <a:lnTo>
                    <a:pt x="189" y="103"/>
                  </a:lnTo>
                  <a:lnTo>
                    <a:pt x="203" y="119"/>
                  </a:lnTo>
                  <a:lnTo>
                    <a:pt x="241" y="126"/>
                  </a:lnTo>
                  <a:lnTo>
                    <a:pt x="246" y="144"/>
                  </a:lnTo>
                  <a:lnTo>
                    <a:pt x="270" y="148"/>
                  </a:lnTo>
                  <a:lnTo>
                    <a:pt x="257" y="153"/>
                  </a:lnTo>
                  <a:lnTo>
                    <a:pt x="228" y="153"/>
                  </a:lnTo>
                  <a:lnTo>
                    <a:pt x="205" y="160"/>
                  </a:lnTo>
                  <a:lnTo>
                    <a:pt x="189" y="182"/>
                  </a:lnTo>
                  <a:lnTo>
                    <a:pt x="194" y="211"/>
                  </a:lnTo>
                  <a:lnTo>
                    <a:pt x="198" y="214"/>
                  </a:lnTo>
                  <a:lnTo>
                    <a:pt x="176" y="196"/>
                  </a:lnTo>
                  <a:lnTo>
                    <a:pt x="162" y="184"/>
                  </a:lnTo>
                  <a:lnTo>
                    <a:pt x="149" y="200"/>
                  </a:lnTo>
                  <a:lnTo>
                    <a:pt x="129" y="218"/>
                  </a:lnTo>
                  <a:lnTo>
                    <a:pt x="133" y="241"/>
                  </a:lnTo>
                  <a:lnTo>
                    <a:pt x="142" y="259"/>
                  </a:lnTo>
                  <a:lnTo>
                    <a:pt x="135" y="270"/>
                  </a:lnTo>
                  <a:lnTo>
                    <a:pt x="147" y="286"/>
                  </a:lnTo>
                  <a:lnTo>
                    <a:pt x="135" y="292"/>
                  </a:lnTo>
                  <a:lnTo>
                    <a:pt x="108" y="292"/>
                  </a:lnTo>
                  <a:lnTo>
                    <a:pt x="84" y="295"/>
                  </a:lnTo>
                  <a:lnTo>
                    <a:pt x="66" y="299"/>
                  </a:lnTo>
                  <a:lnTo>
                    <a:pt x="61" y="317"/>
                  </a:lnTo>
                  <a:lnTo>
                    <a:pt x="88" y="317"/>
                  </a:lnTo>
                  <a:lnTo>
                    <a:pt x="88" y="328"/>
                  </a:lnTo>
                  <a:lnTo>
                    <a:pt x="66" y="328"/>
                  </a:lnTo>
                  <a:lnTo>
                    <a:pt x="43" y="328"/>
                  </a:lnTo>
                  <a:lnTo>
                    <a:pt x="36" y="335"/>
                  </a:lnTo>
                  <a:lnTo>
                    <a:pt x="21" y="310"/>
                  </a:lnTo>
                  <a:lnTo>
                    <a:pt x="12" y="322"/>
                  </a:lnTo>
                  <a:lnTo>
                    <a:pt x="12" y="340"/>
                  </a:lnTo>
                  <a:lnTo>
                    <a:pt x="14" y="346"/>
                  </a:lnTo>
                  <a:lnTo>
                    <a:pt x="0" y="353"/>
                  </a:lnTo>
                  <a:lnTo>
                    <a:pt x="3" y="364"/>
                  </a:lnTo>
                  <a:lnTo>
                    <a:pt x="14" y="369"/>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35" name="Freeform 135"/>
            <p:cNvSpPr>
              <a:spLocks/>
            </p:cNvSpPr>
            <p:nvPr/>
          </p:nvSpPr>
          <p:spPr bwMode="auto">
            <a:xfrm>
              <a:off x="4357" y="90"/>
              <a:ext cx="124" cy="187"/>
            </a:xfrm>
            <a:custGeom>
              <a:avLst/>
              <a:gdLst>
                <a:gd name="T0" fmla="*/ 39 w 124"/>
                <a:gd name="T1" fmla="*/ 184 h 187"/>
                <a:gd name="T2" fmla="*/ 75 w 124"/>
                <a:gd name="T3" fmla="*/ 169 h 187"/>
                <a:gd name="T4" fmla="*/ 84 w 124"/>
                <a:gd name="T5" fmla="*/ 155 h 187"/>
                <a:gd name="T6" fmla="*/ 90 w 124"/>
                <a:gd name="T7" fmla="*/ 139 h 187"/>
                <a:gd name="T8" fmla="*/ 111 w 124"/>
                <a:gd name="T9" fmla="*/ 124 h 187"/>
                <a:gd name="T10" fmla="*/ 111 w 124"/>
                <a:gd name="T11" fmla="*/ 110 h 187"/>
                <a:gd name="T12" fmla="*/ 111 w 124"/>
                <a:gd name="T13" fmla="*/ 81 h 187"/>
                <a:gd name="T14" fmla="*/ 124 w 124"/>
                <a:gd name="T15" fmla="*/ 65 h 187"/>
                <a:gd name="T16" fmla="*/ 124 w 124"/>
                <a:gd name="T17" fmla="*/ 54 h 187"/>
                <a:gd name="T18" fmla="*/ 104 w 124"/>
                <a:gd name="T19" fmla="*/ 76 h 187"/>
                <a:gd name="T20" fmla="*/ 102 w 124"/>
                <a:gd name="T21" fmla="*/ 63 h 187"/>
                <a:gd name="T22" fmla="*/ 108 w 124"/>
                <a:gd name="T23" fmla="*/ 31 h 187"/>
                <a:gd name="T24" fmla="*/ 104 w 124"/>
                <a:gd name="T25" fmla="*/ 0 h 187"/>
                <a:gd name="T26" fmla="*/ 84 w 124"/>
                <a:gd name="T27" fmla="*/ 0 h 187"/>
                <a:gd name="T28" fmla="*/ 84 w 124"/>
                <a:gd name="T29" fmla="*/ 18 h 187"/>
                <a:gd name="T30" fmla="*/ 63 w 124"/>
                <a:gd name="T31" fmla="*/ 22 h 187"/>
                <a:gd name="T32" fmla="*/ 39 w 124"/>
                <a:gd name="T33" fmla="*/ 54 h 187"/>
                <a:gd name="T34" fmla="*/ 39 w 124"/>
                <a:gd name="T35" fmla="*/ 76 h 187"/>
                <a:gd name="T36" fmla="*/ 39 w 124"/>
                <a:gd name="T37" fmla="*/ 92 h 187"/>
                <a:gd name="T38" fmla="*/ 23 w 124"/>
                <a:gd name="T39" fmla="*/ 94 h 187"/>
                <a:gd name="T40" fmla="*/ 52 w 124"/>
                <a:gd name="T41" fmla="*/ 106 h 187"/>
                <a:gd name="T42" fmla="*/ 52 w 124"/>
                <a:gd name="T43" fmla="*/ 121 h 187"/>
                <a:gd name="T44" fmla="*/ 27 w 124"/>
                <a:gd name="T45" fmla="*/ 124 h 187"/>
                <a:gd name="T46" fmla="*/ 5 w 124"/>
                <a:gd name="T47" fmla="*/ 144 h 187"/>
                <a:gd name="T48" fmla="*/ 5 w 124"/>
                <a:gd name="T49" fmla="*/ 155 h 187"/>
                <a:gd name="T50" fmla="*/ 0 w 124"/>
                <a:gd name="T51" fmla="*/ 173 h 187"/>
                <a:gd name="T52" fmla="*/ 0 w 124"/>
                <a:gd name="T53" fmla="*/ 184 h 187"/>
                <a:gd name="T54" fmla="*/ 21 w 124"/>
                <a:gd name="T55" fmla="*/ 184 h 187"/>
                <a:gd name="T56" fmla="*/ 27 w 124"/>
                <a:gd name="T57" fmla="*/ 187 h 187"/>
                <a:gd name="T58" fmla="*/ 39 w 124"/>
                <a:gd name="T59" fmla="*/ 18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87">
                  <a:moveTo>
                    <a:pt x="39" y="184"/>
                  </a:moveTo>
                  <a:lnTo>
                    <a:pt x="75" y="169"/>
                  </a:lnTo>
                  <a:lnTo>
                    <a:pt x="84" y="155"/>
                  </a:lnTo>
                  <a:lnTo>
                    <a:pt x="90" y="139"/>
                  </a:lnTo>
                  <a:lnTo>
                    <a:pt x="111" y="124"/>
                  </a:lnTo>
                  <a:lnTo>
                    <a:pt x="111" y="110"/>
                  </a:lnTo>
                  <a:lnTo>
                    <a:pt x="111" y="81"/>
                  </a:lnTo>
                  <a:lnTo>
                    <a:pt x="124" y="65"/>
                  </a:lnTo>
                  <a:lnTo>
                    <a:pt x="124" y="54"/>
                  </a:lnTo>
                  <a:lnTo>
                    <a:pt x="104" y="76"/>
                  </a:lnTo>
                  <a:lnTo>
                    <a:pt x="102" y="63"/>
                  </a:lnTo>
                  <a:lnTo>
                    <a:pt x="108" y="31"/>
                  </a:lnTo>
                  <a:lnTo>
                    <a:pt x="104" y="0"/>
                  </a:lnTo>
                  <a:lnTo>
                    <a:pt x="84" y="0"/>
                  </a:lnTo>
                  <a:lnTo>
                    <a:pt x="84" y="18"/>
                  </a:lnTo>
                  <a:lnTo>
                    <a:pt x="63" y="22"/>
                  </a:lnTo>
                  <a:lnTo>
                    <a:pt x="39" y="54"/>
                  </a:lnTo>
                  <a:lnTo>
                    <a:pt x="39" y="76"/>
                  </a:lnTo>
                  <a:lnTo>
                    <a:pt x="39" y="92"/>
                  </a:lnTo>
                  <a:lnTo>
                    <a:pt x="23" y="94"/>
                  </a:lnTo>
                  <a:lnTo>
                    <a:pt x="52" y="106"/>
                  </a:lnTo>
                  <a:lnTo>
                    <a:pt x="52" y="121"/>
                  </a:lnTo>
                  <a:lnTo>
                    <a:pt x="27" y="124"/>
                  </a:lnTo>
                  <a:lnTo>
                    <a:pt x="5" y="144"/>
                  </a:lnTo>
                  <a:lnTo>
                    <a:pt x="5" y="155"/>
                  </a:lnTo>
                  <a:lnTo>
                    <a:pt x="0" y="173"/>
                  </a:lnTo>
                  <a:lnTo>
                    <a:pt x="0" y="184"/>
                  </a:lnTo>
                  <a:lnTo>
                    <a:pt x="21" y="184"/>
                  </a:lnTo>
                  <a:lnTo>
                    <a:pt x="27" y="187"/>
                  </a:lnTo>
                  <a:lnTo>
                    <a:pt x="39" y="184"/>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6" name="Freeform 136"/>
            <p:cNvSpPr>
              <a:spLocks/>
            </p:cNvSpPr>
            <p:nvPr/>
          </p:nvSpPr>
          <p:spPr bwMode="auto">
            <a:xfrm>
              <a:off x="4357" y="90"/>
              <a:ext cx="124" cy="187"/>
            </a:xfrm>
            <a:custGeom>
              <a:avLst/>
              <a:gdLst>
                <a:gd name="T0" fmla="*/ 39 w 124"/>
                <a:gd name="T1" fmla="*/ 184 h 187"/>
                <a:gd name="T2" fmla="*/ 75 w 124"/>
                <a:gd name="T3" fmla="*/ 169 h 187"/>
                <a:gd name="T4" fmla="*/ 84 w 124"/>
                <a:gd name="T5" fmla="*/ 155 h 187"/>
                <a:gd name="T6" fmla="*/ 90 w 124"/>
                <a:gd name="T7" fmla="*/ 139 h 187"/>
                <a:gd name="T8" fmla="*/ 111 w 124"/>
                <a:gd name="T9" fmla="*/ 124 h 187"/>
                <a:gd name="T10" fmla="*/ 111 w 124"/>
                <a:gd name="T11" fmla="*/ 110 h 187"/>
                <a:gd name="T12" fmla="*/ 111 w 124"/>
                <a:gd name="T13" fmla="*/ 81 h 187"/>
                <a:gd name="T14" fmla="*/ 124 w 124"/>
                <a:gd name="T15" fmla="*/ 65 h 187"/>
                <a:gd name="T16" fmla="*/ 124 w 124"/>
                <a:gd name="T17" fmla="*/ 54 h 187"/>
                <a:gd name="T18" fmla="*/ 104 w 124"/>
                <a:gd name="T19" fmla="*/ 76 h 187"/>
                <a:gd name="T20" fmla="*/ 102 w 124"/>
                <a:gd name="T21" fmla="*/ 63 h 187"/>
                <a:gd name="T22" fmla="*/ 108 w 124"/>
                <a:gd name="T23" fmla="*/ 31 h 187"/>
                <a:gd name="T24" fmla="*/ 104 w 124"/>
                <a:gd name="T25" fmla="*/ 0 h 187"/>
                <a:gd name="T26" fmla="*/ 84 w 124"/>
                <a:gd name="T27" fmla="*/ 0 h 187"/>
                <a:gd name="T28" fmla="*/ 84 w 124"/>
                <a:gd name="T29" fmla="*/ 18 h 187"/>
                <a:gd name="T30" fmla="*/ 63 w 124"/>
                <a:gd name="T31" fmla="*/ 22 h 187"/>
                <a:gd name="T32" fmla="*/ 39 w 124"/>
                <a:gd name="T33" fmla="*/ 54 h 187"/>
                <a:gd name="T34" fmla="*/ 39 w 124"/>
                <a:gd name="T35" fmla="*/ 76 h 187"/>
                <a:gd name="T36" fmla="*/ 39 w 124"/>
                <a:gd name="T37" fmla="*/ 92 h 187"/>
                <a:gd name="T38" fmla="*/ 23 w 124"/>
                <a:gd name="T39" fmla="*/ 94 h 187"/>
                <a:gd name="T40" fmla="*/ 52 w 124"/>
                <a:gd name="T41" fmla="*/ 106 h 187"/>
                <a:gd name="T42" fmla="*/ 52 w 124"/>
                <a:gd name="T43" fmla="*/ 121 h 187"/>
                <a:gd name="T44" fmla="*/ 27 w 124"/>
                <a:gd name="T45" fmla="*/ 124 h 187"/>
                <a:gd name="T46" fmla="*/ 5 w 124"/>
                <a:gd name="T47" fmla="*/ 144 h 187"/>
                <a:gd name="T48" fmla="*/ 5 w 124"/>
                <a:gd name="T49" fmla="*/ 155 h 187"/>
                <a:gd name="T50" fmla="*/ 0 w 124"/>
                <a:gd name="T51" fmla="*/ 173 h 187"/>
                <a:gd name="T52" fmla="*/ 0 w 124"/>
                <a:gd name="T53" fmla="*/ 184 h 187"/>
                <a:gd name="T54" fmla="*/ 21 w 124"/>
                <a:gd name="T55" fmla="*/ 184 h 187"/>
                <a:gd name="T56" fmla="*/ 27 w 124"/>
                <a:gd name="T57" fmla="*/ 187 h 187"/>
                <a:gd name="T58" fmla="*/ 39 w 124"/>
                <a:gd name="T59" fmla="*/ 18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87">
                  <a:moveTo>
                    <a:pt x="39" y="184"/>
                  </a:moveTo>
                  <a:lnTo>
                    <a:pt x="75" y="169"/>
                  </a:lnTo>
                  <a:lnTo>
                    <a:pt x="84" y="155"/>
                  </a:lnTo>
                  <a:lnTo>
                    <a:pt x="90" y="139"/>
                  </a:lnTo>
                  <a:lnTo>
                    <a:pt x="111" y="124"/>
                  </a:lnTo>
                  <a:lnTo>
                    <a:pt x="111" y="110"/>
                  </a:lnTo>
                  <a:lnTo>
                    <a:pt x="111" y="81"/>
                  </a:lnTo>
                  <a:lnTo>
                    <a:pt x="124" y="65"/>
                  </a:lnTo>
                  <a:lnTo>
                    <a:pt x="124" y="54"/>
                  </a:lnTo>
                  <a:lnTo>
                    <a:pt x="104" y="76"/>
                  </a:lnTo>
                  <a:lnTo>
                    <a:pt x="102" y="63"/>
                  </a:lnTo>
                  <a:lnTo>
                    <a:pt x="108" y="31"/>
                  </a:lnTo>
                  <a:lnTo>
                    <a:pt x="104" y="0"/>
                  </a:lnTo>
                  <a:lnTo>
                    <a:pt x="84" y="0"/>
                  </a:lnTo>
                  <a:lnTo>
                    <a:pt x="84" y="18"/>
                  </a:lnTo>
                  <a:lnTo>
                    <a:pt x="63" y="22"/>
                  </a:lnTo>
                  <a:lnTo>
                    <a:pt x="39" y="54"/>
                  </a:lnTo>
                  <a:lnTo>
                    <a:pt x="39" y="76"/>
                  </a:lnTo>
                  <a:lnTo>
                    <a:pt x="39" y="92"/>
                  </a:lnTo>
                  <a:lnTo>
                    <a:pt x="23" y="94"/>
                  </a:lnTo>
                  <a:lnTo>
                    <a:pt x="52" y="106"/>
                  </a:lnTo>
                  <a:lnTo>
                    <a:pt x="52" y="121"/>
                  </a:lnTo>
                  <a:lnTo>
                    <a:pt x="27" y="124"/>
                  </a:lnTo>
                  <a:lnTo>
                    <a:pt x="5" y="144"/>
                  </a:lnTo>
                  <a:lnTo>
                    <a:pt x="5" y="155"/>
                  </a:lnTo>
                  <a:lnTo>
                    <a:pt x="0" y="173"/>
                  </a:lnTo>
                  <a:lnTo>
                    <a:pt x="0" y="184"/>
                  </a:lnTo>
                  <a:lnTo>
                    <a:pt x="21" y="184"/>
                  </a:lnTo>
                  <a:lnTo>
                    <a:pt x="27" y="187"/>
                  </a:lnTo>
                  <a:lnTo>
                    <a:pt x="39" y="184"/>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37" name="Freeform 137"/>
            <p:cNvSpPr>
              <a:spLocks/>
            </p:cNvSpPr>
            <p:nvPr/>
          </p:nvSpPr>
          <p:spPr bwMode="auto">
            <a:xfrm>
              <a:off x="4339" y="115"/>
              <a:ext cx="27" cy="33"/>
            </a:xfrm>
            <a:custGeom>
              <a:avLst/>
              <a:gdLst>
                <a:gd name="T0" fmla="*/ 18 w 27"/>
                <a:gd name="T1" fmla="*/ 4 h 33"/>
                <a:gd name="T2" fmla="*/ 5 w 27"/>
                <a:gd name="T3" fmla="*/ 0 h 33"/>
                <a:gd name="T4" fmla="*/ 0 w 27"/>
                <a:gd name="T5" fmla="*/ 27 h 33"/>
                <a:gd name="T6" fmla="*/ 7 w 27"/>
                <a:gd name="T7" fmla="*/ 33 h 33"/>
                <a:gd name="T8" fmla="*/ 16 w 27"/>
                <a:gd name="T9" fmla="*/ 27 h 33"/>
                <a:gd name="T10" fmla="*/ 27 w 27"/>
                <a:gd name="T11" fmla="*/ 15 h 33"/>
                <a:gd name="T12" fmla="*/ 18 w 27"/>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18" y="4"/>
                  </a:moveTo>
                  <a:lnTo>
                    <a:pt x="5" y="0"/>
                  </a:lnTo>
                  <a:lnTo>
                    <a:pt x="0" y="27"/>
                  </a:lnTo>
                  <a:lnTo>
                    <a:pt x="7" y="33"/>
                  </a:lnTo>
                  <a:lnTo>
                    <a:pt x="16" y="27"/>
                  </a:lnTo>
                  <a:lnTo>
                    <a:pt x="27" y="15"/>
                  </a:lnTo>
                  <a:lnTo>
                    <a:pt x="18" y="4"/>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8" name="Freeform 138"/>
            <p:cNvSpPr>
              <a:spLocks/>
            </p:cNvSpPr>
            <p:nvPr/>
          </p:nvSpPr>
          <p:spPr bwMode="auto">
            <a:xfrm>
              <a:off x="4339" y="115"/>
              <a:ext cx="27" cy="33"/>
            </a:xfrm>
            <a:custGeom>
              <a:avLst/>
              <a:gdLst>
                <a:gd name="T0" fmla="*/ 18 w 27"/>
                <a:gd name="T1" fmla="*/ 4 h 33"/>
                <a:gd name="T2" fmla="*/ 5 w 27"/>
                <a:gd name="T3" fmla="*/ 0 h 33"/>
                <a:gd name="T4" fmla="*/ 0 w 27"/>
                <a:gd name="T5" fmla="*/ 27 h 33"/>
                <a:gd name="T6" fmla="*/ 7 w 27"/>
                <a:gd name="T7" fmla="*/ 33 h 33"/>
                <a:gd name="T8" fmla="*/ 16 w 27"/>
                <a:gd name="T9" fmla="*/ 27 h 33"/>
                <a:gd name="T10" fmla="*/ 27 w 27"/>
                <a:gd name="T11" fmla="*/ 15 h 33"/>
                <a:gd name="T12" fmla="*/ 18 w 27"/>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18" y="4"/>
                  </a:moveTo>
                  <a:lnTo>
                    <a:pt x="5" y="0"/>
                  </a:lnTo>
                  <a:lnTo>
                    <a:pt x="0" y="27"/>
                  </a:lnTo>
                  <a:lnTo>
                    <a:pt x="7" y="33"/>
                  </a:lnTo>
                  <a:lnTo>
                    <a:pt x="16" y="27"/>
                  </a:lnTo>
                  <a:lnTo>
                    <a:pt x="27" y="15"/>
                  </a:lnTo>
                  <a:lnTo>
                    <a:pt x="18" y="4"/>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39" name="Freeform 139"/>
            <p:cNvSpPr>
              <a:spLocks/>
            </p:cNvSpPr>
            <p:nvPr/>
          </p:nvSpPr>
          <p:spPr bwMode="auto">
            <a:xfrm>
              <a:off x="4218" y="326"/>
              <a:ext cx="139" cy="229"/>
            </a:xfrm>
            <a:custGeom>
              <a:avLst/>
              <a:gdLst>
                <a:gd name="T0" fmla="*/ 108 w 139"/>
                <a:gd name="T1" fmla="*/ 218 h 229"/>
                <a:gd name="T2" fmla="*/ 126 w 139"/>
                <a:gd name="T3" fmla="*/ 205 h 229"/>
                <a:gd name="T4" fmla="*/ 126 w 139"/>
                <a:gd name="T5" fmla="*/ 189 h 229"/>
                <a:gd name="T6" fmla="*/ 139 w 139"/>
                <a:gd name="T7" fmla="*/ 175 h 229"/>
                <a:gd name="T8" fmla="*/ 139 w 139"/>
                <a:gd name="T9" fmla="*/ 153 h 229"/>
                <a:gd name="T10" fmla="*/ 119 w 139"/>
                <a:gd name="T11" fmla="*/ 135 h 229"/>
                <a:gd name="T12" fmla="*/ 97 w 139"/>
                <a:gd name="T13" fmla="*/ 137 h 229"/>
                <a:gd name="T14" fmla="*/ 81 w 139"/>
                <a:gd name="T15" fmla="*/ 131 h 229"/>
                <a:gd name="T16" fmla="*/ 72 w 139"/>
                <a:gd name="T17" fmla="*/ 113 h 229"/>
                <a:gd name="T18" fmla="*/ 61 w 139"/>
                <a:gd name="T19" fmla="*/ 106 h 229"/>
                <a:gd name="T20" fmla="*/ 56 w 139"/>
                <a:gd name="T21" fmla="*/ 79 h 229"/>
                <a:gd name="T22" fmla="*/ 79 w 139"/>
                <a:gd name="T23" fmla="*/ 79 h 229"/>
                <a:gd name="T24" fmla="*/ 85 w 139"/>
                <a:gd name="T25" fmla="*/ 74 h 229"/>
                <a:gd name="T26" fmla="*/ 74 w 139"/>
                <a:gd name="T27" fmla="*/ 56 h 229"/>
                <a:gd name="T28" fmla="*/ 85 w 139"/>
                <a:gd name="T29" fmla="*/ 56 h 229"/>
                <a:gd name="T30" fmla="*/ 88 w 139"/>
                <a:gd name="T31" fmla="*/ 36 h 229"/>
                <a:gd name="T32" fmla="*/ 74 w 139"/>
                <a:gd name="T33" fmla="*/ 27 h 229"/>
                <a:gd name="T34" fmla="*/ 47 w 139"/>
                <a:gd name="T35" fmla="*/ 36 h 229"/>
                <a:gd name="T36" fmla="*/ 38 w 139"/>
                <a:gd name="T37" fmla="*/ 36 h 229"/>
                <a:gd name="T38" fmla="*/ 38 w 139"/>
                <a:gd name="T39" fmla="*/ 27 h 229"/>
                <a:gd name="T40" fmla="*/ 38 w 139"/>
                <a:gd name="T41" fmla="*/ 25 h 229"/>
                <a:gd name="T42" fmla="*/ 31 w 139"/>
                <a:gd name="T43" fmla="*/ 7 h 229"/>
                <a:gd name="T44" fmla="*/ 0 w 139"/>
                <a:gd name="T45" fmla="*/ 0 h 229"/>
                <a:gd name="T46" fmla="*/ 0 w 139"/>
                <a:gd name="T47" fmla="*/ 14 h 229"/>
                <a:gd name="T48" fmla="*/ 4 w 139"/>
                <a:gd name="T49" fmla="*/ 38 h 229"/>
                <a:gd name="T50" fmla="*/ 9 w 139"/>
                <a:gd name="T51" fmla="*/ 50 h 229"/>
                <a:gd name="T52" fmla="*/ 22 w 139"/>
                <a:gd name="T53" fmla="*/ 50 h 229"/>
                <a:gd name="T54" fmla="*/ 27 w 139"/>
                <a:gd name="T55" fmla="*/ 68 h 229"/>
                <a:gd name="T56" fmla="*/ 20 w 139"/>
                <a:gd name="T57" fmla="*/ 88 h 229"/>
                <a:gd name="T58" fmla="*/ 11 w 139"/>
                <a:gd name="T59" fmla="*/ 115 h 229"/>
                <a:gd name="T60" fmla="*/ 11 w 139"/>
                <a:gd name="T61" fmla="*/ 131 h 229"/>
                <a:gd name="T62" fmla="*/ 27 w 139"/>
                <a:gd name="T63" fmla="*/ 137 h 229"/>
                <a:gd name="T64" fmla="*/ 38 w 139"/>
                <a:gd name="T65" fmla="*/ 153 h 229"/>
                <a:gd name="T66" fmla="*/ 34 w 139"/>
                <a:gd name="T67" fmla="*/ 175 h 229"/>
                <a:gd name="T68" fmla="*/ 45 w 139"/>
                <a:gd name="T69" fmla="*/ 187 h 229"/>
                <a:gd name="T70" fmla="*/ 61 w 139"/>
                <a:gd name="T71" fmla="*/ 216 h 229"/>
                <a:gd name="T72" fmla="*/ 74 w 139"/>
                <a:gd name="T73" fmla="*/ 229 h 229"/>
                <a:gd name="T74" fmla="*/ 101 w 139"/>
                <a:gd name="T75" fmla="*/ 229 h 229"/>
                <a:gd name="T76" fmla="*/ 108 w 139"/>
                <a:gd name="T77"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229">
                  <a:moveTo>
                    <a:pt x="108" y="218"/>
                  </a:moveTo>
                  <a:lnTo>
                    <a:pt x="126" y="205"/>
                  </a:lnTo>
                  <a:lnTo>
                    <a:pt x="126" y="189"/>
                  </a:lnTo>
                  <a:lnTo>
                    <a:pt x="139" y="175"/>
                  </a:lnTo>
                  <a:lnTo>
                    <a:pt x="139" y="153"/>
                  </a:lnTo>
                  <a:lnTo>
                    <a:pt x="119" y="135"/>
                  </a:lnTo>
                  <a:lnTo>
                    <a:pt x="97" y="137"/>
                  </a:lnTo>
                  <a:lnTo>
                    <a:pt x="81" y="131"/>
                  </a:lnTo>
                  <a:lnTo>
                    <a:pt x="72" y="113"/>
                  </a:lnTo>
                  <a:lnTo>
                    <a:pt x="61" y="106"/>
                  </a:lnTo>
                  <a:lnTo>
                    <a:pt x="56" y="79"/>
                  </a:lnTo>
                  <a:lnTo>
                    <a:pt x="79" y="79"/>
                  </a:lnTo>
                  <a:lnTo>
                    <a:pt x="85" y="74"/>
                  </a:lnTo>
                  <a:lnTo>
                    <a:pt x="74" y="56"/>
                  </a:lnTo>
                  <a:lnTo>
                    <a:pt x="85" y="56"/>
                  </a:lnTo>
                  <a:lnTo>
                    <a:pt x="88" y="36"/>
                  </a:lnTo>
                  <a:lnTo>
                    <a:pt x="74" y="27"/>
                  </a:lnTo>
                  <a:lnTo>
                    <a:pt x="47" y="36"/>
                  </a:lnTo>
                  <a:lnTo>
                    <a:pt x="38" y="36"/>
                  </a:lnTo>
                  <a:lnTo>
                    <a:pt x="38" y="27"/>
                  </a:lnTo>
                  <a:lnTo>
                    <a:pt x="38" y="25"/>
                  </a:lnTo>
                  <a:lnTo>
                    <a:pt x="31" y="7"/>
                  </a:lnTo>
                  <a:lnTo>
                    <a:pt x="0" y="0"/>
                  </a:lnTo>
                  <a:lnTo>
                    <a:pt x="0" y="14"/>
                  </a:lnTo>
                  <a:lnTo>
                    <a:pt x="4" y="38"/>
                  </a:lnTo>
                  <a:lnTo>
                    <a:pt x="9" y="50"/>
                  </a:lnTo>
                  <a:lnTo>
                    <a:pt x="22" y="50"/>
                  </a:lnTo>
                  <a:lnTo>
                    <a:pt x="27" y="68"/>
                  </a:lnTo>
                  <a:lnTo>
                    <a:pt x="20" y="88"/>
                  </a:lnTo>
                  <a:lnTo>
                    <a:pt x="11" y="115"/>
                  </a:lnTo>
                  <a:lnTo>
                    <a:pt x="11" y="131"/>
                  </a:lnTo>
                  <a:lnTo>
                    <a:pt x="27" y="137"/>
                  </a:lnTo>
                  <a:lnTo>
                    <a:pt x="38" y="153"/>
                  </a:lnTo>
                  <a:lnTo>
                    <a:pt x="34" y="175"/>
                  </a:lnTo>
                  <a:lnTo>
                    <a:pt x="45" y="187"/>
                  </a:lnTo>
                  <a:lnTo>
                    <a:pt x="61" y="216"/>
                  </a:lnTo>
                  <a:lnTo>
                    <a:pt x="74" y="229"/>
                  </a:lnTo>
                  <a:lnTo>
                    <a:pt x="101" y="229"/>
                  </a:lnTo>
                  <a:lnTo>
                    <a:pt x="108" y="218"/>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0" name="Freeform 140"/>
            <p:cNvSpPr>
              <a:spLocks/>
            </p:cNvSpPr>
            <p:nvPr/>
          </p:nvSpPr>
          <p:spPr bwMode="auto">
            <a:xfrm>
              <a:off x="4218" y="326"/>
              <a:ext cx="139" cy="229"/>
            </a:xfrm>
            <a:custGeom>
              <a:avLst/>
              <a:gdLst>
                <a:gd name="T0" fmla="*/ 108 w 139"/>
                <a:gd name="T1" fmla="*/ 218 h 229"/>
                <a:gd name="T2" fmla="*/ 126 w 139"/>
                <a:gd name="T3" fmla="*/ 205 h 229"/>
                <a:gd name="T4" fmla="*/ 126 w 139"/>
                <a:gd name="T5" fmla="*/ 189 h 229"/>
                <a:gd name="T6" fmla="*/ 139 w 139"/>
                <a:gd name="T7" fmla="*/ 175 h 229"/>
                <a:gd name="T8" fmla="*/ 139 w 139"/>
                <a:gd name="T9" fmla="*/ 153 h 229"/>
                <a:gd name="T10" fmla="*/ 119 w 139"/>
                <a:gd name="T11" fmla="*/ 135 h 229"/>
                <a:gd name="T12" fmla="*/ 97 w 139"/>
                <a:gd name="T13" fmla="*/ 137 h 229"/>
                <a:gd name="T14" fmla="*/ 81 w 139"/>
                <a:gd name="T15" fmla="*/ 131 h 229"/>
                <a:gd name="T16" fmla="*/ 72 w 139"/>
                <a:gd name="T17" fmla="*/ 113 h 229"/>
                <a:gd name="T18" fmla="*/ 61 w 139"/>
                <a:gd name="T19" fmla="*/ 106 h 229"/>
                <a:gd name="T20" fmla="*/ 56 w 139"/>
                <a:gd name="T21" fmla="*/ 79 h 229"/>
                <a:gd name="T22" fmla="*/ 79 w 139"/>
                <a:gd name="T23" fmla="*/ 79 h 229"/>
                <a:gd name="T24" fmla="*/ 85 w 139"/>
                <a:gd name="T25" fmla="*/ 74 h 229"/>
                <a:gd name="T26" fmla="*/ 74 w 139"/>
                <a:gd name="T27" fmla="*/ 56 h 229"/>
                <a:gd name="T28" fmla="*/ 85 w 139"/>
                <a:gd name="T29" fmla="*/ 56 h 229"/>
                <a:gd name="T30" fmla="*/ 88 w 139"/>
                <a:gd name="T31" fmla="*/ 36 h 229"/>
                <a:gd name="T32" fmla="*/ 74 w 139"/>
                <a:gd name="T33" fmla="*/ 27 h 229"/>
                <a:gd name="T34" fmla="*/ 47 w 139"/>
                <a:gd name="T35" fmla="*/ 36 h 229"/>
                <a:gd name="T36" fmla="*/ 38 w 139"/>
                <a:gd name="T37" fmla="*/ 36 h 229"/>
                <a:gd name="T38" fmla="*/ 38 w 139"/>
                <a:gd name="T39" fmla="*/ 27 h 229"/>
                <a:gd name="T40" fmla="*/ 38 w 139"/>
                <a:gd name="T41" fmla="*/ 25 h 229"/>
                <a:gd name="T42" fmla="*/ 31 w 139"/>
                <a:gd name="T43" fmla="*/ 7 h 229"/>
                <a:gd name="T44" fmla="*/ 0 w 139"/>
                <a:gd name="T45" fmla="*/ 0 h 229"/>
                <a:gd name="T46" fmla="*/ 0 w 139"/>
                <a:gd name="T47" fmla="*/ 14 h 229"/>
                <a:gd name="T48" fmla="*/ 4 w 139"/>
                <a:gd name="T49" fmla="*/ 38 h 229"/>
                <a:gd name="T50" fmla="*/ 9 w 139"/>
                <a:gd name="T51" fmla="*/ 50 h 229"/>
                <a:gd name="T52" fmla="*/ 22 w 139"/>
                <a:gd name="T53" fmla="*/ 50 h 229"/>
                <a:gd name="T54" fmla="*/ 27 w 139"/>
                <a:gd name="T55" fmla="*/ 68 h 229"/>
                <a:gd name="T56" fmla="*/ 20 w 139"/>
                <a:gd name="T57" fmla="*/ 88 h 229"/>
                <a:gd name="T58" fmla="*/ 11 w 139"/>
                <a:gd name="T59" fmla="*/ 115 h 229"/>
                <a:gd name="T60" fmla="*/ 11 w 139"/>
                <a:gd name="T61" fmla="*/ 131 h 229"/>
                <a:gd name="T62" fmla="*/ 27 w 139"/>
                <a:gd name="T63" fmla="*/ 137 h 229"/>
                <a:gd name="T64" fmla="*/ 38 w 139"/>
                <a:gd name="T65" fmla="*/ 153 h 229"/>
                <a:gd name="T66" fmla="*/ 34 w 139"/>
                <a:gd name="T67" fmla="*/ 175 h 229"/>
                <a:gd name="T68" fmla="*/ 45 w 139"/>
                <a:gd name="T69" fmla="*/ 187 h 229"/>
                <a:gd name="T70" fmla="*/ 61 w 139"/>
                <a:gd name="T71" fmla="*/ 216 h 229"/>
                <a:gd name="T72" fmla="*/ 74 w 139"/>
                <a:gd name="T73" fmla="*/ 229 h 229"/>
                <a:gd name="T74" fmla="*/ 101 w 139"/>
                <a:gd name="T75" fmla="*/ 229 h 229"/>
                <a:gd name="T76" fmla="*/ 108 w 139"/>
                <a:gd name="T77" fmla="*/ 2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229">
                  <a:moveTo>
                    <a:pt x="108" y="218"/>
                  </a:moveTo>
                  <a:lnTo>
                    <a:pt x="126" y="205"/>
                  </a:lnTo>
                  <a:lnTo>
                    <a:pt x="126" y="189"/>
                  </a:lnTo>
                  <a:lnTo>
                    <a:pt x="139" y="175"/>
                  </a:lnTo>
                  <a:lnTo>
                    <a:pt x="139" y="153"/>
                  </a:lnTo>
                  <a:lnTo>
                    <a:pt x="119" y="135"/>
                  </a:lnTo>
                  <a:lnTo>
                    <a:pt x="97" y="137"/>
                  </a:lnTo>
                  <a:lnTo>
                    <a:pt x="81" y="131"/>
                  </a:lnTo>
                  <a:lnTo>
                    <a:pt x="72" y="113"/>
                  </a:lnTo>
                  <a:lnTo>
                    <a:pt x="61" y="106"/>
                  </a:lnTo>
                  <a:lnTo>
                    <a:pt x="56" y="79"/>
                  </a:lnTo>
                  <a:lnTo>
                    <a:pt x="79" y="79"/>
                  </a:lnTo>
                  <a:lnTo>
                    <a:pt x="85" y="74"/>
                  </a:lnTo>
                  <a:lnTo>
                    <a:pt x="74" y="56"/>
                  </a:lnTo>
                  <a:lnTo>
                    <a:pt x="85" y="56"/>
                  </a:lnTo>
                  <a:lnTo>
                    <a:pt x="88" y="36"/>
                  </a:lnTo>
                  <a:lnTo>
                    <a:pt x="74" y="27"/>
                  </a:lnTo>
                  <a:lnTo>
                    <a:pt x="47" y="36"/>
                  </a:lnTo>
                  <a:lnTo>
                    <a:pt x="38" y="36"/>
                  </a:lnTo>
                  <a:lnTo>
                    <a:pt x="38" y="27"/>
                  </a:lnTo>
                  <a:lnTo>
                    <a:pt x="38" y="25"/>
                  </a:lnTo>
                  <a:lnTo>
                    <a:pt x="31" y="7"/>
                  </a:lnTo>
                  <a:lnTo>
                    <a:pt x="0" y="0"/>
                  </a:lnTo>
                  <a:lnTo>
                    <a:pt x="0" y="14"/>
                  </a:lnTo>
                  <a:lnTo>
                    <a:pt x="4" y="38"/>
                  </a:lnTo>
                  <a:lnTo>
                    <a:pt x="9" y="50"/>
                  </a:lnTo>
                  <a:lnTo>
                    <a:pt x="22" y="50"/>
                  </a:lnTo>
                  <a:lnTo>
                    <a:pt x="27" y="68"/>
                  </a:lnTo>
                  <a:lnTo>
                    <a:pt x="20" y="88"/>
                  </a:lnTo>
                  <a:lnTo>
                    <a:pt x="11" y="115"/>
                  </a:lnTo>
                  <a:lnTo>
                    <a:pt x="11" y="131"/>
                  </a:lnTo>
                  <a:lnTo>
                    <a:pt x="27" y="137"/>
                  </a:lnTo>
                  <a:lnTo>
                    <a:pt x="38" y="153"/>
                  </a:lnTo>
                  <a:lnTo>
                    <a:pt x="34" y="175"/>
                  </a:lnTo>
                  <a:lnTo>
                    <a:pt x="45" y="187"/>
                  </a:lnTo>
                  <a:lnTo>
                    <a:pt x="61" y="216"/>
                  </a:lnTo>
                  <a:lnTo>
                    <a:pt x="74" y="229"/>
                  </a:lnTo>
                  <a:lnTo>
                    <a:pt x="101" y="229"/>
                  </a:lnTo>
                  <a:lnTo>
                    <a:pt x="108" y="218"/>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41" name="Freeform 141"/>
            <p:cNvSpPr>
              <a:spLocks/>
            </p:cNvSpPr>
            <p:nvPr/>
          </p:nvSpPr>
          <p:spPr bwMode="auto">
            <a:xfrm>
              <a:off x="4299" y="288"/>
              <a:ext cx="45" cy="34"/>
            </a:xfrm>
            <a:custGeom>
              <a:avLst/>
              <a:gdLst>
                <a:gd name="T0" fmla="*/ 20 w 45"/>
                <a:gd name="T1" fmla="*/ 7 h 34"/>
                <a:gd name="T2" fmla="*/ 0 w 45"/>
                <a:gd name="T3" fmla="*/ 13 h 34"/>
                <a:gd name="T4" fmla="*/ 0 w 45"/>
                <a:gd name="T5" fmla="*/ 34 h 34"/>
                <a:gd name="T6" fmla="*/ 27 w 45"/>
                <a:gd name="T7" fmla="*/ 29 h 34"/>
                <a:gd name="T8" fmla="*/ 45 w 45"/>
                <a:gd name="T9" fmla="*/ 0 h 34"/>
                <a:gd name="T10" fmla="*/ 20 w 45"/>
                <a:gd name="T11" fmla="*/ 7 h 34"/>
              </a:gdLst>
              <a:ahLst/>
              <a:cxnLst>
                <a:cxn ang="0">
                  <a:pos x="T0" y="T1"/>
                </a:cxn>
                <a:cxn ang="0">
                  <a:pos x="T2" y="T3"/>
                </a:cxn>
                <a:cxn ang="0">
                  <a:pos x="T4" y="T5"/>
                </a:cxn>
                <a:cxn ang="0">
                  <a:pos x="T6" y="T7"/>
                </a:cxn>
                <a:cxn ang="0">
                  <a:pos x="T8" y="T9"/>
                </a:cxn>
                <a:cxn ang="0">
                  <a:pos x="T10" y="T11"/>
                </a:cxn>
              </a:cxnLst>
              <a:rect l="0" t="0" r="r" b="b"/>
              <a:pathLst>
                <a:path w="45" h="34">
                  <a:moveTo>
                    <a:pt x="20" y="7"/>
                  </a:moveTo>
                  <a:lnTo>
                    <a:pt x="0" y="13"/>
                  </a:lnTo>
                  <a:lnTo>
                    <a:pt x="0" y="34"/>
                  </a:lnTo>
                  <a:lnTo>
                    <a:pt x="27" y="29"/>
                  </a:lnTo>
                  <a:lnTo>
                    <a:pt x="45" y="0"/>
                  </a:lnTo>
                  <a:lnTo>
                    <a:pt x="20" y="7"/>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2" name="Freeform 142"/>
            <p:cNvSpPr>
              <a:spLocks/>
            </p:cNvSpPr>
            <p:nvPr/>
          </p:nvSpPr>
          <p:spPr bwMode="auto">
            <a:xfrm>
              <a:off x="4299" y="288"/>
              <a:ext cx="45" cy="34"/>
            </a:xfrm>
            <a:custGeom>
              <a:avLst/>
              <a:gdLst>
                <a:gd name="T0" fmla="*/ 20 w 45"/>
                <a:gd name="T1" fmla="*/ 7 h 34"/>
                <a:gd name="T2" fmla="*/ 0 w 45"/>
                <a:gd name="T3" fmla="*/ 13 h 34"/>
                <a:gd name="T4" fmla="*/ 0 w 45"/>
                <a:gd name="T5" fmla="*/ 34 h 34"/>
                <a:gd name="T6" fmla="*/ 27 w 45"/>
                <a:gd name="T7" fmla="*/ 29 h 34"/>
                <a:gd name="T8" fmla="*/ 45 w 45"/>
                <a:gd name="T9" fmla="*/ 0 h 34"/>
                <a:gd name="T10" fmla="*/ 20 w 45"/>
                <a:gd name="T11" fmla="*/ 7 h 34"/>
              </a:gdLst>
              <a:ahLst/>
              <a:cxnLst>
                <a:cxn ang="0">
                  <a:pos x="T0" y="T1"/>
                </a:cxn>
                <a:cxn ang="0">
                  <a:pos x="T2" y="T3"/>
                </a:cxn>
                <a:cxn ang="0">
                  <a:pos x="T4" y="T5"/>
                </a:cxn>
                <a:cxn ang="0">
                  <a:pos x="T6" y="T7"/>
                </a:cxn>
                <a:cxn ang="0">
                  <a:pos x="T8" y="T9"/>
                </a:cxn>
                <a:cxn ang="0">
                  <a:pos x="T10" y="T11"/>
                </a:cxn>
              </a:cxnLst>
              <a:rect l="0" t="0" r="r" b="b"/>
              <a:pathLst>
                <a:path w="45" h="34">
                  <a:moveTo>
                    <a:pt x="20" y="7"/>
                  </a:moveTo>
                  <a:lnTo>
                    <a:pt x="0" y="13"/>
                  </a:lnTo>
                  <a:lnTo>
                    <a:pt x="0" y="34"/>
                  </a:lnTo>
                  <a:lnTo>
                    <a:pt x="27" y="29"/>
                  </a:lnTo>
                  <a:lnTo>
                    <a:pt x="45" y="0"/>
                  </a:lnTo>
                  <a:lnTo>
                    <a:pt x="20" y="7"/>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43" name="Freeform 143"/>
            <p:cNvSpPr>
              <a:spLocks/>
            </p:cNvSpPr>
            <p:nvPr/>
          </p:nvSpPr>
          <p:spPr bwMode="auto">
            <a:xfrm>
              <a:off x="4177" y="247"/>
              <a:ext cx="41" cy="41"/>
            </a:xfrm>
            <a:custGeom>
              <a:avLst/>
              <a:gdLst>
                <a:gd name="T0" fmla="*/ 34 w 41"/>
                <a:gd name="T1" fmla="*/ 0 h 41"/>
                <a:gd name="T2" fmla="*/ 16 w 41"/>
                <a:gd name="T3" fmla="*/ 0 h 41"/>
                <a:gd name="T4" fmla="*/ 0 w 41"/>
                <a:gd name="T5" fmla="*/ 18 h 41"/>
                <a:gd name="T6" fmla="*/ 9 w 41"/>
                <a:gd name="T7" fmla="*/ 39 h 41"/>
                <a:gd name="T8" fmla="*/ 34 w 41"/>
                <a:gd name="T9" fmla="*/ 41 h 41"/>
                <a:gd name="T10" fmla="*/ 41 w 41"/>
                <a:gd name="T11" fmla="*/ 18 h 41"/>
                <a:gd name="T12" fmla="*/ 34 w 4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4" y="0"/>
                  </a:moveTo>
                  <a:lnTo>
                    <a:pt x="16" y="0"/>
                  </a:lnTo>
                  <a:lnTo>
                    <a:pt x="0" y="18"/>
                  </a:lnTo>
                  <a:lnTo>
                    <a:pt x="9" y="39"/>
                  </a:lnTo>
                  <a:lnTo>
                    <a:pt x="34" y="41"/>
                  </a:lnTo>
                  <a:lnTo>
                    <a:pt x="41" y="18"/>
                  </a:lnTo>
                  <a:lnTo>
                    <a:pt x="34"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4" name="Freeform 144"/>
            <p:cNvSpPr>
              <a:spLocks/>
            </p:cNvSpPr>
            <p:nvPr/>
          </p:nvSpPr>
          <p:spPr bwMode="auto">
            <a:xfrm>
              <a:off x="4177" y="247"/>
              <a:ext cx="41" cy="41"/>
            </a:xfrm>
            <a:custGeom>
              <a:avLst/>
              <a:gdLst>
                <a:gd name="T0" fmla="*/ 34 w 41"/>
                <a:gd name="T1" fmla="*/ 0 h 41"/>
                <a:gd name="T2" fmla="*/ 16 w 41"/>
                <a:gd name="T3" fmla="*/ 0 h 41"/>
                <a:gd name="T4" fmla="*/ 0 w 41"/>
                <a:gd name="T5" fmla="*/ 18 h 41"/>
                <a:gd name="T6" fmla="*/ 9 w 41"/>
                <a:gd name="T7" fmla="*/ 39 h 41"/>
                <a:gd name="T8" fmla="*/ 34 w 41"/>
                <a:gd name="T9" fmla="*/ 41 h 41"/>
                <a:gd name="T10" fmla="*/ 41 w 41"/>
                <a:gd name="T11" fmla="*/ 18 h 41"/>
                <a:gd name="T12" fmla="*/ 34 w 4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4" y="0"/>
                  </a:moveTo>
                  <a:lnTo>
                    <a:pt x="16" y="0"/>
                  </a:lnTo>
                  <a:lnTo>
                    <a:pt x="0" y="18"/>
                  </a:lnTo>
                  <a:lnTo>
                    <a:pt x="9" y="39"/>
                  </a:lnTo>
                  <a:lnTo>
                    <a:pt x="34" y="41"/>
                  </a:lnTo>
                  <a:lnTo>
                    <a:pt x="41" y="18"/>
                  </a:lnTo>
                  <a:lnTo>
                    <a:pt x="34"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45" name="Freeform 145"/>
            <p:cNvSpPr>
              <a:spLocks/>
            </p:cNvSpPr>
            <p:nvPr/>
          </p:nvSpPr>
          <p:spPr bwMode="auto">
            <a:xfrm>
              <a:off x="4182" y="166"/>
              <a:ext cx="58" cy="63"/>
            </a:xfrm>
            <a:custGeom>
              <a:avLst/>
              <a:gdLst>
                <a:gd name="T0" fmla="*/ 11 w 58"/>
                <a:gd name="T1" fmla="*/ 18 h 63"/>
                <a:gd name="T2" fmla="*/ 0 w 58"/>
                <a:gd name="T3" fmla="*/ 52 h 63"/>
                <a:gd name="T4" fmla="*/ 16 w 58"/>
                <a:gd name="T5" fmla="*/ 63 h 63"/>
                <a:gd name="T6" fmla="*/ 36 w 58"/>
                <a:gd name="T7" fmla="*/ 48 h 63"/>
                <a:gd name="T8" fmla="*/ 58 w 58"/>
                <a:gd name="T9" fmla="*/ 27 h 63"/>
                <a:gd name="T10" fmla="*/ 45 w 58"/>
                <a:gd name="T11" fmla="*/ 5 h 63"/>
                <a:gd name="T12" fmla="*/ 29 w 58"/>
                <a:gd name="T13" fmla="*/ 0 h 63"/>
                <a:gd name="T14" fmla="*/ 11 w 58"/>
                <a:gd name="T15" fmla="*/ 18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11" y="18"/>
                  </a:moveTo>
                  <a:lnTo>
                    <a:pt x="0" y="52"/>
                  </a:lnTo>
                  <a:lnTo>
                    <a:pt x="16" y="63"/>
                  </a:lnTo>
                  <a:lnTo>
                    <a:pt x="36" y="48"/>
                  </a:lnTo>
                  <a:lnTo>
                    <a:pt x="58" y="27"/>
                  </a:lnTo>
                  <a:lnTo>
                    <a:pt x="45" y="5"/>
                  </a:lnTo>
                  <a:lnTo>
                    <a:pt x="29" y="0"/>
                  </a:lnTo>
                  <a:lnTo>
                    <a:pt x="11" y="18"/>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146"/>
            <p:cNvSpPr>
              <a:spLocks/>
            </p:cNvSpPr>
            <p:nvPr/>
          </p:nvSpPr>
          <p:spPr bwMode="auto">
            <a:xfrm>
              <a:off x="4182" y="166"/>
              <a:ext cx="58" cy="63"/>
            </a:xfrm>
            <a:custGeom>
              <a:avLst/>
              <a:gdLst>
                <a:gd name="T0" fmla="*/ 11 w 58"/>
                <a:gd name="T1" fmla="*/ 18 h 63"/>
                <a:gd name="T2" fmla="*/ 0 w 58"/>
                <a:gd name="T3" fmla="*/ 52 h 63"/>
                <a:gd name="T4" fmla="*/ 16 w 58"/>
                <a:gd name="T5" fmla="*/ 63 h 63"/>
                <a:gd name="T6" fmla="*/ 36 w 58"/>
                <a:gd name="T7" fmla="*/ 48 h 63"/>
                <a:gd name="T8" fmla="*/ 58 w 58"/>
                <a:gd name="T9" fmla="*/ 27 h 63"/>
                <a:gd name="T10" fmla="*/ 45 w 58"/>
                <a:gd name="T11" fmla="*/ 5 h 63"/>
                <a:gd name="T12" fmla="*/ 29 w 58"/>
                <a:gd name="T13" fmla="*/ 0 h 63"/>
                <a:gd name="T14" fmla="*/ 11 w 58"/>
                <a:gd name="T15" fmla="*/ 18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11" y="18"/>
                  </a:moveTo>
                  <a:lnTo>
                    <a:pt x="0" y="52"/>
                  </a:lnTo>
                  <a:lnTo>
                    <a:pt x="16" y="63"/>
                  </a:lnTo>
                  <a:lnTo>
                    <a:pt x="36" y="48"/>
                  </a:lnTo>
                  <a:lnTo>
                    <a:pt x="58" y="27"/>
                  </a:lnTo>
                  <a:lnTo>
                    <a:pt x="45" y="5"/>
                  </a:lnTo>
                  <a:lnTo>
                    <a:pt x="29" y="0"/>
                  </a:lnTo>
                  <a:lnTo>
                    <a:pt x="11" y="18"/>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47" name="Freeform 147"/>
            <p:cNvSpPr>
              <a:spLocks/>
            </p:cNvSpPr>
            <p:nvPr/>
          </p:nvSpPr>
          <p:spPr bwMode="auto">
            <a:xfrm>
              <a:off x="4112" y="130"/>
              <a:ext cx="52" cy="70"/>
            </a:xfrm>
            <a:custGeom>
              <a:avLst/>
              <a:gdLst>
                <a:gd name="T0" fmla="*/ 38 w 52"/>
                <a:gd name="T1" fmla="*/ 0 h 70"/>
                <a:gd name="T2" fmla="*/ 18 w 52"/>
                <a:gd name="T3" fmla="*/ 12 h 70"/>
                <a:gd name="T4" fmla="*/ 0 w 52"/>
                <a:gd name="T5" fmla="*/ 18 h 70"/>
                <a:gd name="T6" fmla="*/ 5 w 52"/>
                <a:gd name="T7" fmla="*/ 32 h 70"/>
                <a:gd name="T8" fmla="*/ 11 w 52"/>
                <a:gd name="T9" fmla="*/ 54 h 70"/>
                <a:gd name="T10" fmla="*/ 0 w 52"/>
                <a:gd name="T11" fmla="*/ 63 h 70"/>
                <a:gd name="T12" fmla="*/ 11 w 52"/>
                <a:gd name="T13" fmla="*/ 70 h 70"/>
                <a:gd name="T14" fmla="*/ 27 w 52"/>
                <a:gd name="T15" fmla="*/ 48 h 70"/>
                <a:gd name="T16" fmla="*/ 52 w 52"/>
                <a:gd name="T17" fmla="*/ 41 h 70"/>
                <a:gd name="T18" fmla="*/ 52 w 52"/>
                <a:gd name="T19" fmla="*/ 7 h 70"/>
                <a:gd name="T20" fmla="*/ 38 w 52"/>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0">
                  <a:moveTo>
                    <a:pt x="38" y="0"/>
                  </a:moveTo>
                  <a:lnTo>
                    <a:pt x="18" y="12"/>
                  </a:lnTo>
                  <a:lnTo>
                    <a:pt x="0" y="18"/>
                  </a:lnTo>
                  <a:lnTo>
                    <a:pt x="5" y="32"/>
                  </a:lnTo>
                  <a:lnTo>
                    <a:pt x="11" y="54"/>
                  </a:lnTo>
                  <a:lnTo>
                    <a:pt x="0" y="63"/>
                  </a:lnTo>
                  <a:lnTo>
                    <a:pt x="11" y="70"/>
                  </a:lnTo>
                  <a:lnTo>
                    <a:pt x="27" y="48"/>
                  </a:lnTo>
                  <a:lnTo>
                    <a:pt x="52" y="41"/>
                  </a:lnTo>
                  <a:lnTo>
                    <a:pt x="52" y="7"/>
                  </a:lnTo>
                  <a:lnTo>
                    <a:pt x="38"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148"/>
            <p:cNvSpPr>
              <a:spLocks/>
            </p:cNvSpPr>
            <p:nvPr/>
          </p:nvSpPr>
          <p:spPr bwMode="auto">
            <a:xfrm>
              <a:off x="4112" y="130"/>
              <a:ext cx="52" cy="70"/>
            </a:xfrm>
            <a:custGeom>
              <a:avLst/>
              <a:gdLst>
                <a:gd name="T0" fmla="*/ 38 w 52"/>
                <a:gd name="T1" fmla="*/ 0 h 70"/>
                <a:gd name="T2" fmla="*/ 18 w 52"/>
                <a:gd name="T3" fmla="*/ 12 h 70"/>
                <a:gd name="T4" fmla="*/ 0 w 52"/>
                <a:gd name="T5" fmla="*/ 18 h 70"/>
                <a:gd name="T6" fmla="*/ 5 w 52"/>
                <a:gd name="T7" fmla="*/ 32 h 70"/>
                <a:gd name="T8" fmla="*/ 11 w 52"/>
                <a:gd name="T9" fmla="*/ 54 h 70"/>
                <a:gd name="T10" fmla="*/ 0 w 52"/>
                <a:gd name="T11" fmla="*/ 63 h 70"/>
                <a:gd name="T12" fmla="*/ 11 w 52"/>
                <a:gd name="T13" fmla="*/ 70 h 70"/>
                <a:gd name="T14" fmla="*/ 27 w 52"/>
                <a:gd name="T15" fmla="*/ 48 h 70"/>
                <a:gd name="T16" fmla="*/ 52 w 52"/>
                <a:gd name="T17" fmla="*/ 41 h 70"/>
                <a:gd name="T18" fmla="*/ 52 w 52"/>
                <a:gd name="T19" fmla="*/ 7 h 70"/>
                <a:gd name="T20" fmla="*/ 38 w 52"/>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0">
                  <a:moveTo>
                    <a:pt x="38" y="0"/>
                  </a:moveTo>
                  <a:lnTo>
                    <a:pt x="18" y="12"/>
                  </a:lnTo>
                  <a:lnTo>
                    <a:pt x="0" y="18"/>
                  </a:lnTo>
                  <a:lnTo>
                    <a:pt x="5" y="32"/>
                  </a:lnTo>
                  <a:lnTo>
                    <a:pt x="11" y="54"/>
                  </a:lnTo>
                  <a:lnTo>
                    <a:pt x="0" y="63"/>
                  </a:lnTo>
                  <a:lnTo>
                    <a:pt x="11" y="70"/>
                  </a:lnTo>
                  <a:lnTo>
                    <a:pt x="27" y="48"/>
                  </a:lnTo>
                  <a:lnTo>
                    <a:pt x="52" y="41"/>
                  </a:lnTo>
                  <a:lnTo>
                    <a:pt x="52" y="7"/>
                  </a:lnTo>
                  <a:lnTo>
                    <a:pt x="38"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49" name="Freeform 149"/>
            <p:cNvSpPr>
              <a:spLocks/>
            </p:cNvSpPr>
            <p:nvPr/>
          </p:nvSpPr>
          <p:spPr bwMode="auto">
            <a:xfrm>
              <a:off x="3932" y="259"/>
              <a:ext cx="138" cy="92"/>
            </a:xfrm>
            <a:custGeom>
              <a:avLst/>
              <a:gdLst>
                <a:gd name="T0" fmla="*/ 97 w 138"/>
                <a:gd name="T1" fmla="*/ 9 h 92"/>
                <a:gd name="T2" fmla="*/ 81 w 138"/>
                <a:gd name="T3" fmla="*/ 20 h 92"/>
                <a:gd name="T4" fmla="*/ 63 w 138"/>
                <a:gd name="T5" fmla="*/ 13 h 92"/>
                <a:gd name="T6" fmla="*/ 36 w 138"/>
                <a:gd name="T7" fmla="*/ 38 h 92"/>
                <a:gd name="T8" fmla="*/ 16 w 138"/>
                <a:gd name="T9" fmla="*/ 60 h 92"/>
                <a:gd name="T10" fmla="*/ 0 w 138"/>
                <a:gd name="T11" fmla="*/ 74 h 92"/>
                <a:gd name="T12" fmla="*/ 0 w 138"/>
                <a:gd name="T13" fmla="*/ 92 h 92"/>
                <a:gd name="T14" fmla="*/ 32 w 138"/>
                <a:gd name="T15" fmla="*/ 78 h 92"/>
                <a:gd name="T16" fmla="*/ 30 w 138"/>
                <a:gd name="T17" fmla="*/ 90 h 92"/>
                <a:gd name="T18" fmla="*/ 50 w 138"/>
                <a:gd name="T19" fmla="*/ 87 h 92"/>
                <a:gd name="T20" fmla="*/ 70 w 138"/>
                <a:gd name="T21" fmla="*/ 60 h 92"/>
                <a:gd name="T22" fmla="*/ 88 w 138"/>
                <a:gd name="T23" fmla="*/ 51 h 92"/>
                <a:gd name="T24" fmla="*/ 84 w 138"/>
                <a:gd name="T25" fmla="*/ 65 h 92"/>
                <a:gd name="T26" fmla="*/ 102 w 138"/>
                <a:gd name="T27" fmla="*/ 56 h 92"/>
                <a:gd name="T28" fmla="*/ 108 w 138"/>
                <a:gd name="T29" fmla="*/ 40 h 92"/>
                <a:gd name="T30" fmla="*/ 124 w 138"/>
                <a:gd name="T31" fmla="*/ 27 h 92"/>
                <a:gd name="T32" fmla="*/ 138 w 138"/>
                <a:gd name="T33" fmla="*/ 13 h 92"/>
                <a:gd name="T34" fmla="*/ 117 w 138"/>
                <a:gd name="T35" fmla="*/ 0 h 92"/>
                <a:gd name="T36" fmla="*/ 97 w 138"/>
                <a:gd name="T37" fmla="*/ 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2">
                  <a:moveTo>
                    <a:pt x="97" y="9"/>
                  </a:moveTo>
                  <a:lnTo>
                    <a:pt x="81" y="20"/>
                  </a:lnTo>
                  <a:lnTo>
                    <a:pt x="63" y="13"/>
                  </a:lnTo>
                  <a:lnTo>
                    <a:pt x="36" y="38"/>
                  </a:lnTo>
                  <a:lnTo>
                    <a:pt x="16" y="60"/>
                  </a:lnTo>
                  <a:lnTo>
                    <a:pt x="0" y="74"/>
                  </a:lnTo>
                  <a:lnTo>
                    <a:pt x="0" y="92"/>
                  </a:lnTo>
                  <a:lnTo>
                    <a:pt x="32" y="78"/>
                  </a:lnTo>
                  <a:lnTo>
                    <a:pt x="30" y="90"/>
                  </a:lnTo>
                  <a:lnTo>
                    <a:pt x="50" y="87"/>
                  </a:lnTo>
                  <a:lnTo>
                    <a:pt x="70" y="60"/>
                  </a:lnTo>
                  <a:lnTo>
                    <a:pt x="88" y="51"/>
                  </a:lnTo>
                  <a:lnTo>
                    <a:pt x="84" y="65"/>
                  </a:lnTo>
                  <a:lnTo>
                    <a:pt x="102" y="56"/>
                  </a:lnTo>
                  <a:lnTo>
                    <a:pt x="108" y="40"/>
                  </a:lnTo>
                  <a:lnTo>
                    <a:pt x="124" y="27"/>
                  </a:lnTo>
                  <a:lnTo>
                    <a:pt x="138" y="13"/>
                  </a:lnTo>
                  <a:lnTo>
                    <a:pt x="117" y="0"/>
                  </a:lnTo>
                  <a:lnTo>
                    <a:pt x="97" y="9"/>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150"/>
            <p:cNvSpPr>
              <a:spLocks/>
            </p:cNvSpPr>
            <p:nvPr/>
          </p:nvSpPr>
          <p:spPr bwMode="auto">
            <a:xfrm>
              <a:off x="3932" y="259"/>
              <a:ext cx="138" cy="92"/>
            </a:xfrm>
            <a:custGeom>
              <a:avLst/>
              <a:gdLst>
                <a:gd name="T0" fmla="*/ 97 w 138"/>
                <a:gd name="T1" fmla="*/ 9 h 92"/>
                <a:gd name="T2" fmla="*/ 81 w 138"/>
                <a:gd name="T3" fmla="*/ 20 h 92"/>
                <a:gd name="T4" fmla="*/ 63 w 138"/>
                <a:gd name="T5" fmla="*/ 13 h 92"/>
                <a:gd name="T6" fmla="*/ 36 w 138"/>
                <a:gd name="T7" fmla="*/ 38 h 92"/>
                <a:gd name="T8" fmla="*/ 16 w 138"/>
                <a:gd name="T9" fmla="*/ 60 h 92"/>
                <a:gd name="T10" fmla="*/ 0 w 138"/>
                <a:gd name="T11" fmla="*/ 74 h 92"/>
                <a:gd name="T12" fmla="*/ 0 w 138"/>
                <a:gd name="T13" fmla="*/ 92 h 92"/>
                <a:gd name="T14" fmla="*/ 32 w 138"/>
                <a:gd name="T15" fmla="*/ 78 h 92"/>
                <a:gd name="T16" fmla="*/ 30 w 138"/>
                <a:gd name="T17" fmla="*/ 90 h 92"/>
                <a:gd name="T18" fmla="*/ 50 w 138"/>
                <a:gd name="T19" fmla="*/ 87 h 92"/>
                <a:gd name="T20" fmla="*/ 70 w 138"/>
                <a:gd name="T21" fmla="*/ 60 h 92"/>
                <a:gd name="T22" fmla="*/ 88 w 138"/>
                <a:gd name="T23" fmla="*/ 51 h 92"/>
                <a:gd name="T24" fmla="*/ 84 w 138"/>
                <a:gd name="T25" fmla="*/ 65 h 92"/>
                <a:gd name="T26" fmla="*/ 102 w 138"/>
                <a:gd name="T27" fmla="*/ 56 h 92"/>
                <a:gd name="T28" fmla="*/ 108 w 138"/>
                <a:gd name="T29" fmla="*/ 40 h 92"/>
                <a:gd name="T30" fmla="*/ 124 w 138"/>
                <a:gd name="T31" fmla="*/ 27 h 92"/>
                <a:gd name="T32" fmla="*/ 138 w 138"/>
                <a:gd name="T33" fmla="*/ 13 h 92"/>
                <a:gd name="T34" fmla="*/ 117 w 138"/>
                <a:gd name="T35" fmla="*/ 0 h 92"/>
                <a:gd name="T36" fmla="*/ 97 w 138"/>
                <a:gd name="T37" fmla="*/ 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2">
                  <a:moveTo>
                    <a:pt x="97" y="9"/>
                  </a:moveTo>
                  <a:lnTo>
                    <a:pt x="81" y="20"/>
                  </a:lnTo>
                  <a:lnTo>
                    <a:pt x="63" y="13"/>
                  </a:lnTo>
                  <a:lnTo>
                    <a:pt x="36" y="38"/>
                  </a:lnTo>
                  <a:lnTo>
                    <a:pt x="16" y="60"/>
                  </a:lnTo>
                  <a:lnTo>
                    <a:pt x="0" y="74"/>
                  </a:lnTo>
                  <a:lnTo>
                    <a:pt x="0" y="92"/>
                  </a:lnTo>
                  <a:lnTo>
                    <a:pt x="32" y="78"/>
                  </a:lnTo>
                  <a:lnTo>
                    <a:pt x="30" y="90"/>
                  </a:lnTo>
                  <a:lnTo>
                    <a:pt x="50" y="87"/>
                  </a:lnTo>
                  <a:lnTo>
                    <a:pt x="70" y="60"/>
                  </a:lnTo>
                  <a:lnTo>
                    <a:pt x="88" y="51"/>
                  </a:lnTo>
                  <a:lnTo>
                    <a:pt x="84" y="65"/>
                  </a:lnTo>
                  <a:lnTo>
                    <a:pt x="102" y="56"/>
                  </a:lnTo>
                  <a:lnTo>
                    <a:pt x="108" y="40"/>
                  </a:lnTo>
                  <a:lnTo>
                    <a:pt x="124" y="27"/>
                  </a:lnTo>
                  <a:lnTo>
                    <a:pt x="138" y="13"/>
                  </a:lnTo>
                  <a:lnTo>
                    <a:pt x="117" y="0"/>
                  </a:lnTo>
                  <a:lnTo>
                    <a:pt x="97" y="9"/>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51" name="Freeform 151"/>
            <p:cNvSpPr>
              <a:spLocks/>
            </p:cNvSpPr>
            <p:nvPr/>
          </p:nvSpPr>
          <p:spPr bwMode="auto">
            <a:xfrm>
              <a:off x="4000" y="376"/>
              <a:ext cx="150" cy="96"/>
            </a:xfrm>
            <a:custGeom>
              <a:avLst/>
              <a:gdLst>
                <a:gd name="T0" fmla="*/ 132 w 150"/>
                <a:gd name="T1" fmla="*/ 0 h 96"/>
                <a:gd name="T2" fmla="*/ 110 w 150"/>
                <a:gd name="T3" fmla="*/ 4 h 96"/>
                <a:gd name="T4" fmla="*/ 105 w 150"/>
                <a:gd name="T5" fmla="*/ 31 h 96"/>
                <a:gd name="T6" fmla="*/ 94 w 150"/>
                <a:gd name="T7" fmla="*/ 38 h 96"/>
                <a:gd name="T8" fmla="*/ 81 w 150"/>
                <a:gd name="T9" fmla="*/ 31 h 96"/>
                <a:gd name="T10" fmla="*/ 67 w 150"/>
                <a:gd name="T11" fmla="*/ 29 h 96"/>
                <a:gd name="T12" fmla="*/ 56 w 150"/>
                <a:gd name="T13" fmla="*/ 29 h 96"/>
                <a:gd name="T14" fmla="*/ 54 w 150"/>
                <a:gd name="T15" fmla="*/ 2 h 96"/>
                <a:gd name="T16" fmla="*/ 40 w 150"/>
                <a:gd name="T17" fmla="*/ 0 h 96"/>
                <a:gd name="T18" fmla="*/ 16 w 150"/>
                <a:gd name="T19" fmla="*/ 6 h 96"/>
                <a:gd name="T20" fmla="*/ 25 w 150"/>
                <a:gd name="T21" fmla="*/ 27 h 96"/>
                <a:gd name="T22" fmla="*/ 22 w 150"/>
                <a:gd name="T23" fmla="*/ 31 h 96"/>
                <a:gd name="T24" fmla="*/ 2 w 150"/>
                <a:gd name="T25" fmla="*/ 38 h 96"/>
                <a:gd name="T26" fmla="*/ 2 w 150"/>
                <a:gd name="T27" fmla="*/ 51 h 96"/>
                <a:gd name="T28" fmla="*/ 22 w 150"/>
                <a:gd name="T29" fmla="*/ 58 h 96"/>
                <a:gd name="T30" fmla="*/ 25 w 150"/>
                <a:gd name="T31" fmla="*/ 69 h 96"/>
                <a:gd name="T32" fmla="*/ 0 w 150"/>
                <a:gd name="T33" fmla="*/ 81 h 96"/>
                <a:gd name="T34" fmla="*/ 9 w 150"/>
                <a:gd name="T35" fmla="*/ 96 h 96"/>
                <a:gd name="T36" fmla="*/ 52 w 150"/>
                <a:gd name="T37" fmla="*/ 96 h 96"/>
                <a:gd name="T38" fmla="*/ 70 w 150"/>
                <a:gd name="T39" fmla="*/ 83 h 96"/>
                <a:gd name="T40" fmla="*/ 94 w 150"/>
                <a:gd name="T41" fmla="*/ 92 h 96"/>
                <a:gd name="T42" fmla="*/ 110 w 150"/>
                <a:gd name="T43" fmla="*/ 92 h 96"/>
                <a:gd name="T44" fmla="*/ 123 w 150"/>
                <a:gd name="T45" fmla="*/ 74 h 96"/>
                <a:gd name="T46" fmla="*/ 117 w 150"/>
                <a:gd name="T47" fmla="*/ 54 h 96"/>
                <a:gd name="T48" fmla="*/ 135 w 150"/>
                <a:gd name="T49" fmla="*/ 38 h 96"/>
                <a:gd name="T50" fmla="*/ 150 w 150"/>
                <a:gd name="T51" fmla="*/ 6 h 96"/>
                <a:gd name="T52" fmla="*/ 135 w 150"/>
                <a:gd name="T53" fmla="*/ 0 h 96"/>
                <a:gd name="T54" fmla="*/ 132 w 150"/>
                <a:gd name="T5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96">
                  <a:moveTo>
                    <a:pt x="132" y="0"/>
                  </a:moveTo>
                  <a:lnTo>
                    <a:pt x="110" y="4"/>
                  </a:lnTo>
                  <a:lnTo>
                    <a:pt x="105" y="31"/>
                  </a:lnTo>
                  <a:lnTo>
                    <a:pt x="94" y="38"/>
                  </a:lnTo>
                  <a:lnTo>
                    <a:pt x="81" y="31"/>
                  </a:lnTo>
                  <a:lnTo>
                    <a:pt x="67" y="29"/>
                  </a:lnTo>
                  <a:lnTo>
                    <a:pt x="56" y="29"/>
                  </a:lnTo>
                  <a:lnTo>
                    <a:pt x="54" y="2"/>
                  </a:lnTo>
                  <a:lnTo>
                    <a:pt x="40" y="0"/>
                  </a:lnTo>
                  <a:lnTo>
                    <a:pt x="16" y="6"/>
                  </a:lnTo>
                  <a:lnTo>
                    <a:pt x="25" y="27"/>
                  </a:lnTo>
                  <a:lnTo>
                    <a:pt x="22" y="31"/>
                  </a:lnTo>
                  <a:lnTo>
                    <a:pt x="2" y="38"/>
                  </a:lnTo>
                  <a:lnTo>
                    <a:pt x="2" y="51"/>
                  </a:lnTo>
                  <a:lnTo>
                    <a:pt x="22" y="58"/>
                  </a:lnTo>
                  <a:lnTo>
                    <a:pt x="25" y="69"/>
                  </a:lnTo>
                  <a:lnTo>
                    <a:pt x="0" y="81"/>
                  </a:lnTo>
                  <a:lnTo>
                    <a:pt x="9" y="96"/>
                  </a:lnTo>
                  <a:lnTo>
                    <a:pt x="52" y="96"/>
                  </a:lnTo>
                  <a:lnTo>
                    <a:pt x="70" y="83"/>
                  </a:lnTo>
                  <a:lnTo>
                    <a:pt x="94" y="92"/>
                  </a:lnTo>
                  <a:lnTo>
                    <a:pt x="110" y="92"/>
                  </a:lnTo>
                  <a:lnTo>
                    <a:pt x="123" y="74"/>
                  </a:lnTo>
                  <a:lnTo>
                    <a:pt x="117" y="54"/>
                  </a:lnTo>
                  <a:lnTo>
                    <a:pt x="135" y="38"/>
                  </a:lnTo>
                  <a:lnTo>
                    <a:pt x="150" y="6"/>
                  </a:lnTo>
                  <a:lnTo>
                    <a:pt x="135" y="0"/>
                  </a:lnTo>
                  <a:lnTo>
                    <a:pt x="132"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152"/>
            <p:cNvSpPr>
              <a:spLocks/>
            </p:cNvSpPr>
            <p:nvPr/>
          </p:nvSpPr>
          <p:spPr bwMode="auto">
            <a:xfrm>
              <a:off x="4000" y="376"/>
              <a:ext cx="150" cy="96"/>
            </a:xfrm>
            <a:custGeom>
              <a:avLst/>
              <a:gdLst>
                <a:gd name="T0" fmla="*/ 132 w 150"/>
                <a:gd name="T1" fmla="*/ 0 h 96"/>
                <a:gd name="T2" fmla="*/ 110 w 150"/>
                <a:gd name="T3" fmla="*/ 4 h 96"/>
                <a:gd name="T4" fmla="*/ 105 w 150"/>
                <a:gd name="T5" fmla="*/ 31 h 96"/>
                <a:gd name="T6" fmla="*/ 94 w 150"/>
                <a:gd name="T7" fmla="*/ 38 h 96"/>
                <a:gd name="T8" fmla="*/ 81 w 150"/>
                <a:gd name="T9" fmla="*/ 31 h 96"/>
                <a:gd name="T10" fmla="*/ 67 w 150"/>
                <a:gd name="T11" fmla="*/ 29 h 96"/>
                <a:gd name="T12" fmla="*/ 56 w 150"/>
                <a:gd name="T13" fmla="*/ 29 h 96"/>
                <a:gd name="T14" fmla="*/ 54 w 150"/>
                <a:gd name="T15" fmla="*/ 2 h 96"/>
                <a:gd name="T16" fmla="*/ 40 w 150"/>
                <a:gd name="T17" fmla="*/ 0 h 96"/>
                <a:gd name="T18" fmla="*/ 16 w 150"/>
                <a:gd name="T19" fmla="*/ 6 h 96"/>
                <a:gd name="T20" fmla="*/ 25 w 150"/>
                <a:gd name="T21" fmla="*/ 27 h 96"/>
                <a:gd name="T22" fmla="*/ 22 w 150"/>
                <a:gd name="T23" fmla="*/ 31 h 96"/>
                <a:gd name="T24" fmla="*/ 2 w 150"/>
                <a:gd name="T25" fmla="*/ 38 h 96"/>
                <a:gd name="T26" fmla="*/ 2 w 150"/>
                <a:gd name="T27" fmla="*/ 51 h 96"/>
                <a:gd name="T28" fmla="*/ 22 w 150"/>
                <a:gd name="T29" fmla="*/ 58 h 96"/>
                <a:gd name="T30" fmla="*/ 25 w 150"/>
                <a:gd name="T31" fmla="*/ 69 h 96"/>
                <a:gd name="T32" fmla="*/ 0 w 150"/>
                <a:gd name="T33" fmla="*/ 81 h 96"/>
                <a:gd name="T34" fmla="*/ 9 w 150"/>
                <a:gd name="T35" fmla="*/ 96 h 96"/>
                <a:gd name="T36" fmla="*/ 52 w 150"/>
                <a:gd name="T37" fmla="*/ 96 h 96"/>
                <a:gd name="T38" fmla="*/ 70 w 150"/>
                <a:gd name="T39" fmla="*/ 83 h 96"/>
                <a:gd name="T40" fmla="*/ 94 w 150"/>
                <a:gd name="T41" fmla="*/ 92 h 96"/>
                <a:gd name="T42" fmla="*/ 110 w 150"/>
                <a:gd name="T43" fmla="*/ 92 h 96"/>
                <a:gd name="T44" fmla="*/ 123 w 150"/>
                <a:gd name="T45" fmla="*/ 74 h 96"/>
                <a:gd name="T46" fmla="*/ 117 w 150"/>
                <a:gd name="T47" fmla="*/ 54 h 96"/>
                <a:gd name="T48" fmla="*/ 135 w 150"/>
                <a:gd name="T49" fmla="*/ 38 h 96"/>
                <a:gd name="T50" fmla="*/ 150 w 150"/>
                <a:gd name="T51" fmla="*/ 6 h 96"/>
                <a:gd name="T52" fmla="*/ 135 w 150"/>
                <a:gd name="T53" fmla="*/ 0 h 96"/>
                <a:gd name="T54" fmla="*/ 132 w 150"/>
                <a:gd name="T5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96">
                  <a:moveTo>
                    <a:pt x="132" y="0"/>
                  </a:moveTo>
                  <a:lnTo>
                    <a:pt x="110" y="4"/>
                  </a:lnTo>
                  <a:lnTo>
                    <a:pt x="105" y="31"/>
                  </a:lnTo>
                  <a:lnTo>
                    <a:pt x="94" y="38"/>
                  </a:lnTo>
                  <a:lnTo>
                    <a:pt x="81" y="31"/>
                  </a:lnTo>
                  <a:lnTo>
                    <a:pt x="67" y="29"/>
                  </a:lnTo>
                  <a:lnTo>
                    <a:pt x="56" y="29"/>
                  </a:lnTo>
                  <a:lnTo>
                    <a:pt x="54" y="2"/>
                  </a:lnTo>
                  <a:lnTo>
                    <a:pt x="40" y="0"/>
                  </a:lnTo>
                  <a:lnTo>
                    <a:pt x="16" y="6"/>
                  </a:lnTo>
                  <a:lnTo>
                    <a:pt x="25" y="27"/>
                  </a:lnTo>
                  <a:lnTo>
                    <a:pt x="22" y="31"/>
                  </a:lnTo>
                  <a:lnTo>
                    <a:pt x="2" y="38"/>
                  </a:lnTo>
                  <a:lnTo>
                    <a:pt x="2" y="51"/>
                  </a:lnTo>
                  <a:lnTo>
                    <a:pt x="22" y="58"/>
                  </a:lnTo>
                  <a:lnTo>
                    <a:pt x="25" y="69"/>
                  </a:lnTo>
                  <a:lnTo>
                    <a:pt x="0" y="81"/>
                  </a:lnTo>
                  <a:lnTo>
                    <a:pt x="9" y="96"/>
                  </a:lnTo>
                  <a:lnTo>
                    <a:pt x="52" y="96"/>
                  </a:lnTo>
                  <a:lnTo>
                    <a:pt x="70" y="83"/>
                  </a:lnTo>
                  <a:lnTo>
                    <a:pt x="94" y="92"/>
                  </a:lnTo>
                  <a:lnTo>
                    <a:pt x="110" y="92"/>
                  </a:lnTo>
                  <a:lnTo>
                    <a:pt x="123" y="74"/>
                  </a:lnTo>
                  <a:lnTo>
                    <a:pt x="117" y="54"/>
                  </a:lnTo>
                  <a:lnTo>
                    <a:pt x="135" y="38"/>
                  </a:lnTo>
                  <a:lnTo>
                    <a:pt x="150" y="6"/>
                  </a:lnTo>
                  <a:lnTo>
                    <a:pt x="135" y="0"/>
                  </a:lnTo>
                  <a:lnTo>
                    <a:pt x="132"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25753" name="Freeform 153"/>
            <p:cNvSpPr>
              <a:spLocks/>
            </p:cNvSpPr>
            <p:nvPr/>
          </p:nvSpPr>
          <p:spPr bwMode="auto">
            <a:xfrm>
              <a:off x="4074" y="324"/>
              <a:ext cx="27" cy="16"/>
            </a:xfrm>
            <a:custGeom>
              <a:avLst/>
              <a:gdLst>
                <a:gd name="T0" fmla="*/ 7 w 27"/>
                <a:gd name="T1" fmla="*/ 0 h 16"/>
                <a:gd name="T2" fmla="*/ 2 w 27"/>
                <a:gd name="T3" fmla="*/ 0 h 16"/>
                <a:gd name="T4" fmla="*/ 0 w 27"/>
                <a:gd name="T5" fmla="*/ 13 h 16"/>
                <a:gd name="T6" fmla="*/ 16 w 27"/>
                <a:gd name="T7" fmla="*/ 16 h 16"/>
                <a:gd name="T8" fmla="*/ 27 w 27"/>
                <a:gd name="T9" fmla="*/ 2 h 16"/>
                <a:gd name="T10" fmla="*/ 7 w 27"/>
                <a:gd name="T11" fmla="*/ 0 h 16"/>
              </a:gdLst>
              <a:ahLst/>
              <a:cxnLst>
                <a:cxn ang="0">
                  <a:pos x="T0" y="T1"/>
                </a:cxn>
                <a:cxn ang="0">
                  <a:pos x="T2" y="T3"/>
                </a:cxn>
                <a:cxn ang="0">
                  <a:pos x="T4" y="T5"/>
                </a:cxn>
                <a:cxn ang="0">
                  <a:pos x="T6" y="T7"/>
                </a:cxn>
                <a:cxn ang="0">
                  <a:pos x="T8" y="T9"/>
                </a:cxn>
                <a:cxn ang="0">
                  <a:pos x="T10" y="T11"/>
                </a:cxn>
              </a:cxnLst>
              <a:rect l="0" t="0" r="r" b="b"/>
              <a:pathLst>
                <a:path w="27" h="16">
                  <a:moveTo>
                    <a:pt x="7" y="0"/>
                  </a:moveTo>
                  <a:lnTo>
                    <a:pt x="2" y="0"/>
                  </a:lnTo>
                  <a:lnTo>
                    <a:pt x="0" y="13"/>
                  </a:lnTo>
                  <a:lnTo>
                    <a:pt x="16" y="16"/>
                  </a:lnTo>
                  <a:lnTo>
                    <a:pt x="27" y="2"/>
                  </a:lnTo>
                  <a:lnTo>
                    <a:pt x="7" y="0"/>
                  </a:lnTo>
                  <a:close/>
                </a:path>
              </a:pathLst>
            </a:custGeom>
            <a:solidFill>
              <a:srgbClr val="99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154"/>
            <p:cNvSpPr>
              <a:spLocks/>
            </p:cNvSpPr>
            <p:nvPr/>
          </p:nvSpPr>
          <p:spPr bwMode="auto">
            <a:xfrm>
              <a:off x="4074" y="324"/>
              <a:ext cx="27" cy="16"/>
            </a:xfrm>
            <a:custGeom>
              <a:avLst/>
              <a:gdLst>
                <a:gd name="T0" fmla="*/ 7 w 27"/>
                <a:gd name="T1" fmla="*/ 0 h 16"/>
                <a:gd name="T2" fmla="*/ 2 w 27"/>
                <a:gd name="T3" fmla="*/ 0 h 16"/>
                <a:gd name="T4" fmla="*/ 0 w 27"/>
                <a:gd name="T5" fmla="*/ 13 h 16"/>
                <a:gd name="T6" fmla="*/ 16 w 27"/>
                <a:gd name="T7" fmla="*/ 16 h 16"/>
                <a:gd name="T8" fmla="*/ 27 w 27"/>
                <a:gd name="T9" fmla="*/ 2 h 16"/>
                <a:gd name="T10" fmla="*/ 7 w 27"/>
                <a:gd name="T11" fmla="*/ 0 h 16"/>
              </a:gdLst>
              <a:ahLst/>
              <a:cxnLst>
                <a:cxn ang="0">
                  <a:pos x="T0" y="T1"/>
                </a:cxn>
                <a:cxn ang="0">
                  <a:pos x="T2" y="T3"/>
                </a:cxn>
                <a:cxn ang="0">
                  <a:pos x="T4" y="T5"/>
                </a:cxn>
                <a:cxn ang="0">
                  <a:pos x="T6" y="T7"/>
                </a:cxn>
                <a:cxn ang="0">
                  <a:pos x="T8" y="T9"/>
                </a:cxn>
                <a:cxn ang="0">
                  <a:pos x="T10" y="T11"/>
                </a:cxn>
              </a:cxnLst>
              <a:rect l="0" t="0" r="r" b="b"/>
              <a:pathLst>
                <a:path w="27" h="16">
                  <a:moveTo>
                    <a:pt x="7" y="0"/>
                  </a:moveTo>
                  <a:lnTo>
                    <a:pt x="2" y="0"/>
                  </a:lnTo>
                  <a:lnTo>
                    <a:pt x="0" y="13"/>
                  </a:lnTo>
                  <a:lnTo>
                    <a:pt x="16" y="16"/>
                  </a:lnTo>
                  <a:lnTo>
                    <a:pt x="27" y="2"/>
                  </a:lnTo>
                  <a:lnTo>
                    <a:pt x="7" y="0"/>
                  </a:lnTo>
                </a:path>
              </a:pathLst>
            </a:custGeom>
            <a:solidFill>
              <a:srgbClr val="99CC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5755" name="AutoShape 155"/>
          <p:cNvSpPr>
            <a:spLocks noGrp="1" noChangeArrowheads="1"/>
          </p:cNvSpPr>
          <p:nvPr>
            <p:ph type="title"/>
          </p:nvPr>
        </p:nvSpPr>
        <p:spPr/>
        <p:txBody>
          <a:bodyPr/>
          <a:lstStyle/>
          <a:p>
            <a:r>
              <a:rPr lang="en-US" altLang="en-US" sz="3200"/>
              <a:t>Participation</a:t>
            </a:r>
          </a:p>
        </p:txBody>
      </p:sp>
      <p:sp>
        <p:nvSpPr>
          <p:cNvPr id="25756" name="Rectangle 156"/>
          <p:cNvSpPr>
            <a:spLocks noGrp="1" noChangeArrowheads="1"/>
          </p:cNvSpPr>
          <p:nvPr>
            <p:ph type="body" sz="half" idx="1"/>
          </p:nvPr>
        </p:nvSpPr>
        <p:spPr>
          <a:xfrm>
            <a:off x="838200" y="1371601"/>
            <a:ext cx="10896600" cy="5368925"/>
          </a:xfrm>
        </p:spPr>
        <p:txBody>
          <a:bodyPr/>
          <a:lstStyle/>
          <a:p>
            <a:pPr>
              <a:spcBef>
                <a:spcPts val="3200"/>
              </a:spcBef>
            </a:pPr>
            <a:r>
              <a:rPr lang="en-US" altLang="en-US" dirty="0"/>
              <a:t>Participants from all 35 OAS member countries</a:t>
            </a:r>
          </a:p>
          <a:p>
            <a:pPr>
              <a:spcBef>
                <a:spcPts val="3200"/>
              </a:spcBef>
            </a:pPr>
            <a:r>
              <a:rPr lang="en-US" altLang="en-US" dirty="0"/>
              <a:t>Very rich multicultural environment and different ways to think about retirement benefits</a:t>
            </a:r>
          </a:p>
          <a:p>
            <a:pPr>
              <a:spcBef>
                <a:spcPts val="3200"/>
              </a:spcBef>
            </a:pPr>
            <a:r>
              <a:rPr lang="en-US" altLang="en-US" dirty="0"/>
              <a:t>There are participants that favor the idea of getting a pension</a:t>
            </a:r>
          </a:p>
          <a:p>
            <a:pPr>
              <a:spcBef>
                <a:spcPts val="3200"/>
              </a:spcBef>
            </a:pPr>
            <a:r>
              <a:rPr lang="en-US" altLang="en-US" dirty="0"/>
              <a:t>Some prefer to take a lump sum</a:t>
            </a:r>
          </a:p>
          <a:p>
            <a:pPr>
              <a:spcBef>
                <a:spcPts val="3200"/>
              </a:spcBef>
            </a:pPr>
            <a:r>
              <a:rPr lang="en-US" altLang="en-US" dirty="0"/>
              <a:t>And some prefer to combine benefits</a:t>
            </a:r>
          </a:p>
          <a:p>
            <a:pPr>
              <a:spcBef>
                <a:spcPts val="3200"/>
              </a:spcBef>
            </a:pPr>
            <a:r>
              <a:rPr lang="en-US" altLang="en-US" dirty="0"/>
              <a:t>The Plan is </a:t>
            </a:r>
            <a:r>
              <a:rPr lang="en-US" altLang="en-US" b="1" dirty="0">
                <a:solidFill>
                  <a:srgbClr val="FF0000"/>
                </a:solidFill>
              </a:rPr>
              <a:t>FLEXIBLE</a:t>
            </a:r>
            <a:r>
              <a:rPr lang="en-US" altLang="en-US" dirty="0"/>
              <a:t> to accommodate all these options</a:t>
            </a:r>
          </a:p>
        </p:txBody>
      </p:sp>
      <p:pic>
        <p:nvPicPr>
          <p:cNvPr id="25757" name="Picture 157"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757"/>
                                        </p:tgtEl>
                                        <p:attrNameLst>
                                          <p:attrName>style.visibility</p:attrName>
                                        </p:attrNameLst>
                                      </p:cBhvr>
                                      <p:to>
                                        <p:strVal val="visible"/>
                                      </p:to>
                                    </p:set>
                                    <p:anim calcmode="lin" valueType="num">
                                      <p:cBhvr>
                                        <p:cTn id="7" dur="2000" fill="hold"/>
                                        <p:tgtEl>
                                          <p:spTgt spid="25757"/>
                                        </p:tgtEl>
                                        <p:attrNameLst>
                                          <p:attrName>ppt_w</p:attrName>
                                        </p:attrNameLst>
                                      </p:cBhvr>
                                      <p:tavLst>
                                        <p:tav tm="0">
                                          <p:val>
                                            <p:fltVal val="0"/>
                                          </p:val>
                                        </p:tav>
                                        <p:tav tm="100000">
                                          <p:val>
                                            <p:strVal val="#ppt_w"/>
                                          </p:val>
                                        </p:tav>
                                      </p:tavLst>
                                    </p:anim>
                                    <p:anim calcmode="lin" valueType="num">
                                      <p:cBhvr>
                                        <p:cTn id="8" dur="2000" fill="hold"/>
                                        <p:tgtEl>
                                          <p:spTgt spid="25757"/>
                                        </p:tgtEl>
                                        <p:attrNameLst>
                                          <p:attrName>ppt_h</p:attrName>
                                        </p:attrNameLst>
                                      </p:cBhvr>
                                      <p:tavLst>
                                        <p:tav tm="0">
                                          <p:val>
                                            <p:fltVal val="0"/>
                                          </p:val>
                                        </p:tav>
                                        <p:tav tm="100000">
                                          <p:val>
                                            <p:strVal val="#ppt_h"/>
                                          </p:val>
                                        </p:tav>
                                      </p:tavLst>
                                    </p:anim>
                                    <p:anim calcmode="lin" valueType="num">
                                      <p:cBhvr>
                                        <p:cTn id="9" dur="2000" fill="hold"/>
                                        <p:tgtEl>
                                          <p:spTgt spid="25757"/>
                                        </p:tgtEl>
                                        <p:attrNameLst>
                                          <p:attrName>style.rotation</p:attrName>
                                        </p:attrNameLst>
                                      </p:cBhvr>
                                      <p:tavLst>
                                        <p:tav tm="0">
                                          <p:val>
                                            <p:fltVal val="360"/>
                                          </p:val>
                                        </p:tav>
                                        <p:tav tm="100000">
                                          <p:val>
                                            <p:fltVal val="0"/>
                                          </p:val>
                                        </p:tav>
                                      </p:tavLst>
                                    </p:anim>
                                    <p:animEffect transition="in" filter="fade">
                                      <p:cBhvr>
                                        <p:cTn id="10" dur="2000"/>
                                        <p:tgtEl>
                                          <p:spTgt spid="25757"/>
                                        </p:tgtEl>
                                      </p:cBhvr>
                                    </p:animEffect>
                                  </p:childTnLst>
                                </p:cTn>
                              </p:par>
                              <p:par>
                                <p:cTn id="11" presetID="23" presetClass="entr" presetSubtype="16"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 calcmode="lin" valueType="num">
                                      <p:cBhvr>
                                        <p:cTn id="13" dur="500" fill="hold"/>
                                        <p:tgtEl>
                                          <p:spTgt spid="25602"/>
                                        </p:tgtEl>
                                        <p:attrNameLst>
                                          <p:attrName>ppt_w</p:attrName>
                                        </p:attrNameLst>
                                      </p:cBhvr>
                                      <p:tavLst>
                                        <p:tav tm="0">
                                          <p:val>
                                            <p:fltVal val="0"/>
                                          </p:val>
                                        </p:tav>
                                        <p:tav tm="100000">
                                          <p:val>
                                            <p:strVal val="#ppt_w"/>
                                          </p:val>
                                        </p:tav>
                                      </p:tavLst>
                                    </p:anim>
                                    <p:anim calcmode="lin" valueType="num">
                                      <p:cBhvr>
                                        <p:cTn id="14" dur="500" fill="hold"/>
                                        <p:tgtEl>
                                          <p:spTgt spid="25602"/>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25756">
                                            <p:txEl>
                                              <p:pRg st="0" end="0"/>
                                            </p:txEl>
                                          </p:spTgt>
                                        </p:tgtEl>
                                        <p:attrNameLst>
                                          <p:attrName>style.visibility</p:attrName>
                                        </p:attrNameLst>
                                      </p:cBhvr>
                                      <p:to>
                                        <p:strVal val="visible"/>
                                      </p:to>
                                    </p:set>
                                    <p:anim calcmode="lin" valueType="num">
                                      <p:cBhvr additive="base">
                                        <p:cTn id="18" dur="500" fill="hold"/>
                                        <p:tgtEl>
                                          <p:spTgt spid="2575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756">
                                            <p:txEl>
                                              <p:pRg st="0" end="0"/>
                                            </p:txEl>
                                          </p:spTgt>
                                        </p:tgtEl>
                                        <p:attrNameLst>
                                          <p:attrName>ppt_y</p:attrName>
                                        </p:attrNameLst>
                                      </p:cBhvr>
                                      <p:tavLst>
                                        <p:tav tm="0">
                                          <p:val>
                                            <p:strVal val="1+#ppt_h/2"/>
                                          </p:val>
                                        </p:tav>
                                        <p:tav tm="100000">
                                          <p:val>
                                            <p:strVal val="#ppt_y"/>
                                          </p:val>
                                        </p:tav>
                                      </p:tavLst>
                                    </p:anim>
                                  </p:childTnLst>
                                </p:cTn>
                              </p:par>
                            </p:childTnLst>
                          </p:cTn>
                        </p:par>
                        <p:par>
                          <p:cTn id="20" fill="hold" nodeType="withGroup">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25756">
                                            <p:txEl>
                                              <p:pRg st="1" end="1"/>
                                            </p:txEl>
                                          </p:spTgt>
                                        </p:tgtEl>
                                        <p:attrNameLst>
                                          <p:attrName>style.visibility</p:attrName>
                                        </p:attrNameLst>
                                      </p:cBhvr>
                                      <p:to>
                                        <p:strVal val="visible"/>
                                      </p:to>
                                    </p:set>
                                    <p:anim calcmode="lin" valueType="num">
                                      <p:cBhvr additive="base">
                                        <p:cTn id="23" dur="500" fill="hold"/>
                                        <p:tgtEl>
                                          <p:spTgt spid="2575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756">
                                            <p:txEl>
                                              <p:pRg st="1" end="1"/>
                                            </p:txEl>
                                          </p:spTgt>
                                        </p:tgtEl>
                                        <p:attrNameLst>
                                          <p:attrName>ppt_y</p:attrName>
                                        </p:attrNameLst>
                                      </p:cBhvr>
                                      <p:tavLst>
                                        <p:tav tm="0">
                                          <p:val>
                                            <p:strVal val="1+#ppt_h/2"/>
                                          </p:val>
                                        </p:tav>
                                        <p:tav tm="100000">
                                          <p:val>
                                            <p:strVal val="#ppt_y"/>
                                          </p:val>
                                        </p:tav>
                                      </p:tavLst>
                                    </p:anim>
                                  </p:childTnLst>
                                </p:cTn>
                              </p:par>
                            </p:childTnLst>
                          </p:cTn>
                        </p:par>
                        <p:par>
                          <p:cTn id="25" fill="hold" nodeType="withGroup">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25756">
                                            <p:txEl>
                                              <p:pRg st="2" end="2"/>
                                            </p:txEl>
                                          </p:spTgt>
                                        </p:tgtEl>
                                        <p:attrNameLst>
                                          <p:attrName>style.visibility</p:attrName>
                                        </p:attrNameLst>
                                      </p:cBhvr>
                                      <p:to>
                                        <p:strVal val="visible"/>
                                      </p:to>
                                    </p:set>
                                    <p:anim calcmode="lin" valueType="num">
                                      <p:cBhvr additive="base">
                                        <p:cTn id="28" dur="500" fill="hold"/>
                                        <p:tgtEl>
                                          <p:spTgt spid="2575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75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25756">
                                            <p:txEl>
                                              <p:pRg st="3" end="3"/>
                                            </p:txEl>
                                          </p:spTgt>
                                        </p:tgtEl>
                                        <p:attrNameLst>
                                          <p:attrName>style.visibility</p:attrName>
                                        </p:attrNameLst>
                                      </p:cBhvr>
                                      <p:to>
                                        <p:strVal val="visible"/>
                                      </p:to>
                                    </p:set>
                                    <p:anim calcmode="lin" valueType="num">
                                      <p:cBhvr additive="base">
                                        <p:cTn id="33" dur="500" fill="hold"/>
                                        <p:tgtEl>
                                          <p:spTgt spid="2575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75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25756">
                                            <p:txEl>
                                              <p:pRg st="4" end="4"/>
                                            </p:txEl>
                                          </p:spTgt>
                                        </p:tgtEl>
                                        <p:attrNameLst>
                                          <p:attrName>style.visibility</p:attrName>
                                        </p:attrNameLst>
                                      </p:cBhvr>
                                      <p:to>
                                        <p:strVal val="visible"/>
                                      </p:to>
                                    </p:set>
                                    <p:anim calcmode="lin" valueType="num">
                                      <p:cBhvr additive="base">
                                        <p:cTn id="38" dur="500" fill="hold"/>
                                        <p:tgtEl>
                                          <p:spTgt spid="2575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5756">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25756">
                                            <p:txEl>
                                              <p:pRg st="5" end="5"/>
                                            </p:txEl>
                                          </p:spTgt>
                                        </p:tgtEl>
                                        <p:attrNameLst>
                                          <p:attrName>style.visibility</p:attrName>
                                        </p:attrNameLst>
                                      </p:cBhvr>
                                      <p:to>
                                        <p:strVal val="visible"/>
                                      </p:to>
                                    </p:set>
                                    <p:anim calcmode="lin" valueType="num">
                                      <p:cBhvr additive="base">
                                        <p:cTn id="43" dur="500" fill="hold"/>
                                        <p:tgtEl>
                                          <p:spTgt spid="2575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75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177640" y="978458"/>
            <a:ext cx="3709060" cy="3709060"/>
            <a:chOff x="3453740" y="1371600"/>
            <a:chExt cx="4572000" cy="4572000"/>
          </a:xfrm>
          <a:solidFill>
            <a:srgbClr val="FFFF00"/>
          </a:solidFill>
        </p:grpSpPr>
        <p:sp>
          <p:nvSpPr>
            <p:cNvPr id="13" name="Oval 12"/>
            <p:cNvSpPr/>
            <p:nvPr/>
          </p:nvSpPr>
          <p:spPr bwMode="auto">
            <a:xfrm>
              <a:off x="3453740" y="1371600"/>
              <a:ext cx="4572000" cy="4572000"/>
            </a:xfrm>
            <a:prstGeom prst="ellipse">
              <a:avLst/>
            </a:prstGeom>
            <a:solidFill>
              <a:srgbClr val="FFCC00">
                <a:alpha val="50000"/>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14" name="TextBox 13"/>
            <p:cNvSpPr txBox="1"/>
            <p:nvPr/>
          </p:nvSpPr>
          <p:spPr>
            <a:xfrm>
              <a:off x="4025610" y="1668352"/>
              <a:ext cx="3508346" cy="1282315"/>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Participation + Age</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 85</a:t>
              </a:r>
            </a:p>
          </p:txBody>
        </p:sp>
      </p:grpSp>
      <p:sp>
        <p:nvSpPr>
          <p:cNvPr id="74754" name="AutoShape 2"/>
          <p:cNvSpPr>
            <a:spLocks noGrp="1" noChangeArrowheads="1"/>
          </p:cNvSpPr>
          <p:nvPr>
            <p:ph type="title"/>
          </p:nvPr>
        </p:nvSpPr>
        <p:spPr/>
        <p:txBody>
          <a:bodyPr/>
          <a:lstStyle/>
          <a:p>
            <a:r>
              <a:rPr lang="en-US" altLang="en-US" sz="3200" dirty="0"/>
              <a:t>Types of Retirement: 2. Voluntary </a:t>
            </a:r>
          </a:p>
        </p:txBody>
      </p:sp>
      <p:pic>
        <p:nvPicPr>
          <p:cNvPr id="74756"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429000" y="2286000"/>
            <a:ext cx="3657601" cy="3657600"/>
            <a:chOff x="990600" y="1371600"/>
            <a:chExt cx="4572000" cy="4572000"/>
          </a:xfrm>
        </p:grpSpPr>
        <p:sp>
          <p:nvSpPr>
            <p:cNvPr id="6" name="Oval 5"/>
            <p:cNvSpPr/>
            <p:nvPr/>
          </p:nvSpPr>
          <p:spPr bwMode="auto">
            <a:xfrm>
              <a:off x="990600" y="1371600"/>
              <a:ext cx="4572000" cy="4572000"/>
            </a:xfrm>
            <a:prstGeom prst="ellipse">
              <a:avLst/>
            </a:prstGeom>
            <a:solidFill>
              <a:srgbClr val="860000">
                <a:alpha val="66000"/>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7" name="TextBox 6"/>
            <p:cNvSpPr txBox="1"/>
            <p:nvPr/>
          </p:nvSpPr>
          <p:spPr>
            <a:xfrm>
              <a:off x="1085851" y="3520664"/>
              <a:ext cx="2150428" cy="1946686"/>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55 ≤</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Retirement</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Age &lt; 65</a:t>
              </a:r>
            </a:p>
          </p:txBody>
        </p:sp>
      </p:grpSp>
      <p:grpSp>
        <p:nvGrpSpPr>
          <p:cNvPr id="9" name="Group 8"/>
          <p:cNvGrpSpPr/>
          <p:nvPr/>
        </p:nvGrpSpPr>
        <p:grpSpPr>
          <a:xfrm>
            <a:off x="4977741" y="2234540"/>
            <a:ext cx="3818359" cy="3709060"/>
            <a:chOff x="3453740" y="1371600"/>
            <a:chExt cx="4706728" cy="4572000"/>
          </a:xfrm>
        </p:grpSpPr>
        <p:sp>
          <p:nvSpPr>
            <p:cNvPr id="30" name="Oval 29"/>
            <p:cNvSpPr/>
            <p:nvPr/>
          </p:nvSpPr>
          <p:spPr bwMode="auto">
            <a:xfrm>
              <a:off x="3453740" y="1371600"/>
              <a:ext cx="4572000" cy="4572000"/>
            </a:xfrm>
            <a:prstGeom prst="ellipse">
              <a:avLst/>
            </a:prstGeom>
            <a:solidFill>
              <a:srgbClr val="3333FF">
                <a:alpha val="49804"/>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29" name="TextBox 28"/>
            <p:cNvSpPr txBox="1"/>
            <p:nvPr/>
          </p:nvSpPr>
          <p:spPr>
            <a:xfrm>
              <a:off x="5737553" y="3634823"/>
              <a:ext cx="2422915" cy="1919678"/>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Years of</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Participation</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 15</a:t>
              </a:r>
            </a:p>
          </p:txBody>
        </p:sp>
      </p:grpSp>
      <p:sp>
        <p:nvSpPr>
          <p:cNvPr id="31" name="TextBox 30"/>
          <p:cNvSpPr txBox="1"/>
          <p:nvPr/>
        </p:nvSpPr>
        <p:spPr>
          <a:xfrm>
            <a:off x="4977740" y="3137457"/>
            <a:ext cx="2108860" cy="1040285"/>
          </a:xfrm>
          <a:prstGeom prst="rect">
            <a:avLst/>
          </a:prstGeom>
          <a:noFill/>
        </p:spPr>
        <p:txBody>
          <a:bodyPr wrap="squar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Voluntary</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Retirement</a:t>
            </a:r>
          </a:p>
        </p:txBody>
      </p:sp>
      <p:sp>
        <p:nvSpPr>
          <p:cNvPr id="32" name="Rounded Rectangle 31"/>
          <p:cNvSpPr/>
          <p:nvPr/>
        </p:nvSpPr>
        <p:spPr bwMode="auto">
          <a:xfrm>
            <a:off x="1828800" y="5943600"/>
            <a:ext cx="8458200" cy="838200"/>
          </a:xfrm>
          <a:prstGeom prst="roundRect">
            <a:avLst/>
          </a:prstGeom>
          <a:solidFill>
            <a:srgbClr val="FFFF00"/>
          </a:soli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200" b="1" dirty="0">
                <a:solidFill>
                  <a:srgbClr val="000000"/>
                </a:solidFill>
                <a:latin typeface="Arial Narrow" panose="020B0606020202030204" pitchFamily="34" charset="0"/>
              </a:rPr>
              <a:t>For voluntary retirement, the participant MUST COMPLY with the rule of 85.</a:t>
            </a:r>
          </a:p>
          <a:p>
            <a:r>
              <a:rPr lang="en-US" sz="2200" b="1" dirty="0">
                <a:solidFill>
                  <a:srgbClr val="000000"/>
                </a:solidFill>
                <a:latin typeface="Arial Narrow" panose="020B0606020202030204" pitchFamily="34" charset="0"/>
              </a:rPr>
              <a:t>There is NO Actuarial Correction.</a:t>
            </a:r>
          </a:p>
        </p:txBody>
      </p:sp>
    </p:spTree>
    <p:extLst>
      <p:ext uri="{BB962C8B-B14F-4D97-AF65-F5344CB8AC3E}">
        <p14:creationId xmlns:p14="http://schemas.microsoft.com/office/powerpoint/2010/main" val="551442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ppt_w</p:attrName>
                                        </p:attrNameLst>
                                      </p:cBhvr>
                                      <p:tavLst>
                                        <p:tav tm="0">
                                          <p:val>
                                            <p:fltVal val="0"/>
                                          </p:val>
                                        </p:tav>
                                        <p:tav tm="100000">
                                          <p:val>
                                            <p:strVal val="#ppt_w"/>
                                          </p:val>
                                        </p:tav>
                                      </p:tavLst>
                                    </p:anim>
                                    <p:anim calcmode="lin" valueType="num">
                                      <p:cBhvr>
                                        <p:cTn id="8" dur="1000" fill="hold"/>
                                        <p:tgtEl>
                                          <p:spTgt spid="7475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31" presetClass="entr" presetSubtype="0" fill="hold" grpId="1"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fltVal val="0"/>
                                          </p:val>
                                        </p:tav>
                                        <p:tav tm="100000">
                                          <p:val>
                                            <p:strVal val="#ppt_w"/>
                                          </p:val>
                                        </p:tav>
                                      </p:tavLst>
                                    </p:anim>
                                    <p:anim calcmode="lin" valueType="num">
                                      <p:cBhvr>
                                        <p:cTn id="28" dur="1000" fill="hold"/>
                                        <p:tgtEl>
                                          <p:spTgt spid="31"/>
                                        </p:tgtEl>
                                        <p:attrNameLst>
                                          <p:attrName>ppt_h</p:attrName>
                                        </p:attrNameLst>
                                      </p:cBhvr>
                                      <p:tavLst>
                                        <p:tav tm="0">
                                          <p:val>
                                            <p:fltVal val="0"/>
                                          </p:val>
                                        </p:tav>
                                        <p:tav tm="100000">
                                          <p:val>
                                            <p:strVal val="#ppt_h"/>
                                          </p:val>
                                        </p:tav>
                                      </p:tavLst>
                                    </p:anim>
                                    <p:anim calcmode="lin" valueType="num">
                                      <p:cBhvr>
                                        <p:cTn id="29" dur="1000" fill="hold"/>
                                        <p:tgtEl>
                                          <p:spTgt spid="31"/>
                                        </p:tgtEl>
                                        <p:attrNameLst>
                                          <p:attrName>style.rotation</p:attrName>
                                        </p:attrNameLst>
                                      </p:cBhvr>
                                      <p:tavLst>
                                        <p:tav tm="0">
                                          <p:val>
                                            <p:fltVal val="90"/>
                                          </p:val>
                                        </p:tav>
                                        <p:tav tm="100000">
                                          <p:val>
                                            <p:fltVal val="0"/>
                                          </p:val>
                                        </p:tav>
                                      </p:tavLst>
                                    </p:anim>
                                    <p:animEffect transition="in" filter="fade">
                                      <p:cBhvr>
                                        <p:cTn id="30" dur="1000"/>
                                        <p:tgtEl>
                                          <p:spTgt spid="31"/>
                                        </p:tgtEl>
                                      </p:cBhvr>
                                    </p:animEffect>
                                  </p:childTnLst>
                                </p:cTn>
                              </p:par>
                            </p:childTnLst>
                          </p:cTn>
                        </p:par>
                        <p:par>
                          <p:cTn id="31" fill="hold">
                            <p:stCondLst>
                              <p:cond delay="3500"/>
                            </p:stCondLst>
                            <p:childTnLst>
                              <p:par>
                                <p:cTn id="32" presetID="6" presetClass="emph" presetSubtype="0" fill="hold" grpId="0" nodeType="afterEffect">
                                  <p:stCondLst>
                                    <p:cond delay="0"/>
                                  </p:stCondLst>
                                  <p:childTnLst>
                                    <p:animScale>
                                      <p:cBhvr>
                                        <p:cTn id="33" dur="2000" fill="hold"/>
                                        <p:tgtEl>
                                          <p:spTgt spid="31"/>
                                        </p:tgtEl>
                                      </p:cBhvr>
                                      <p:by x="150000" y="150000"/>
                                    </p:animScale>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177640" y="978458"/>
            <a:ext cx="3709060" cy="3709060"/>
            <a:chOff x="3453740" y="1371600"/>
            <a:chExt cx="4572000" cy="4572000"/>
          </a:xfrm>
          <a:solidFill>
            <a:srgbClr val="FFFF00"/>
          </a:solidFill>
        </p:grpSpPr>
        <p:sp>
          <p:nvSpPr>
            <p:cNvPr id="13" name="Oval 12"/>
            <p:cNvSpPr/>
            <p:nvPr/>
          </p:nvSpPr>
          <p:spPr bwMode="auto">
            <a:xfrm>
              <a:off x="3453740" y="1371600"/>
              <a:ext cx="4572000" cy="4572000"/>
            </a:xfrm>
            <a:prstGeom prst="ellipse">
              <a:avLst/>
            </a:prstGeom>
            <a:solidFill>
              <a:srgbClr val="FF9966">
                <a:alpha val="49804"/>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14" name="TextBox 13"/>
            <p:cNvSpPr txBox="1"/>
            <p:nvPr/>
          </p:nvSpPr>
          <p:spPr>
            <a:xfrm>
              <a:off x="4025610" y="1668352"/>
              <a:ext cx="3508346" cy="1282315"/>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Participation + Age</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&lt; 85</a:t>
              </a:r>
            </a:p>
          </p:txBody>
        </p:sp>
      </p:grpSp>
      <p:sp>
        <p:nvSpPr>
          <p:cNvPr id="74754" name="AutoShape 2"/>
          <p:cNvSpPr>
            <a:spLocks noGrp="1" noChangeArrowheads="1"/>
          </p:cNvSpPr>
          <p:nvPr>
            <p:ph type="title"/>
          </p:nvPr>
        </p:nvSpPr>
        <p:spPr/>
        <p:txBody>
          <a:bodyPr/>
          <a:lstStyle/>
          <a:p>
            <a:r>
              <a:rPr lang="en-US" altLang="en-US" sz="3200" dirty="0"/>
              <a:t>Types of Retirement: 3. Early </a:t>
            </a:r>
          </a:p>
        </p:txBody>
      </p:sp>
      <p:pic>
        <p:nvPicPr>
          <p:cNvPr id="74756"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429000" y="2286000"/>
            <a:ext cx="3657601" cy="3657600"/>
            <a:chOff x="990600" y="1371600"/>
            <a:chExt cx="4572000" cy="4572000"/>
          </a:xfrm>
        </p:grpSpPr>
        <p:sp>
          <p:nvSpPr>
            <p:cNvPr id="6" name="Oval 5"/>
            <p:cNvSpPr/>
            <p:nvPr/>
          </p:nvSpPr>
          <p:spPr bwMode="auto">
            <a:xfrm>
              <a:off x="990600" y="1371600"/>
              <a:ext cx="4572000" cy="4572000"/>
            </a:xfrm>
            <a:prstGeom prst="ellipse">
              <a:avLst/>
            </a:prstGeom>
            <a:solidFill>
              <a:srgbClr val="860000">
                <a:alpha val="66000"/>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7" name="TextBox 6"/>
            <p:cNvSpPr txBox="1"/>
            <p:nvPr/>
          </p:nvSpPr>
          <p:spPr>
            <a:xfrm>
              <a:off x="1085851" y="3520664"/>
              <a:ext cx="2150428" cy="1946686"/>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55 ≤</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Retirement</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Age &lt; 65</a:t>
              </a:r>
            </a:p>
          </p:txBody>
        </p:sp>
      </p:grpSp>
      <p:grpSp>
        <p:nvGrpSpPr>
          <p:cNvPr id="9" name="Group 8"/>
          <p:cNvGrpSpPr/>
          <p:nvPr/>
        </p:nvGrpSpPr>
        <p:grpSpPr>
          <a:xfrm>
            <a:off x="4977741" y="2234540"/>
            <a:ext cx="3818359" cy="3709060"/>
            <a:chOff x="3453740" y="1371600"/>
            <a:chExt cx="4706728" cy="4572000"/>
          </a:xfrm>
        </p:grpSpPr>
        <p:sp>
          <p:nvSpPr>
            <p:cNvPr id="30" name="Oval 29"/>
            <p:cNvSpPr/>
            <p:nvPr/>
          </p:nvSpPr>
          <p:spPr bwMode="auto">
            <a:xfrm>
              <a:off x="3453740" y="1371600"/>
              <a:ext cx="4572000" cy="4572000"/>
            </a:xfrm>
            <a:prstGeom prst="ellipse">
              <a:avLst/>
            </a:prstGeom>
            <a:solidFill>
              <a:srgbClr val="3333FF">
                <a:alpha val="49804"/>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29" name="TextBox 28"/>
            <p:cNvSpPr txBox="1"/>
            <p:nvPr/>
          </p:nvSpPr>
          <p:spPr>
            <a:xfrm>
              <a:off x="5737553" y="3634823"/>
              <a:ext cx="2422915" cy="1919678"/>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Years of</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Participation</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 15</a:t>
              </a:r>
            </a:p>
          </p:txBody>
        </p:sp>
      </p:grpSp>
      <p:sp>
        <p:nvSpPr>
          <p:cNvPr id="31" name="TextBox 30"/>
          <p:cNvSpPr txBox="1"/>
          <p:nvPr/>
        </p:nvSpPr>
        <p:spPr>
          <a:xfrm>
            <a:off x="4977740" y="3137457"/>
            <a:ext cx="2108860" cy="1040285"/>
          </a:xfrm>
          <a:prstGeom prst="rect">
            <a:avLst/>
          </a:prstGeom>
          <a:noFill/>
        </p:spPr>
        <p:txBody>
          <a:bodyPr wrap="squar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Early</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Retirement</a:t>
            </a:r>
          </a:p>
        </p:txBody>
      </p:sp>
      <p:sp>
        <p:nvSpPr>
          <p:cNvPr id="32" name="Rounded Rectangle 31"/>
          <p:cNvSpPr/>
          <p:nvPr/>
        </p:nvSpPr>
        <p:spPr bwMode="auto">
          <a:xfrm>
            <a:off x="1828800" y="5943600"/>
            <a:ext cx="8458200" cy="838200"/>
          </a:xfrm>
          <a:prstGeom prst="roundRect">
            <a:avLst/>
          </a:prstGeom>
          <a:solidFill>
            <a:srgbClr val="FFFF00"/>
          </a:soli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200" b="1" dirty="0">
                <a:solidFill>
                  <a:srgbClr val="000000"/>
                </a:solidFill>
                <a:latin typeface="Arial Narrow" panose="020B0606020202030204" pitchFamily="34" charset="0"/>
              </a:rPr>
              <a:t>In early retirement, the participant DOES NOT COMPLY with the rule of 85.</a:t>
            </a:r>
          </a:p>
          <a:p>
            <a:r>
              <a:rPr lang="en-US" sz="2200" b="1" dirty="0">
                <a:solidFill>
                  <a:srgbClr val="000000"/>
                </a:solidFill>
                <a:latin typeface="Arial Narrow" panose="020B0606020202030204" pitchFamily="34" charset="0"/>
              </a:rPr>
              <a:t>Still can take a pension, BUT THERE IS Actuarial Correction.</a:t>
            </a:r>
          </a:p>
        </p:txBody>
      </p:sp>
    </p:spTree>
    <p:extLst>
      <p:ext uri="{BB962C8B-B14F-4D97-AF65-F5344CB8AC3E}">
        <p14:creationId xmlns:p14="http://schemas.microsoft.com/office/powerpoint/2010/main" val="158279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ppt_w</p:attrName>
                                        </p:attrNameLst>
                                      </p:cBhvr>
                                      <p:tavLst>
                                        <p:tav tm="0">
                                          <p:val>
                                            <p:fltVal val="0"/>
                                          </p:val>
                                        </p:tav>
                                        <p:tav tm="100000">
                                          <p:val>
                                            <p:strVal val="#ppt_w"/>
                                          </p:val>
                                        </p:tav>
                                      </p:tavLst>
                                    </p:anim>
                                    <p:anim calcmode="lin" valueType="num">
                                      <p:cBhvr>
                                        <p:cTn id="8" dur="1000" fill="hold"/>
                                        <p:tgtEl>
                                          <p:spTgt spid="7475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31" presetClass="entr" presetSubtype="0" fill="hold" grpId="1"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fltVal val="0"/>
                                          </p:val>
                                        </p:tav>
                                        <p:tav tm="100000">
                                          <p:val>
                                            <p:strVal val="#ppt_w"/>
                                          </p:val>
                                        </p:tav>
                                      </p:tavLst>
                                    </p:anim>
                                    <p:anim calcmode="lin" valueType="num">
                                      <p:cBhvr>
                                        <p:cTn id="28" dur="1000" fill="hold"/>
                                        <p:tgtEl>
                                          <p:spTgt spid="31"/>
                                        </p:tgtEl>
                                        <p:attrNameLst>
                                          <p:attrName>ppt_h</p:attrName>
                                        </p:attrNameLst>
                                      </p:cBhvr>
                                      <p:tavLst>
                                        <p:tav tm="0">
                                          <p:val>
                                            <p:fltVal val="0"/>
                                          </p:val>
                                        </p:tav>
                                        <p:tav tm="100000">
                                          <p:val>
                                            <p:strVal val="#ppt_h"/>
                                          </p:val>
                                        </p:tav>
                                      </p:tavLst>
                                    </p:anim>
                                    <p:anim calcmode="lin" valueType="num">
                                      <p:cBhvr>
                                        <p:cTn id="29" dur="1000" fill="hold"/>
                                        <p:tgtEl>
                                          <p:spTgt spid="31"/>
                                        </p:tgtEl>
                                        <p:attrNameLst>
                                          <p:attrName>style.rotation</p:attrName>
                                        </p:attrNameLst>
                                      </p:cBhvr>
                                      <p:tavLst>
                                        <p:tav tm="0">
                                          <p:val>
                                            <p:fltVal val="90"/>
                                          </p:val>
                                        </p:tav>
                                        <p:tav tm="100000">
                                          <p:val>
                                            <p:fltVal val="0"/>
                                          </p:val>
                                        </p:tav>
                                      </p:tavLst>
                                    </p:anim>
                                    <p:animEffect transition="in" filter="fade">
                                      <p:cBhvr>
                                        <p:cTn id="30" dur="1000"/>
                                        <p:tgtEl>
                                          <p:spTgt spid="31"/>
                                        </p:tgtEl>
                                      </p:cBhvr>
                                    </p:animEffect>
                                  </p:childTnLst>
                                </p:cTn>
                              </p:par>
                            </p:childTnLst>
                          </p:cTn>
                        </p:par>
                        <p:par>
                          <p:cTn id="31" fill="hold">
                            <p:stCondLst>
                              <p:cond delay="3500"/>
                            </p:stCondLst>
                            <p:childTnLst>
                              <p:par>
                                <p:cTn id="32" presetID="6" presetClass="emph" presetSubtype="0" fill="hold" grpId="0" nodeType="afterEffect">
                                  <p:stCondLst>
                                    <p:cond delay="0"/>
                                  </p:stCondLst>
                                  <p:childTnLst>
                                    <p:animScale>
                                      <p:cBhvr>
                                        <p:cTn id="33" dur="2000" fill="hold"/>
                                        <p:tgtEl>
                                          <p:spTgt spid="31"/>
                                        </p:tgtEl>
                                      </p:cBhvr>
                                      <p:by x="150000" y="150000"/>
                                    </p:animScale>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177640" y="978458"/>
            <a:ext cx="3709060" cy="3709060"/>
            <a:chOff x="3453740" y="1371600"/>
            <a:chExt cx="4572000" cy="4572000"/>
          </a:xfrm>
          <a:solidFill>
            <a:srgbClr val="FFFF00"/>
          </a:solidFill>
        </p:grpSpPr>
        <p:sp>
          <p:nvSpPr>
            <p:cNvPr id="13" name="Oval 12"/>
            <p:cNvSpPr/>
            <p:nvPr/>
          </p:nvSpPr>
          <p:spPr bwMode="auto">
            <a:xfrm>
              <a:off x="3453740" y="1371600"/>
              <a:ext cx="4572000" cy="4572000"/>
            </a:xfrm>
            <a:prstGeom prst="ellipse">
              <a:avLst/>
            </a:prstGeom>
            <a:solidFill>
              <a:srgbClr val="339966">
                <a:alpha val="49804"/>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14" name="TextBox 13"/>
            <p:cNvSpPr txBox="1"/>
            <p:nvPr/>
          </p:nvSpPr>
          <p:spPr>
            <a:xfrm>
              <a:off x="4096510" y="1668352"/>
              <a:ext cx="3366550" cy="1282315"/>
            </a:xfrm>
            <a:prstGeom prst="rect">
              <a:avLst/>
            </a:prstGeom>
            <a:noFill/>
          </p:spPr>
          <p:txBody>
            <a:bodyPr wrap="none" rtlCol="0">
              <a:spAutoFit/>
            </a:bodyPr>
            <a:lstStyle/>
            <a:p>
              <a:r>
                <a:rPr lang="en-US" b="1" dirty="0">
                  <a:solidFill>
                    <a:srgbClr val="FFFF00"/>
                  </a:solidFill>
                  <a:effectLst>
                    <a:outerShdw blurRad="50800" dist="76200" dir="2700000" algn="ctr" rotWithShape="0">
                      <a:srgbClr val="000000"/>
                    </a:outerShdw>
                  </a:effectLst>
                  <a:latin typeface="Arial Narrow" panose="020B0606020202030204" pitchFamily="34" charset="0"/>
                </a:rPr>
                <a:t>Benefits START at</a:t>
              </a:r>
            </a:p>
            <a:p>
              <a:r>
                <a:rPr lang="en-US" b="1" dirty="0">
                  <a:solidFill>
                    <a:srgbClr val="FFFF00"/>
                  </a:solidFill>
                  <a:effectLst>
                    <a:outerShdw blurRad="50800" dist="76200" dir="2700000" algn="ctr" rotWithShape="0">
                      <a:srgbClr val="000000"/>
                    </a:outerShdw>
                  </a:effectLst>
                  <a:latin typeface="Arial Narrow" panose="020B0606020202030204" pitchFamily="34" charset="0"/>
                </a:rPr>
                <a:t>AGE 65</a:t>
              </a:r>
            </a:p>
          </p:txBody>
        </p:sp>
      </p:grpSp>
      <p:sp>
        <p:nvSpPr>
          <p:cNvPr id="74754" name="AutoShape 2"/>
          <p:cNvSpPr>
            <a:spLocks noGrp="1" noChangeArrowheads="1"/>
          </p:cNvSpPr>
          <p:nvPr>
            <p:ph type="title"/>
          </p:nvPr>
        </p:nvSpPr>
        <p:spPr/>
        <p:txBody>
          <a:bodyPr/>
          <a:lstStyle/>
          <a:p>
            <a:r>
              <a:rPr lang="en-US" altLang="en-US" sz="3200" dirty="0"/>
              <a:t>Types of Retirement: 4. Deferred </a:t>
            </a:r>
          </a:p>
        </p:txBody>
      </p:sp>
      <p:pic>
        <p:nvPicPr>
          <p:cNvPr id="74756"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429000" y="2286000"/>
            <a:ext cx="3657601" cy="3657600"/>
            <a:chOff x="990600" y="1371600"/>
            <a:chExt cx="4572000" cy="4572000"/>
          </a:xfrm>
        </p:grpSpPr>
        <p:sp>
          <p:nvSpPr>
            <p:cNvPr id="6" name="Oval 5"/>
            <p:cNvSpPr/>
            <p:nvPr/>
          </p:nvSpPr>
          <p:spPr bwMode="auto">
            <a:xfrm>
              <a:off x="990600" y="1371600"/>
              <a:ext cx="4572000" cy="4572000"/>
            </a:xfrm>
            <a:prstGeom prst="ellipse">
              <a:avLst/>
            </a:prstGeom>
            <a:solidFill>
              <a:srgbClr val="860000">
                <a:alpha val="66000"/>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7" name="TextBox 6"/>
            <p:cNvSpPr txBox="1"/>
            <p:nvPr/>
          </p:nvSpPr>
          <p:spPr>
            <a:xfrm>
              <a:off x="1085851" y="3520664"/>
              <a:ext cx="2150428" cy="1946686"/>
            </a:xfrm>
            <a:prstGeom prst="rect">
              <a:avLst/>
            </a:prstGeom>
            <a:noFill/>
          </p:spPr>
          <p:txBody>
            <a:bodyPr wrap="none" rtlCol="0">
              <a:spAutoFit/>
            </a:bodyPr>
            <a:lstStyle/>
            <a:p>
              <a:endParaRPr lang="en-US" b="1" dirty="0">
                <a:solidFill>
                  <a:schemeClr val="bg1"/>
                </a:solidFill>
                <a:effectLst>
                  <a:outerShdw blurRad="50800" dist="76200" dir="2700000" algn="ctr" rotWithShape="0">
                    <a:srgbClr val="000000"/>
                  </a:outerShdw>
                </a:effectLst>
                <a:latin typeface="Arial Narrow" panose="020B0606020202030204" pitchFamily="34" charset="0"/>
              </a:endParaRPr>
            </a:p>
            <a:p>
              <a:r>
                <a:rPr lang="en-US" b="1" dirty="0">
                  <a:solidFill>
                    <a:schemeClr val="bg1"/>
                  </a:solidFill>
                  <a:effectLst>
                    <a:outerShdw blurRad="50800" dist="76200" dir="2700000" algn="ctr" rotWithShape="0">
                      <a:srgbClr val="000000"/>
                    </a:outerShdw>
                  </a:effectLst>
                  <a:latin typeface="Arial Narrow" panose="020B0606020202030204" pitchFamily="34" charset="0"/>
                </a:rPr>
                <a:t>Retirement</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Age &lt; 65</a:t>
              </a:r>
            </a:p>
          </p:txBody>
        </p:sp>
      </p:grpSp>
      <p:grpSp>
        <p:nvGrpSpPr>
          <p:cNvPr id="9" name="Group 8"/>
          <p:cNvGrpSpPr/>
          <p:nvPr/>
        </p:nvGrpSpPr>
        <p:grpSpPr>
          <a:xfrm>
            <a:off x="4977741" y="2234540"/>
            <a:ext cx="3818359" cy="3709060"/>
            <a:chOff x="3453740" y="1371600"/>
            <a:chExt cx="4706728" cy="4572000"/>
          </a:xfrm>
        </p:grpSpPr>
        <p:sp>
          <p:nvSpPr>
            <p:cNvPr id="30" name="Oval 29"/>
            <p:cNvSpPr/>
            <p:nvPr/>
          </p:nvSpPr>
          <p:spPr bwMode="auto">
            <a:xfrm>
              <a:off x="3453740" y="1371600"/>
              <a:ext cx="4572000" cy="4572000"/>
            </a:xfrm>
            <a:prstGeom prst="ellipse">
              <a:avLst/>
            </a:prstGeom>
            <a:solidFill>
              <a:srgbClr val="3333FF">
                <a:alpha val="49804"/>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29" name="TextBox 28"/>
            <p:cNvSpPr txBox="1"/>
            <p:nvPr/>
          </p:nvSpPr>
          <p:spPr>
            <a:xfrm>
              <a:off x="5737553" y="3634823"/>
              <a:ext cx="2422915" cy="1919678"/>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Years of</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Participation</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 15</a:t>
              </a:r>
            </a:p>
          </p:txBody>
        </p:sp>
      </p:grpSp>
      <p:sp>
        <p:nvSpPr>
          <p:cNvPr id="31" name="TextBox 30"/>
          <p:cNvSpPr txBox="1"/>
          <p:nvPr/>
        </p:nvSpPr>
        <p:spPr>
          <a:xfrm>
            <a:off x="4977740" y="3137457"/>
            <a:ext cx="2108860" cy="1040285"/>
          </a:xfrm>
          <a:prstGeom prst="rect">
            <a:avLst/>
          </a:prstGeom>
          <a:noFill/>
        </p:spPr>
        <p:txBody>
          <a:bodyPr wrap="squar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Deferred</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Retirement</a:t>
            </a:r>
          </a:p>
        </p:txBody>
      </p:sp>
      <p:sp>
        <p:nvSpPr>
          <p:cNvPr id="32" name="Rounded Rectangle 31"/>
          <p:cNvSpPr/>
          <p:nvPr/>
        </p:nvSpPr>
        <p:spPr bwMode="auto">
          <a:xfrm>
            <a:off x="1828800" y="5943600"/>
            <a:ext cx="8458200" cy="838200"/>
          </a:xfrm>
          <a:prstGeom prst="roundRect">
            <a:avLst/>
          </a:prstGeom>
          <a:solidFill>
            <a:srgbClr val="FFFF00"/>
          </a:soli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200" b="1" dirty="0">
                <a:solidFill>
                  <a:srgbClr val="000000"/>
                </a:solidFill>
                <a:latin typeface="Arial Narrow" panose="020B0606020202030204" pitchFamily="34" charset="0"/>
              </a:rPr>
              <a:t>The participant may retire early complying or not with the Rule of 85.</a:t>
            </a:r>
          </a:p>
          <a:p>
            <a:r>
              <a:rPr lang="en-US" sz="2200" b="1" dirty="0">
                <a:solidFill>
                  <a:srgbClr val="000000"/>
                </a:solidFill>
                <a:latin typeface="Arial Narrow" panose="020B0606020202030204" pitchFamily="34" charset="0"/>
              </a:rPr>
              <a:t>Benefits begin (are deferred) at age 65, NO Actuarial Correction.</a:t>
            </a:r>
          </a:p>
        </p:txBody>
      </p:sp>
    </p:spTree>
    <p:extLst>
      <p:ext uri="{BB962C8B-B14F-4D97-AF65-F5344CB8AC3E}">
        <p14:creationId xmlns:p14="http://schemas.microsoft.com/office/powerpoint/2010/main" val="4036042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ppt_w</p:attrName>
                                        </p:attrNameLst>
                                      </p:cBhvr>
                                      <p:tavLst>
                                        <p:tav tm="0">
                                          <p:val>
                                            <p:fltVal val="0"/>
                                          </p:val>
                                        </p:tav>
                                        <p:tav tm="100000">
                                          <p:val>
                                            <p:strVal val="#ppt_w"/>
                                          </p:val>
                                        </p:tav>
                                      </p:tavLst>
                                    </p:anim>
                                    <p:anim calcmode="lin" valueType="num">
                                      <p:cBhvr>
                                        <p:cTn id="8" dur="1000" fill="hold"/>
                                        <p:tgtEl>
                                          <p:spTgt spid="7475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31" presetClass="entr" presetSubtype="0" fill="hold" grpId="1"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fltVal val="0"/>
                                          </p:val>
                                        </p:tav>
                                        <p:tav tm="100000">
                                          <p:val>
                                            <p:strVal val="#ppt_w"/>
                                          </p:val>
                                        </p:tav>
                                      </p:tavLst>
                                    </p:anim>
                                    <p:anim calcmode="lin" valueType="num">
                                      <p:cBhvr>
                                        <p:cTn id="28" dur="1000" fill="hold"/>
                                        <p:tgtEl>
                                          <p:spTgt spid="31"/>
                                        </p:tgtEl>
                                        <p:attrNameLst>
                                          <p:attrName>ppt_h</p:attrName>
                                        </p:attrNameLst>
                                      </p:cBhvr>
                                      <p:tavLst>
                                        <p:tav tm="0">
                                          <p:val>
                                            <p:fltVal val="0"/>
                                          </p:val>
                                        </p:tav>
                                        <p:tav tm="100000">
                                          <p:val>
                                            <p:strVal val="#ppt_h"/>
                                          </p:val>
                                        </p:tav>
                                      </p:tavLst>
                                    </p:anim>
                                    <p:anim calcmode="lin" valueType="num">
                                      <p:cBhvr>
                                        <p:cTn id="29" dur="1000" fill="hold"/>
                                        <p:tgtEl>
                                          <p:spTgt spid="31"/>
                                        </p:tgtEl>
                                        <p:attrNameLst>
                                          <p:attrName>style.rotation</p:attrName>
                                        </p:attrNameLst>
                                      </p:cBhvr>
                                      <p:tavLst>
                                        <p:tav tm="0">
                                          <p:val>
                                            <p:fltVal val="90"/>
                                          </p:val>
                                        </p:tav>
                                        <p:tav tm="100000">
                                          <p:val>
                                            <p:fltVal val="0"/>
                                          </p:val>
                                        </p:tav>
                                      </p:tavLst>
                                    </p:anim>
                                    <p:animEffect transition="in" filter="fade">
                                      <p:cBhvr>
                                        <p:cTn id="30" dur="1000"/>
                                        <p:tgtEl>
                                          <p:spTgt spid="31"/>
                                        </p:tgtEl>
                                      </p:cBhvr>
                                    </p:animEffect>
                                  </p:childTnLst>
                                </p:cTn>
                              </p:par>
                            </p:childTnLst>
                          </p:cTn>
                        </p:par>
                        <p:par>
                          <p:cTn id="31" fill="hold">
                            <p:stCondLst>
                              <p:cond delay="3500"/>
                            </p:stCondLst>
                            <p:childTnLst>
                              <p:par>
                                <p:cTn id="32" presetID="6" presetClass="emph" presetSubtype="0" fill="hold" grpId="0" nodeType="afterEffect">
                                  <p:stCondLst>
                                    <p:cond delay="0"/>
                                  </p:stCondLst>
                                  <p:childTnLst>
                                    <p:animScale>
                                      <p:cBhvr>
                                        <p:cTn id="33" dur="2000" fill="hold"/>
                                        <p:tgtEl>
                                          <p:spTgt spid="31"/>
                                        </p:tgtEl>
                                      </p:cBhvr>
                                      <p:by x="150000" y="150000"/>
                                    </p:animScale>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altLang="en-US" sz="3200" dirty="0"/>
              <a:t>Separation</a:t>
            </a:r>
          </a:p>
        </p:txBody>
      </p:sp>
      <p:pic>
        <p:nvPicPr>
          <p:cNvPr id="74756"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904999" y="2362200"/>
            <a:ext cx="3023260" cy="3023260"/>
            <a:chOff x="3453740" y="1371600"/>
            <a:chExt cx="4572000" cy="4572000"/>
          </a:xfrm>
        </p:grpSpPr>
        <p:sp>
          <p:nvSpPr>
            <p:cNvPr id="30" name="Oval 29"/>
            <p:cNvSpPr/>
            <p:nvPr/>
          </p:nvSpPr>
          <p:spPr bwMode="auto">
            <a:xfrm>
              <a:off x="3453740" y="1371600"/>
              <a:ext cx="4572000" cy="4572000"/>
            </a:xfrm>
            <a:prstGeom prst="ellipse">
              <a:avLst/>
            </a:prstGeom>
            <a:solidFill>
              <a:srgbClr val="3333FF">
                <a:alpha val="49804"/>
              </a:srgbClr>
            </a:soli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 </a:t>
              </a:r>
            </a:p>
          </p:txBody>
        </p:sp>
        <p:sp>
          <p:nvSpPr>
            <p:cNvPr id="29" name="TextBox 28"/>
            <p:cNvSpPr txBox="1"/>
            <p:nvPr/>
          </p:nvSpPr>
          <p:spPr>
            <a:xfrm>
              <a:off x="3876515" y="2869659"/>
              <a:ext cx="3726451" cy="1573197"/>
            </a:xfrm>
            <a:prstGeom prst="rect">
              <a:avLst/>
            </a:prstGeom>
            <a:noFill/>
          </p:spPr>
          <p:txBody>
            <a:bodyPr wrap="none" rtlCol="0">
              <a:spAutoFit/>
            </a:bodyPr>
            <a:lstStyle/>
            <a:p>
              <a:r>
                <a:rPr lang="en-US" b="1" dirty="0">
                  <a:solidFill>
                    <a:schemeClr val="bg1"/>
                  </a:solidFill>
                  <a:effectLst>
                    <a:outerShdw blurRad="50800" dist="76200" dir="2700000" algn="ctr" rotWithShape="0">
                      <a:srgbClr val="000000"/>
                    </a:outerShdw>
                  </a:effectLst>
                  <a:latin typeface="Arial Narrow" panose="020B0606020202030204" pitchFamily="34" charset="0"/>
                </a:rPr>
                <a:t>Years of</a:t>
              </a:r>
            </a:p>
            <a:p>
              <a:r>
                <a:rPr lang="en-US" b="1" dirty="0">
                  <a:solidFill>
                    <a:schemeClr val="bg1"/>
                  </a:solidFill>
                  <a:effectLst>
                    <a:outerShdw blurRad="50800" dist="76200" dir="2700000" algn="ctr" rotWithShape="0">
                      <a:srgbClr val="000000"/>
                    </a:outerShdw>
                  </a:effectLst>
                  <a:latin typeface="Arial Narrow" panose="020B0606020202030204" pitchFamily="34" charset="0"/>
                </a:rPr>
                <a:t>Participation &lt; 7</a:t>
              </a:r>
            </a:p>
          </p:txBody>
        </p:sp>
      </p:grpSp>
      <p:sp>
        <p:nvSpPr>
          <p:cNvPr id="2" name="Rectangle 1"/>
          <p:cNvSpPr/>
          <p:nvPr/>
        </p:nvSpPr>
        <p:spPr bwMode="auto">
          <a:xfrm>
            <a:off x="5410200"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16" name="Rectangle 15"/>
          <p:cNvSpPr/>
          <p:nvPr/>
        </p:nvSpPr>
        <p:spPr bwMode="auto">
          <a:xfrm>
            <a:off x="6025243"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17" name="Rectangle 16"/>
          <p:cNvSpPr/>
          <p:nvPr/>
        </p:nvSpPr>
        <p:spPr bwMode="auto">
          <a:xfrm>
            <a:off x="6640286"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18" name="Rectangle 17"/>
          <p:cNvSpPr/>
          <p:nvPr/>
        </p:nvSpPr>
        <p:spPr bwMode="auto">
          <a:xfrm>
            <a:off x="7255329"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19" name="Rectangle 18"/>
          <p:cNvSpPr/>
          <p:nvPr/>
        </p:nvSpPr>
        <p:spPr bwMode="auto">
          <a:xfrm>
            <a:off x="7870372"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20" name="Rectangle 19"/>
          <p:cNvSpPr/>
          <p:nvPr/>
        </p:nvSpPr>
        <p:spPr bwMode="auto">
          <a:xfrm>
            <a:off x="8485415"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21" name="Rectangle 20"/>
          <p:cNvSpPr/>
          <p:nvPr/>
        </p:nvSpPr>
        <p:spPr bwMode="auto">
          <a:xfrm>
            <a:off x="9100458"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22" name="Rectangle 21"/>
          <p:cNvSpPr/>
          <p:nvPr/>
        </p:nvSpPr>
        <p:spPr bwMode="auto">
          <a:xfrm>
            <a:off x="9715500" y="3429000"/>
            <a:ext cx="548640" cy="182880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23" name="Rectangle 22"/>
          <p:cNvSpPr/>
          <p:nvPr/>
        </p:nvSpPr>
        <p:spPr bwMode="auto">
          <a:xfrm>
            <a:off x="5410200" y="2712720"/>
            <a:ext cx="548640" cy="64008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35%</a:t>
            </a:r>
          </a:p>
        </p:txBody>
      </p:sp>
      <p:sp>
        <p:nvSpPr>
          <p:cNvPr id="24" name="Rectangle 23"/>
          <p:cNvSpPr/>
          <p:nvPr/>
        </p:nvSpPr>
        <p:spPr bwMode="auto">
          <a:xfrm>
            <a:off x="6025243" y="2712720"/>
            <a:ext cx="548640" cy="64008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35%</a:t>
            </a:r>
          </a:p>
        </p:txBody>
      </p:sp>
      <p:sp>
        <p:nvSpPr>
          <p:cNvPr id="25" name="Rectangle 24"/>
          <p:cNvSpPr/>
          <p:nvPr/>
        </p:nvSpPr>
        <p:spPr bwMode="auto">
          <a:xfrm>
            <a:off x="6640286" y="2712720"/>
            <a:ext cx="548640" cy="64008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35%</a:t>
            </a:r>
          </a:p>
        </p:txBody>
      </p:sp>
      <p:sp>
        <p:nvSpPr>
          <p:cNvPr id="26" name="Rectangle 25"/>
          <p:cNvSpPr/>
          <p:nvPr/>
        </p:nvSpPr>
        <p:spPr bwMode="auto">
          <a:xfrm>
            <a:off x="7255329" y="2712720"/>
            <a:ext cx="548640" cy="64008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35%</a:t>
            </a:r>
          </a:p>
        </p:txBody>
      </p:sp>
      <p:sp>
        <p:nvSpPr>
          <p:cNvPr id="27" name="Rectangle 26"/>
          <p:cNvSpPr/>
          <p:nvPr/>
        </p:nvSpPr>
        <p:spPr bwMode="auto">
          <a:xfrm>
            <a:off x="7870372" y="2621280"/>
            <a:ext cx="548640" cy="73152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40%</a:t>
            </a:r>
          </a:p>
        </p:txBody>
      </p:sp>
      <p:sp>
        <p:nvSpPr>
          <p:cNvPr id="28" name="Rectangle 27"/>
          <p:cNvSpPr/>
          <p:nvPr/>
        </p:nvSpPr>
        <p:spPr bwMode="auto">
          <a:xfrm>
            <a:off x="8485415" y="2255520"/>
            <a:ext cx="548640" cy="109728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60%</a:t>
            </a:r>
          </a:p>
        </p:txBody>
      </p:sp>
      <p:sp>
        <p:nvSpPr>
          <p:cNvPr id="33" name="Rectangle 32"/>
          <p:cNvSpPr/>
          <p:nvPr/>
        </p:nvSpPr>
        <p:spPr bwMode="auto">
          <a:xfrm>
            <a:off x="9100458" y="1889760"/>
            <a:ext cx="548640" cy="146304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80%</a:t>
            </a:r>
          </a:p>
        </p:txBody>
      </p:sp>
      <p:sp>
        <p:nvSpPr>
          <p:cNvPr id="34" name="Rectangle 33"/>
          <p:cNvSpPr/>
          <p:nvPr/>
        </p:nvSpPr>
        <p:spPr bwMode="auto">
          <a:xfrm>
            <a:off x="9715500" y="1524000"/>
            <a:ext cx="548640" cy="182880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rPr>
              <a:t>100%</a:t>
            </a:r>
          </a:p>
        </p:txBody>
      </p:sp>
      <p:sp>
        <p:nvSpPr>
          <p:cNvPr id="3" name="Rectangle 2"/>
          <p:cNvSpPr/>
          <p:nvPr/>
        </p:nvSpPr>
        <p:spPr bwMode="auto">
          <a:xfrm>
            <a:off x="5410201" y="2072640"/>
            <a:ext cx="2393769" cy="365760"/>
          </a:xfrm>
          <a:prstGeom prst="rect">
            <a:avLst/>
          </a:prstGeom>
          <a:solidFill>
            <a:srgbClr val="3333FF"/>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latin typeface="Arial Narrow" panose="020B0606020202030204" pitchFamily="34" charset="0"/>
              </a:rPr>
              <a:t>Participant Contributions*</a:t>
            </a:r>
          </a:p>
        </p:txBody>
      </p:sp>
      <p:sp>
        <p:nvSpPr>
          <p:cNvPr id="35" name="Rectangle 34"/>
          <p:cNvSpPr/>
          <p:nvPr/>
        </p:nvSpPr>
        <p:spPr bwMode="auto">
          <a:xfrm>
            <a:off x="5410201" y="1518656"/>
            <a:ext cx="2393769" cy="36576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r>
              <a:rPr lang="en-US" sz="1400" b="1" dirty="0">
                <a:solidFill>
                  <a:schemeClr val="bg1"/>
                </a:solidFill>
                <a:latin typeface="Arial Narrow" panose="020B0606020202030204" pitchFamily="34" charset="0"/>
              </a:rPr>
              <a:t>Institutional Contributions*</a:t>
            </a:r>
          </a:p>
        </p:txBody>
      </p:sp>
      <p:sp>
        <p:nvSpPr>
          <p:cNvPr id="4" name="TextBox 3"/>
          <p:cNvSpPr txBox="1"/>
          <p:nvPr/>
        </p:nvSpPr>
        <p:spPr>
          <a:xfrm>
            <a:off x="4456844" y="5308377"/>
            <a:ext cx="1410557" cy="338554"/>
          </a:xfrm>
          <a:prstGeom prst="rect">
            <a:avLst/>
          </a:prstGeom>
          <a:noFill/>
        </p:spPr>
        <p:txBody>
          <a:bodyPr wrap="square" rtlCol="0">
            <a:spAutoFit/>
          </a:bodyPr>
          <a:lstStyle/>
          <a:p>
            <a:r>
              <a:rPr lang="en-US" sz="1600" b="1" dirty="0">
                <a:solidFill>
                  <a:srgbClr val="000000"/>
                </a:solidFill>
              </a:rPr>
              <a:t>Year 0</a:t>
            </a:r>
          </a:p>
        </p:txBody>
      </p:sp>
      <p:sp>
        <p:nvSpPr>
          <p:cNvPr id="36" name="TextBox 35"/>
          <p:cNvSpPr txBox="1"/>
          <p:nvPr/>
        </p:nvSpPr>
        <p:spPr>
          <a:xfrm>
            <a:off x="5774274" y="5308377"/>
            <a:ext cx="397927" cy="338554"/>
          </a:xfrm>
          <a:prstGeom prst="rect">
            <a:avLst/>
          </a:prstGeom>
          <a:noFill/>
        </p:spPr>
        <p:txBody>
          <a:bodyPr wrap="square" rtlCol="0">
            <a:spAutoFit/>
          </a:bodyPr>
          <a:lstStyle/>
          <a:p>
            <a:r>
              <a:rPr lang="en-US" sz="1600" b="1" dirty="0">
                <a:solidFill>
                  <a:srgbClr val="000000"/>
                </a:solidFill>
              </a:rPr>
              <a:t>1</a:t>
            </a:r>
          </a:p>
        </p:txBody>
      </p:sp>
      <p:sp>
        <p:nvSpPr>
          <p:cNvPr id="37" name="TextBox 36"/>
          <p:cNvSpPr txBox="1"/>
          <p:nvPr/>
        </p:nvSpPr>
        <p:spPr>
          <a:xfrm>
            <a:off x="6400801" y="5308377"/>
            <a:ext cx="397927" cy="338554"/>
          </a:xfrm>
          <a:prstGeom prst="rect">
            <a:avLst/>
          </a:prstGeom>
          <a:noFill/>
        </p:spPr>
        <p:txBody>
          <a:bodyPr wrap="square" rtlCol="0">
            <a:spAutoFit/>
          </a:bodyPr>
          <a:lstStyle/>
          <a:p>
            <a:r>
              <a:rPr lang="en-US" sz="1600" b="1" dirty="0">
                <a:solidFill>
                  <a:srgbClr val="000000"/>
                </a:solidFill>
              </a:rPr>
              <a:t>2</a:t>
            </a:r>
          </a:p>
        </p:txBody>
      </p:sp>
      <p:sp>
        <p:nvSpPr>
          <p:cNvPr id="38" name="TextBox 37"/>
          <p:cNvSpPr txBox="1"/>
          <p:nvPr/>
        </p:nvSpPr>
        <p:spPr>
          <a:xfrm>
            <a:off x="7010401" y="5308377"/>
            <a:ext cx="397927" cy="338554"/>
          </a:xfrm>
          <a:prstGeom prst="rect">
            <a:avLst/>
          </a:prstGeom>
          <a:noFill/>
        </p:spPr>
        <p:txBody>
          <a:bodyPr wrap="square" rtlCol="0">
            <a:spAutoFit/>
          </a:bodyPr>
          <a:lstStyle/>
          <a:p>
            <a:r>
              <a:rPr lang="en-US" sz="1600" b="1" dirty="0">
                <a:solidFill>
                  <a:srgbClr val="000000"/>
                </a:solidFill>
              </a:rPr>
              <a:t>3</a:t>
            </a:r>
          </a:p>
        </p:txBody>
      </p:sp>
      <p:sp>
        <p:nvSpPr>
          <p:cNvPr id="39" name="TextBox 38"/>
          <p:cNvSpPr txBox="1"/>
          <p:nvPr/>
        </p:nvSpPr>
        <p:spPr>
          <a:xfrm>
            <a:off x="7620001" y="5308377"/>
            <a:ext cx="397927" cy="338554"/>
          </a:xfrm>
          <a:prstGeom prst="rect">
            <a:avLst/>
          </a:prstGeom>
          <a:noFill/>
        </p:spPr>
        <p:txBody>
          <a:bodyPr wrap="square" rtlCol="0">
            <a:spAutoFit/>
          </a:bodyPr>
          <a:lstStyle/>
          <a:p>
            <a:r>
              <a:rPr lang="en-US" sz="1600" b="1" dirty="0">
                <a:solidFill>
                  <a:srgbClr val="000000"/>
                </a:solidFill>
              </a:rPr>
              <a:t>4</a:t>
            </a:r>
          </a:p>
        </p:txBody>
      </p:sp>
      <p:sp>
        <p:nvSpPr>
          <p:cNvPr id="40" name="TextBox 39"/>
          <p:cNvSpPr txBox="1"/>
          <p:nvPr/>
        </p:nvSpPr>
        <p:spPr>
          <a:xfrm>
            <a:off x="8253249" y="5308377"/>
            <a:ext cx="397927" cy="338554"/>
          </a:xfrm>
          <a:prstGeom prst="rect">
            <a:avLst/>
          </a:prstGeom>
          <a:noFill/>
        </p:spPr>
        <p:txBody>
          <a:bodyPr wrap="square" rtlCol="0">
            <a:spAutoFit/>
          </a:bodyPr>
          <a:lstStyle/>
          <a:p>
            <a:r>
              <a:rPr lang="en-US" sz="1600" b="1" dirty="0">
                <a:solidFill>
                  <a:srgbClr val="000000"/>
                </a:solidFill>
              </a:rPr>
              <a:t>5</a:t>
            </a:r>
          </a:p>
        </p:txBody>
      </p:sp>
      <p:sp>
        <p:nvSpPr>
          <p:cNvPr id="41" name="TextBox 40"/>
          <p:cNvSpPr txBox="1"/>
          <p:nvPr/>
        </p:nvSpPr>
        <p:spPr>
          <a:xfrm>
            <a:off x="8862951" y="5308377"/>
            <a:ext cx="397927" cy="338554"/>
          </a:xfrm>
          <a:prstGeom prst="rect">
            <a:avLst/>
          </a:prstGeom>
          <a:noFill/>
        </p:spPr>
        <p:txBody>
          <a:bodyPr wrap="square" rtlCol="0">
            <a:spAutoFit/>
          </a:bodyPr>
          <a:lstStyle/>
          <a:p>
            <a:r>
              <a:rPr lang="en-US" sz="1600" b="1" dirty="0">
                <a:solidFill>
                  <a:srgbClr val="000000"/>
                </a:solidFill>
              </a:rPr>
              <a:t>6</a:t>
            </a:r>
          </a:p>
        </p:txBody>
      </p:sp>
      <p:sp>
        <p:nvSpPr>
          <p:cNvPr id="42" name="TextBox 41"/>
          <p:cNvSpPr txBox="1"/>
          <p:nvPr/>
        </p:nvSpPr>
        <p:spPr>
          <a:xfrm>
            <a:off x="9452653" y="5308377"/>
            <a:ext cx="437720" cy="338554"/>
          </a:xfrm>
          <a:prstGeom prst="rect">
            <a:avLst/>
          </a:prstGeom>
          <a:noFill/>
        </p:spPr>
        <p:txBody>
          <a:bodyPr wrap="square" rtlCol="0">
            <a:spAutoFit/>
          </a:bodyPr>
          <a:lstStyle/>
          <a:p>
            <a:r>
              <a:rPr lang="en-US" sz="1600" b="1" dirty="0">
                <a:solidFill>
                  <a:srgbClr val="000000"/>
                </a:solidFill>
              </a:rPr>
              <a:t>7</a:t>
            </a:r>
          </a:p>
        </p:txBody>
      </p:sp>
      <p:sp>
        <p:nvSpPr>
          <p:cNvPr id="43" name="TextBox 42"/>
          <p:cNvSpPr txBox="1"/>
          <p:nvPr/>
        </p:nvSpPr>
        <p:spPr>
          <a:xfrm>
            <a:off x="10030395" y="5308377"/>
            <a:ext cx="601980" cy="338554"/>
          </a:xfrm>
          <a:prstGeom prst="rect">
            <a:avLst/>
          </a:prstGeom>
          <a:noFill/>
        </p:spPr>
        <p:txBody>
          <a:bodyPr wrap="square" rtlCol="0">
            <a:spAutoFit/>
          </a:bodyPr>
          <a:lstStyle/>
          <a:p>
            <a:r>
              <a:rPr lang="en-US" sz="1600" b="1" dirty="0">
                <a:solidFill>
                  <a:srgbClr val="000000"/>
                </a:solidFill>
              </a:rPr>
              <a:t>7+</a:t>
            </a:r>
          </a:p>
        </p:txBody>
      </p:sp>
      <p:sp>
        <p:nvSpPr>
          <p:cNvPr id="5" name="TextBox 4"/>
          <p:cNvSpPr txBox="1"/>
          <p:nvPr/>
        </p:nvSpPr>
        <p:spPr>
          <a:xfrm>
            <a:off x="1564761" y="6587699"/>
            <a:ext cx="6239209" cy="215444"/>
          </a:xfrm>
          <a:prstGeom prst="rect">
            <a:avLst/>
          </a:prstGeom>
          <a:noFill/>
        </p:spPr>
        <p:txBody>
          <a:bodyPr wrap="none" rtlCol="0">
            <a:spAutoFit/>
          </a:bodyPr>
          <a:lstStyle/>
          <a:p>
            <a:r>
              <a:rPr lang="en-US" sz="800" dirty="0">
                <a:latin typeface="Arial Narrow" panose="020B0606020202030204" pitchFamily="34" charset="0"/>
              </a:rPr>
              <a:t>*Institutional Contributions include the interest generated by those contributions, and Participant Contributions include the interest generated by those contributions</a:t>
            </a:r>
          </a:p>
        </p:txBody>
      </p:sp>
      <p:sp>
        <p:nvSpPr>
          <p:cNvPr id="44" name="Rounded Rectangle 43"/>
          <p:cNvSpPr/>
          <p:nvPr/>
        </p:nvSpPr>
        <p:spPr bwMode="auto">
          <a:xfrm>
            <a:off x="1729740" y="5707935"/>
            <a:ext cx="8458200" cy="838200"/>
          </a:xfrm>
          <a:prstGeom prst="roundRect">
            <a:avLst/>
          </a:prstGeom>
          <a:solidFill>
            <a:srgbClr val="FFFF00"/>
          </a:soli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200" b="1" dirty="0">
                <a:solidFill>
                  <a:srgbClr val="000000"/>
                </a:solidFill>
                <a:latin typeface="Arial Narrow" panose="020B0606020202030204" pitchFamily="34" charset="0"/>
              </a:rPr>
              <a:t>Liquidated according to vesting schedule. Previous participations can be reinstated to accumulate more years of participation and increase vesting.</a:t>
            </a:r>
          </a:p>
        </p:txBody>
      </p:sp>
    </p:spTree>
    <p:extLst>
      <p:ext uri="{BB962C8B-B14F-4D97-AF65-F5344CB8AC3E}">
        <p14:creationId xmlns:p14="http://schemas.microsoft.com/office/powerpoint/2010/main" val="399762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ppt_w</p:attrName>
                                        </p:attrNameLst>
                                      </p:cBhvr>
                                      <p:tavLst>
                                        <p:tav tm="0">
                                          <p:val>
                                            <p:fltVal val="0"/>
                                          </p:val>
                                        </p:tav>
                                        <p:tav tm="100000">
                                          <p:val>
                                            <p:strVal val="#ppt_w"/>
                                          </p:val>
                                        </p:tav>
                                      </p:tavLst>
                                    </p:anim>
                                    <p:anim calcmode="lin" valueType="num">
                                      <p:cBhvr>
                                        <p:cTn id="8" dur="1000" fill="hold"/>
                                        <p:tgtEl>
                                          <p:spTgt spid="7475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2"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1+#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1+#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53" presetClass="entr" presetSubtype="16"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2" presetClass="entr" presetSubtype="2"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1+#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1+#ppt_w/2"/>
                                          </p:val>
                                        </p:tav>
                                        <p:tav tm="100000">
                                          <p:val>
                                            <p:strVal val="#ppt_x"/>
                                          </p:val>
                                        </p:tav>
                                      </p:tavLst>
                                    </p:anim>
                                    <p:anim calcmode="lin" valueType="num">
                                      <p:cBhvr additive="base">
                                        <p:cTn id="93" dur="500" fill="hold"/>
                                        <p:tgtEl>
                                          <p:spTgt spid="19"/>
                                        </p:tgtEl>
                                        <p:attrNameLst>
                                          <p:attrName>ppt_y</p:attrName>
                                        </p:attrNameLst>
                                      </p:cBhvr>
                                      <p:tavLst>
                                        <p:tav tm="0">
                                          <p:val>
                                            <p:strVal val="#ppt_y"/>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500" fill="hold"/>
                                        <p:tgtEl>
                                          <p:spTgt spid="40"/>
                                        </p:tgtEl>
                                        <p:attrNameLst>
                                          <p:attrName>ppt_x</p:attrName>
                                        </p:attrNameLst>
                                      </p:cBhvr>
                                      <p:tavLst>
                                        <p:tav tm="0">
                                          <p:val>
                                            <p:strVal val="#ppt_x"/>
                                          </p:val>
                                        </p:tav>
                                        <p:tav tm="100000">
                                          <p:val>
                                            <p:strVal val="#ppt_x"/>
                                          </p:val>
                                        </p:tav>
                                      </p:tavLst>
                                    </p:anim>
                                    <p:anim calcmode="lin" valueType="num">
                                      <p:cBhvr additive="base">
                                        <p:cTn id="97" dur="5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4000"/>
                            </p:stCondLst>
                            <p:childTnLst>
                              <p:par>
                                <p:cTn id="99" presetID="2" presetClass="entr" presetSubtype="2"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1+#ppt_w/2"/>
                                          </p:val>
                                        </p:tav>
                                        <p:tav tm="100000">
                                          <p:val>
                                            <p:strVal val="#ppt_x"/>
                                          </p:val>
                                        </p:tav>
                                      </p:tavLst>
                                    </p:anim>
                                    <p:anim calcmode="lin" valueType="num">
                                      <p:cBhvr additive="base">
                                        <p:cTn id="102" dur="500" fill="hold"/>
                                        <p:tgtEl>
                                          <p:spTgt spid="28"/>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1+#ppt_w/2"/>
                                          </p:val>
                                        </p:tav>
                                        <p:tav tm="100000">
                                          <p:val>
                                            <p:strVal val="#ppt_x"/>
                                          </p:val>
                                        </p:tav>
                                      </p:tavLst>
                                    </p:anim>
                                    <p:anim calcmode="lin" valueType="num">
                                      <p:cBhvr additive="base">
                                        <p:cTn id="106" dur="500" fill="hold"/>
                                        <p:tgtEl>
                                          <p:spTgt spid="20"/>
                                        </p:tgtEl>
                                        <p:attrNameLst>
                                          <p:attrName>ppt_y</p:attrName>
                                        </p:attrNameLst>
                                      </p:cBhvr>
                                      <p:tavLst>
                                        <p:tav tm="0">
                                          <p:val>
                                            <p:strVal val="#ppt_y"/>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childTnLst>
                          </p:cTn>
                        </p:par>
                        <p:par>
                          <p:cTn id="111" fill="hold">
                            <p:stCondLst>
                              <p:cond delay="4500"/>
                            </p:stCondLst>
                            <p:childTnLst>
                              <p:par>
                                <p:cTn id="112" presetID="2" presetClass="entr" presetSubtype="2" fill="hold" grpId="0" nodeType="after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1+#ppt_w/2"/>
                                          </p:val>
                                        </p:tav>
                                        <p:tav tm="100000">
                                          <p:val>
                                            <p:strVal val="#ppt_x"/>
                                          </p:val>
                                        </p:tav>
                                      </p:tavLst>
                                    </p:anim>
                                    <p:anim calcmode="lin" valueType="num">
                                      <p:cBhvr additive="base">
                                        <p:cTn id="115" dur="500" fill="hold"/>
                                        <p:tgtEl>
                                          <p:spTgt spid="3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additive="base">
                                        <p:cTn id="118" dur="500" fill="hold"/>
                                        <p:tgtEl>
                                          <p:spTgt spid="21"/>
                                        </p:tgtEl>
                                        <p:attrNameLst>
                                          <p:attrName>ppt_x</p:attrName>
                                        </p:attrNameLst>
                                      </p:cBhvr>
                                      <p:tavLst>
                                        <p:tav tm="0">
                                          <p:val>
                                            <p:strVal val="1+#ppt_w/2"/>
                                          </p:val>
                                        </p:tav>
                                        <p:tav tm="100000">
                                          <p:val>
                                            <p:strVal val="#ppt_x"/>
                                          </p:val>
                                        </p:tav>
                                      </p:tavLst>
                                    </p:anim>
                                    <p:anim calcmode="lin" valueType="num">
                                      <p:cBhvr additive="base">
                                        <p:cTn id="119" dur="500" fill="hold"/>
                                        <p:tgtEl>
                                          <p:spTgt spid="21"/>
                                        </p:tgtEl>
                                        <p:attrNameLst>
                                          <p:attrName>ppt_y</p:attrName>
                                        </p:attrNameLst>
                                      </p:cBhvr>
                                      <p:tavLst>
                                        <p:tav tm="0">
                                          <p:val>
                                            <p:strVal val="#ppt_y"/>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500" fill="hold"/>
                                        <p:tgtEl>
                                          <p:spTgt spid="42"/>
                                        </p:tgtEl>
                                        <p:attrNameLst>
                                          <p:attrName>ppt_x</p:attrName>
                                        </p:attrNameLst>
                                      </p:cBhvr>
                                      <p:tavLst>
                                        <p:tav tm="0">
                                          <p:val>
                                            <p:strVal val="#ppt_x"/>
                                          </p:val>
                                        </p:tav>
                                        <p:tav tm="100000">
                                          <p:val>
                                            <p:strVal val="#ppt_x"/>
                                          </p:val>
                                        </p:tav>
                                      </p:tavLst>
                                    </p:anim>
                                    <p:anim calcmode="lin" valueType="num">
                                      <p:cBhvr additive="base">
                                        <p:cTn id="123" dur="500" fill="hold"/>
                                        <p:tgtEl>
                                          <p:spTgt spid="42"/>
                                        </p:tgtEl>
                                        <p:attrNameLst>
                                          <p:attrName>ppt_y</p:attrName>
                                        </p:attrNameLst>
                                      </p:cBhvr>
                                      <p:tavLst>
                                        <p:tav tm="0">
                                          <p:val>
                                            <p:strVal val="1+#ppt_h/2"/>
                                          </p:val>
                                        </p:tav>
                                        <p:tav tm="100000">
                                          <p:val>
                                            <p:strVal val="#ppt_y"/>
                                          </p:val>
                                        </p:tav>
                                      </p:tavLst>
                                    </p:anim>
                                  </p:childTnLst>
                                </p:cTn>
                              </p:par>
                            </p:childTnLst>
                          </p:cTn>
                        </p:par>
                        <p:par>
                          <p:cTn id="124" fill="hold">
                            <p:stCondLst>
                              <p:cond delay="5000"/>
                            </p:stCondLst>
                            <p:childTnLst>
                              <p:par>
                                <p:cTn id="125" presetID="2" presetClass="entr" presetSubtype="2"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500" fill="hold"/>
                                        <p:tgtEl>
                                          <p:spTgt spid="34"/>
                                        </p:tgtEl>
                                        <p:attrNameLst>
                                          <p:attrName>ppt_x</p:attrName>
                                        </p:attrNameLst>
                                      </p:cBhvr>
                                      <p:tavLst>
                                        <p:tav tm="0">
                                          <p:val>
                                            <p:strVal val="1+#ppt_w/2"/>
                                          </p:val>
                                        </p:tav>
                                        <p:tav tm="100000">
                                          <p:val>
                                            <p:strVal val="#ppt_x"/>
                                          </p:val>
                                        </p:tav>
                                      </p:tavLst>
                                    </p:anim>
                                    <p:anim calcmode="lin" valueType="num">
                                      <p:cBhvr additive="base">
                                        <p:cTn id="128" dur="500" fill="hold"/>
                                        <p:tgtEl>
                                          <p:spTgt spid="34"/>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500" fill="hold"/>
                                        <p:tgtEl>
                                          <p:spTgt spid="22"/>
                                        </p:tgtEl>
                                        <p:attrNameLst>
                                          <p:attrName>ppt_x</p:attrName>
                                        </p:attrNameLst>
                                      </p:cBhvr>
                                      <p:tavLst>
                                        <p:tav tm="0">
                                          <p:val>
                                            <p:strVal val="1+#ppt_w/2"/>
                                          </p:val>
                                        </p:tav>
                                        <p:tav tm="100000">
                                          <p:val>
                                            <p:strVal val="#ppt_x"/>
                                          </p:val>
                                        </p:tav>
                                      </p:tavLst>
                                    </p:anim>
                                    <p:anim calcmode="lin" valueType="num">
                                      <p:cBhvr additive="base">
                                        <p:cTn id="132" dur="500" fill="hold"/>
                                        <p:tgtEl>
                                          <p:spTgt spid="22"/>
                                        </p:tgtEl>
                                        <p:attrNameLst>
                                          <p:attrName>ppt_y</p:attrName>
                                        </p:attrNameLst>
                                      </p:cBhvr>
                                      <p:tavLst>
                                        <p:tav tm="0">
                                          <p:val>
                                            <p:strVal val="#ppt_y"/>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500" fill="hold"/>
                                        <p:tgtEl>
                                          <p:spTgt spid="43"/>
                                        </p:tgtEl>
                                        <p:attrNameLst>
                                          <p:attrName>ppt_x</p:attrName>
                                        </p:attrNameLst>
                                      </p:cBhvr>
                                      <p:tavLst>
                                        <p:tav tm="0">
                                          <p:val>
                                            <p:strVal val="#ppt_x"/>
                                          </p:val>
                                        </p:tav>
                                        <p:tav tm="100000">
                                          <p:val>
                                            <p:strVal val="#ppt_x"/>
                                          </p:val>
                                        </p:tav>
                                      </p:tavLst>
                                    </p:anim>
                                    <p:anim calcmode="lin" valueType="num">
                                      <p:cBhvr additive="base">
                                        <p:cTn id="136" dur="500" fill="hold"/>
                                        <p:tgtEl>
                                          <p:spTgt spid="43"/>
                                        </p:tgtEl>
                                        <p:attrNameLst>
                                          <p:attrName>ppt_y</p:attrName>
                                        </p:attrNameLst>
                                      </p:cBhvr>
                                      <p:tavLst>
                                        <p:tav tm="0">
                                          <p:val>
                                            <p:strVal val="1+#ppt_h/2"/>
                                          </p:val>
                                        </p:tav>
                                        <p:tav tm="100000">
                                          <p:val>
                                            <p:strVal val="#ppt_y"/>
                                          </p:val>
                                        </p:tav>
                                      </p:tavLst>
                                    </p:anim>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1000"/>
                                        <p:tgtEl>
                                          <p:spTgt spid="44"/>
                                        </p:tgtEl>
                                      </p:cBhvr>
                                    </p:animEffect>
                                    <p:anim calcmode="lin" valueType="num">
                                      <p:cBhvr>
                                        <p:cTn id="141" dur="1000" fill="hold"/>
                                        <p:tgtEl>
                                          <p:spTgt spid="44"/>
                                        </p:tgtEl>
                                        <p:attrNameLst>
                                          <p:attrName>ppt_x</p:attrName>
                                        </p:attrNameLst>
                                      </p:cBhvr>
                                      <p:tavLst>
                                        <p:tav tm="0">
                                          <p:val>
                                            <p:strVal val="#ppt_x"/>
                                          </p:val>
                                        </p:tav>
                                        <p:tav tm="100000">
                                          <p:val>
                                            <p:strVal val="#ppt_x"/>
                                          </p:val>
                                        </p:tav>
                                      </p:tavLst>
                                    </p:anim>
                                    <p:anim calcmode="lin" valueType="num">
                                      <p:cBhvr>
                                        <p:cTn id="14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3" grpId="0" animBg="1"/>
      <p:bldP spid="34" grpId="0" animBg="1"/>
      <p:bldP spid="3" grpId="0" animBg="1"/>
      <p:bldP spid="35" grpId="0" animBg="1"/>
      <p:bldP spid="4" grpId="0"/>
      <p:bldP spid="36" grpId="0"/>
      <p:bldP spid="37" grpId="0"/>
      <p:bldP spid="38" grpId="0"/>
      <p:bldP spid="39" grpId="0"/>
      <p:bldP spid="40" grpId="0"/>
      <p:bldP spid="41" grpId="0"/>
      <p:bldP spid="42" grpId="0"/>
      <p:bldP spid="43" grpId="0"/>
      <p:bldP spid="5" grpId="0"/>
      <p:bldP spid="4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r>
              <a:rPr lang="en-US" altLang="en-US" sz="3200" dirty="0"/>
              <a:t>Separation</a:t>
            </a:r>
          </a:p>
        </p:txBody>
      </p:sp>
      <p:pic>
        <p:nvPicPr>
          <p:cNvPr id="74756" name="Picture 4"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45" name="Oval 33"/>
          <p:cNvSpPr>
            <a:spLocks noChangeArrowheads="1"/>
          </p:cNvSpPr>
          <p:nvPr/>
        </p:nvSpPr>
        <p:spPr bwMode="auto">
          <a:xfrm>
            <a:off x="3352800" y="1393920"/>
            <a:ext cx="2590368" cy="2590368"/>
          </a:xfrm>
          <a:prstGeom prst="ellipse">
            <a:avLst/>
          </a:prstGeom>
          <a:solidFill>
            <a:srgbClr val="FF6600"/>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1600" b="1" dirty="0">
                <a:solidFill>
                  <a:schemeClr val="bg1"/>
                </a:solidFill>
              </a:rPr>
              <a:t>Less than 15 years of participation</a:t>
            </a:r>
          </a:p>
        </p:txBody>
      </p:sp>
      <p:sp>
        <p:nvSpPr>
          <p:cNvPr id="46" name="Oval 34"/>
          <p:cNvSpPr>
            <a:spLocks noChangeArrowheads="1"/>
          </p:cNvSpPr>
          <p:nvPr/>
        </p:nvSpPr>
        <p:spPr bwMode="auto">
          <a:xfrm>
            <a:off x="6400368" y="1393056"/>
            <a:ext cx="2591232" cy="2591232"/>
          </a:xfrm>
          <a:prstGeom prst="ellipse">
            <a:avLst/>
          </a:prstGeom>
          <a:solidFill>
            <a:srgbClr val="CC0000"/>
          </a:solidFill>
          <a:ln>
            <a:noFill/>
          </a:ln>
          <a:effectLst/>
          <a:scene3d>
            <a:camera prst="orthographicFront"/>
            <a:lightRig rig="threePt" dir="t"/>
          </a:scene3d>
          <a:sp3d>
            <a:bevelT/>
          </a:sp3d>
          <a:extLst>
            <a:ext uri="{91240B29-F687-4F45-9708-019B960494DF}">
              <a14:hiddenLine xmlns:a14="http://schemas.microsoft.com/office/drawing/2010/main" w="9525" algn="ctr">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1600" b="1">
                <a:solidFill>
                  <a:schemeClr val="bg1"/>
                </a:solidFill>
              </a:rPr>
              <a:t>Less than 55 years of age</a:t>
            </a:r>
          </a:p>
        </p:txBody>
      </p:sp>
      <p:sp>
        <p:nvSpPr>
          <p:cNvPr id="47" name="AutoShape 35"/>
          <p:cNvSpPr>
            <a:spLocks noChangeArrowheads="1"/>
          </p:cNvSpPr>
          <p:nvPr/>
        </p:nvSpPr>
        <p:spPr bwMode="auto">
          <a:xfrm rot="3600000" flipV="1">
            <a:off x="4962774" y="4082992"/>
            <a:ext cx="1096962" cy="1064657"/>
          </a:xfrm>
          <a:prstGeom prst="rightArrow">
            <a:avLst>
              <a:gd name="adj1" fmla="val 48704"/>
              <a:gd name="adj2" fmla="val 87404"/>
            </a:avLst>
          </a:prstGeom>
          <a:solidFill>
            <a:srgbClr val="FFFF00"/>
          </a:solidFill>
          <a:ln>
            <a:noFill/>
          </a:ln>
          <a:effectLst/>
          <a:scene3d>
            <a:camera prst="orthographicFront"/>
            <a:lightRig rig="threePt" dir="t"/>
          </a:scene3d>
          <a:sp3d>
            <a:bevelT prst="slope"/>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 name="AutoShape 36"/>
          <p:cNvSpPr>
            <a:spLocks noChangeArrowheads="1"/>
          </p:cNvSpPr>
          <p:nvPr/>
        </p:nvSpPr>
        <p:spPr bwMode="auto">
          <a:xfrm rot="7200000" flipV="1">
            <a:off x="6208464" y="4068710"/>
            <a:ext cx="1096962" cy="1064657"/>
          </a:xfrm>
          <a:prstGeom prst="rightArrow">
            <a:avLst>
              <a:gd name="adj1" fmla="val 48704"/>
              <a:gd name="adj2" fmla="val 87404"/>
            </a:avLst>
          </a:prstGeom>
          <a:solidFill>
            <a:srgbClr val="FFFF00"/>
          </a:solidFill>
          <a:ln>
            <a:noFill/>
          </a:ln>
          <a:effectLst/>
          <a:scene3d>
            <a:camera prst="orthographicFront"/>
            <a:lightRig rig="threePt" dir="t"/>
          </a:scene3d>
          <a:sp3d>
            <a:bevelT prst="slope"/>
          </a:sp3d>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 name="AutoShape 37"/>
          <p:cNvSpPr>
            <a:spLocks noChangeArrowheads="1"/>
          </p:cNvSpPr>
          <p:nvPr/>
        </p:nvSpPr>
        <p:spPr bwMode="auto">
          <a:xfrm>
            <a:off x="1828800" y="5309891"/>
            <a:ext cx="8534400" cy="1243309"/>
          </a:xfrm>
          <a:prstGeom prst="roundRect">
            <a:avLst>
              <a:gd name="adj" fmla="val 34898"/>
            </a:avLst>
          </a:prstGeom>
          <a:solidFill>
            <a:srgbClr val="FFFF00"/>
          </a:solidFill>
          <a:ln>
            <a:noFill/>
          </a:ln>
          <a:effectLst/>
          <a:scene3d>
            <a:camera prst="orthographicFront"/>
            <a:lightRig rig="threePt" dir="t"/>
          </a:scene3d>
          <a:sp3d>
            <a:bevelT/>
          </a:sp3d>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n-US" altLang="en-US" sz="2400" b="1" dirty="0">
                <a:solidFill>
                  <a:srgbClr val="000000"/>
                </a:solidFill>
                <a:latin typeface="Arial Narrow" panose="020B0606020202030204" pitchFamily="34" charset="0"/>
              </a:rPr>
              <a:t>When the Participant has more than 7 years of participation but does not comply with the criteria for a pension, then he/she receives a lump sum payment.</a:t>
            </a:r>
          </a:p>
        </p:txBody>
      </p:sp>
    </p:spTree>
    <p:extLst>
      <p:ext uri="{BB962C8B-B14F-4D97-AF65-F5344CB8AC3E}">
        <p14:creationId xmlns:p14="http://schemas.microsoft.com/office/powerpoint/2010/main" val="2009219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1000" fill="hold"/>
                                        <p:tgtEl>
                                          <p:spTgt spid="74756"/>
                                        </p:tgtEl>
                                        <p:attrNameLst>
                                          <p:attrName>ppt_w</p:attrName>
                                        </p:attrNameLst>
                                      </p:cBhvr>
                                      <p:tavLst>
                                        <p:tav tm="0">
                                          <p:val>
                                            <p:fltVal val="0"/>
                                          </p:val>
                                        </p:tav>
                                        <p:tav tm="100000">
                                          <p:val>
                                            <p:strVal val="#ppt_w"/>
                                          </p:val>
                                        </p:tav>
                                      </p:tavLst>
                                    </p:anim>
                                    <p:anim calcmode="lin" valueType="num">
                                      <p:cBhvr>
                                        <p:cTn id="8" dur="1000" fill="hold"/>
                                        <p:tgtEl>
                                          <p:spTgt spid="74756"/>
                                        </p:tgtEl>
                                        <p:attrNameLst>
                                          <p:attrName>ppt_h</p:attrName>
                                        </p:attrNameLst>
                                      </p:cBhvr>
                                      <p:tavLst>
                                        <p:tav tm="0">
                                          <p:val>
                                            <p:fltVal val="0"/>
                                          </p:val>
                                        </p:tav>
                                        <p:tav tm="100000">
                                          <p:val>
                                            <p:strVal val="#ppt_h"/>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fltVal val="0"/>
                                          </p:val>
                                        </p:tav>
                                        <p:tav tm="100000">
                                          <p:val>
                                            <p:strVal val="#ppt_w"/>
                                          </p:val>
                                        </p:tav>
                                      </p:tavLst>
                                    </p:anim>
                                    <p:anim calcmode="lin" valueType="num">
                                      <p:cBhvr>
                                        <p:cTn id="12" dur="1000" fill="hold"/>
                                        <p:tgtEl>
                                          <p:spTgt spid="45"/>
                                        </p:tgtEl>
                                        <p:attrNameLst>
                                          <p:attrName>ppt_h</p:attrName>
                                        </p:attrNameLst>
                                      </p:cBhvr>
                                      <p:tavLst>
                                        <p:tav tm="0">
                                          <p:val>
                                            <p:fltVal val="0"/>
                                          </p:val>
                                        </p:tav>
                                        <p:tav tm="100000">
                                          <p:val>
                                            <p:strVal val="#ppt_h"/>
                                          </p:val>
                                        </p:tav>
                                      </p:tavLst>
                                    </p:anim>
                                    <p:anim calcmode="lin" valueType="num">
                                      <p:cBhvr>
                                        <p:cTn id="13" dur="1000" fill="hold"/>
                                        <p:tgtEl>
                                          <p:spTgt spid="45"/>
                                        </p:tgtEl>
                                        <p:attrNameLst>
                                          <p:attrName>style.rotation</p:attrName>
                                        </p:attrNameLst>
                                      </p:cBhvr>
                                      <p:tavLst>
                                        <p:tav tm="0">
                                          <p:val>
                                            <p:fltVal val="360"/>
                                          </p:val>
                                        </p:tav>
                                        <p:tav tm="100000">
                                          <p:val>
                                            <p:fltVal val="0"/>
                                          </p:val>
                                        </p:tav>
                                      </p:tavLst>
                                    </p:anim>
                                    <p:animEffect transition="in" filter="fade">
                                      <p:cBhvr>
                                        <p:cTn id="14" dur="1000"/>
                                        <p:tgtEl>
                                          <p:spTgt spid="45"/>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 calcmode="lin" valueType="num">
                                      <p:cBhvr>
                                        <p:cTn id="19" dur="1000" fill="hold"/>
                                        <p:tgtEl>
                                          <p:spTgt spid="46"/>
                                        </p:tgtEl>
                                        <p:attrNameLst>
                                          <p:attrName>style.rotation</p:attrName>
                                        </p:attrNameLst>
                                      </p:cBhvr>
                                      <p:tavLst>
                                        <p:tav tm="0">
                                          <p:val>
                                            <p:fltVal val="360"/>
                                          </p:val>
                                        </p:tav>
                                        <p:tav tm="100000">
                                          <p:val>
                                            <p:fltVal val="0"/>
                                          </p:val>
                                        </p:tav>
                                      </p:tavLst>
                                    </p:anim>
                                    <p:animEffect transition="in" filter="fade">
                                      <p:cBhvr>
                                        <p:cTn id="20" dur="1000"/>
                                        <p:tgtEl>
                                          <p:spTgt spid="46"/>
                                        </p:tgtEl>
                                      </p:cBhvr>
                                    </p:animEffect>
                                  </p:childTnLst>
                                </p:cTn>
                              </p:par>
                            </p:childTnLst>
                          </p:cTn>
                        </p:par>
                        <p:par>
                          <p:cTn id="21" fill="hold">
                            <p:stCondLst>
                              <p:cond delay="1000"/>
                            </p:stCondLst>
                            <p:childTnLst>
                              <p:par>
                                <p:cTn id="22" presetID="22" presetClass="entr" presetSubtype="1" fill="hold" grpId="0" nodeType="afterEffect">
                                  <p:stCondLst>
                                    <p:cond delay="50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1000"/>
                                        <p:tgtEl>
                                          <p:spTgt spid="47"/>
                                        </p:tgtEl>
                                      </p:cBhvr>
                                    </p:animEffect>
                                  </p:childTnLst>
                                </p:cTn>
                              </p:par>
                              <p:par>
                                <p:cTn id="25" presetID="22" presetClass="entr" presetSubtype="1" fill="hold" grpId="0" nodeType="withEffect">
                                  <p:stCondLst>
                                    <p:cond delay="50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1000"/>
                                        <p:tgtEl>
                                          <p:spTgt spid="48"/>
                                        </p:tgtEl>
                                      </p:cBhvr>
                                    </p:animEffect>
                                  </p:childTnLst>
                                </p:cTn>
                              </p:par>
                              <p:par>
                                <p:cTn id="28" presetID="2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1000" fill="hold"/>
                                        <p:tgtEl>
                                          <p:spTgt spid="49"/>
                                        </p:tgtEl>
                                        <p:attrNameLst>
                                          <p:attrName>ppt_w</p:attrName>
                                        </p:attrNameLst>
                                      </p:cBhvr>
                                      <p:tavLst>
                                        <p:tav tm="0">
                                          <p:val>
                                            <p:fltVal val="0"/>
                                          </p:val>
                                        </p:tav>
                                        <p:tav tm="100000">
                                          <p:val>
                                            <p:strVal val="#ppt_w"/>
                                          </p:val>
                                        </p:tav>
                                      </p:tavLst>
                                    </p:anim>
                                    <p:anim calcmode="lin" valueType="num">
                                      <p:cBhvr>
                                        <p:cTn id="31" dur="10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Benefits: Pensions</a:t>
            </a:r>
            <a:endParaRPr lang="en-US" altLang="en-US" sz="16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819400" y="1600200"/>
            <a:ext cx="6553200" cy="1219200"/>
          </a:xfrm>
          <a:prstGeom prst="ellipse">
            <a:avLst/>
          </a:prstGeom>
          <a:gradFill>
            <a:gsLst>
              <a:gs pos="0">
                <a:schemeClr val="bg1">
                  <a:lumMod val="50000"/>
                </a:schemeClr>
              </a:gs>
              <a:gs pos="50000">
                <a:schemeClr val="bg1">
                  <a:lumMod val="85000"/>
                </a:schemeClr>
              </a:gs>
              <a:gs pos="100000">
                <a:schemeClr val="bg1">
                  <a:lumMod val="50000"/>
                </a:schemeClr>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rgbClr val="000000"/>
                </a:solidFill>
                <a:effectLst>
                  <a:outerShdw blurRad="50800" dist="38100" algn="l" rotWithShape="0">
                    <a:schemeClr val="bg1">
                      <a:alpha val="50000"/>
                    </a:schemeClr>
                  </a:outerShdw>
                </a:effectLst>
              </a:rPr>
              <a:t>There are three methods for calculating a Pension</a:t>
            </a:r>
          </a:p>
        </p:txBody>
      </p:sp>
      <p:sp>
        <p:nvSpPr>
          <p:cNvPr id="5" name="Oval 4"/>
          <p:cNvSpPr/>
          <p:nvPr/>
        </p:nvSpPr>
        <p:spPr bwMode="auto">
          <a:xfrm>
            <a:off x="4724400" y="3962400"/>
            <a:ext cx="2743200" cy="2743200"/>
          </a:xfrm>
          <a:prstGeom prst="ellipse">
            <a:avLst/>
          </a:prstGeom>
          <a:gradFill>
            <a:gsLst>
              <a:gs pos="0">
                <a:srgbClr val="FF0000"/>
              </a:gs>
              <a:gs pos="50000">
                <a:srgbClr val="FF9900"/>
              </a:gs>
              <a:gs pos="100000">
                <a:srgbClr val="FF00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rgbClr val="000000"/>
                </a:solidFill>
                <a:effectLst>
                  <a:outerShdw blurRad="50800" dist="38100" algn="l" rotWithShape="0">
                    <a:schemeClr val="bg1">
                      <a:alpha val="50000"/>
                    </a:schemeClr>
                  </a:outerShdw>
                </a:effectLst>
              </a:rPr>
              <a:t>Annuity</a:t>
            </a:r>
          </a:p>
        </p:txBody>
      </p:sp>
      <p:sp>
        <p:nvSpPr>
          <p:cNvPr id="15" name="Oval 14"/>
          <p:cNvSpPr/>
          <p:nvPr/>
        </p:nvSpPr>
        <p:spPr bwMode="auto">
          <a:xfrm>
            <a:off x="7696200" y="3429000"/>
            <a:ext cx="2743200" cy="2743200"/>
          </a:xfrm>
          <a:prstGeom prst="ellipse">
            <a:avLst/>
          </a:prstGeom>
          <a:gradFill>
            <a:gsLst>
              <a:gs pos="0">
                <a:srgbClr val="0000CC"/>
              </a:gs>
              <a:gs pos="50000">
                <a:srgbClr val="6699FF"/>
              </a:gs>
              <a:gs pos="100000">
                <a:srgbClr val="0000CC"/>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b="1" dirty="0">
                <a:solidFill>
                  <a:srgbClr val="000000"/>
                </a:solidFill>
                <a:effectLst>
                  <a:outerShdw blurRad="50800" dist="38100" algn="l" rotWithShape="0">
                    <a:schemeClr val="bg1">
                      <a:alpha val="50000"/>
                    </a:schemeClr>
                  </a:outerShdw>
                </a:effectLst>
              </a:rPr>
              <a:t>Alternative</a:t>
            </a:r>
          </a:p>
          <a:p>
            <a:r>
              <a:rPr lang="en-US" b="1" dirty="0">
                <a:solidFill>
                  <a:srgbClr val="000000"/>
                </a:solidFill>
                <a:effectLst>
                  <a:outerShdw blurRad="50800" dist="38100" algn="l" rotWithShape="0">
                    <a:schemeClr val="bg1">
                      <a:alpha val="50000"/>
                    </a:schemeClr>
                  </a:outerShdw>
                </a:effectLst>
              </a:rPr>
              <a:t>Minimum</a:t>
            </a:r>
          </a:p>
          <a:p>
            <a:r>
              <a:rPr lang="en-US" b="1" dirty="0">
                <a:solidFill>
                  <a:srgbClr val="000000"/>
                </a:solidFill>
                <a:effectLst>
                  <a:outerShdw blurRad="50800" dist="38100" algn="l" rotWithShape="0">
                    <a:schemeClr val="bg1">
                      <a:alpha val="50000"/>
                    </a:schemeClr>
                  </a:outerShdw>
                </a:effectLst>
              </a:rPr>
              <a:t>Pension</a:t>
            </a:r>
          </a:p>
        </p:txBody>
      </p:sp>
      <p:sp>
        <p:nvSpPr>
          <p:cNvPr id="16" name="Oval 15"/>
          <p:cNvSpPr/>
          <p:nvPr/>
        </p:nvSpPr>
        <p:spPr bwMode="auto">
          <a:xfrm>
            <a:off x="1752600" y="3428010"/>
            <a:ext cx="2743200" cy="2743200"/>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rgbClr val="000000"/>
                </a:solidFill>
                <a:effectLst>
                  <a:outerShdw blurRad="50800" dist="38100" algn="l" rotWithShape="0">
                    <a:schemeClr val="bg1">
                      <a:alpha val="50000"/>
                    </a:schemeClr>
                  </a:outerShdw>
                </a:effectLst>
              </a:rPr>
              <a:t>2% Formula</a:t>
            </a:r>
          </a:p>
        </p:txBody>
      </p:sp>
      <p:sp>
        <p:nvSpPr>
          <p:cNvPr id="6" name="Down Arrow 5"/>
          <p:cNvSpPr/>
          <p:nvPr/>
        </p:nvSpPr>
        <p:spPr bwMode="auto">
          <a:xfrm>
            <a:off x="5715000" y="3124200"/>
            <a:ext cx="762000" cy="685800"/>
          </a:xfrm>
          <a:prstGeom prst="downArrow">
            <a:avLst/>
          </a:prstGeom>
          <a:solidFill>
            <a:srgbClr val="FF9900"/>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endParaRPr lang="en-US"/>
          </a:p>
        </p:txBody>
      </p:sp>
      <p:sp>
        <p:nvSpPr>
          <p:cNvPr id="18" name="Down Arrow 17"/>
          <p:cNvSpPr/>
          <p:nvPr/>
        </p:nvSpPr>
        <p:spPr bwMode="auto">
          <a:xfrm rot="1800000">
            <a:off x="3772395" y="2933700"/>
            <a:ext cx="762000" cy="685800"/>
          </a:xfrm>
          <a:prstGeom prst="downArrow">
            <a:avLst/>
          </a:prstGeom>
          <a:solidFill>
            <a:srgbClr val="FFFF00"/>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endParaRPr lang="en-US"/>
          </a:p>
        </p:txBody>
      </p:sp>
      <p:sp>
        <p:nvSpPr>
          <p:cNvPr id="19" name="Down Arrow 18"/>
          <p:cNvSpPr/>
          <p:nvPr/>
        </p:nvSpPr>
        <p:spPr bwMode="auto">
          <a:xfrm rot="19800000">
            <a:off x="7696200" y="2933700"/>
            <a:ext cx="762000" cy="685800"/>
          </a:xfrm>
          <a:prstGeom prst="downArrow">
            <a:avLst/>
          </a:prstGeom>
          <a:solidFill>
            <a:srgbClr val="6699FF"/>
          </a:solidFill>
          <a:ln>
            <a:noFill/>
          </a:ln>
          <a:effectLst/>
          <a:scene3d>
            <a:camera prst="orthographicFront"/>
            <a:lightRig rig="threePt" dir="t"/>
          </a:scene3d>
          <a:sp3d>
            <a:bevelT w="139700" h="139700" prst="divot"/>
          </a:sp3d>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428463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22" presetClass="entr" presetSubtype="1" fill="hold" grpId="0" nodeType="withEffect">
                                  <p:stCondLst>
                                    <p:cond delay="40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31" presetClass="entr" presetSubtype="0" fill="hold" grpId="0" nodeType="withEffect">
                                  <p:stCondLst>
                                    <p:cond delay="8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22" presetClass="entr" presetSubtype="1" fill="hold" grpId="0" nodeType="withEffect">
                                  <p:stCondLst>
                                    <p:cond delay="12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par>
                                <p:cTn id="26" presetID="31" presetClass="entr" presetSubtype="0" fill="hold" grpId="0" nodeType="withEffect">
                                  <p:stCondLst>
                                    <p:cond delay="1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22" presetClass="entr" presetSubtype="1" fill="hold" grpId="0" nodeType="withEffect">
                                  <p:stCondLst>
                                    <p:cond delay="200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31" presetClass="entr" presetSubtype="0" fill="hold" grpId="0" nodeType="withEffect">
                                  <p:stCondLst>
                                    <p:cond delay="24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6" grpId="0" animBg="1"/>
      <p:bldP spid="18"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286000" y="457200"/>
            <a:ext cx="8290511" cy="609600"/>
          </a:xfrm>
        </p:spPr>
        <p:txBody>
          <a:bodyPr/>
          <a:lstStyle/>
          <a:p>
            <a:r>
              <a:rPr lang="en-US" altLang="en-US" sz="2800" dirty="0"/>
              <a:t>Average Pensionable Remuneration </a:t>
            </a:r>
            <a:r>
              <a:rPr lang="en-US" altLang="en-US" sz="1400" dirty="0"/>
              <a:t>(APR)</a:t>
            </a:r>
          </a:p>
        </p:txBody>
      </p:sp>
      <p:sp>
        <p:nvSpPr>
          <p:cNvPr id="11" name="Rounded Rectangle 10"/>
          <p:cNvSpPr/>
          <p:nvPr/>
        </p:nvSpPr>
        <p:spPr>
          <a:xfrm>
            <a:off x="2144668" y="534921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Last year of participation</a:t>
            </a:r>
          </a:p>
        </p:txBody>
      </p:sp>
      <p:sp>
        <p:nvSpPr>
          <p:cNvPr id="12" name="Rounded Rectangle 11"/>
          <p:cNvSpPr/>
          <p:nvPr/>
        </p:nvSpPr>
        <p:spPr>
          <a:xfrm>
            <a:off x="2144668" y="443482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year before the last</a:t>
            </a:r>
          </a:p>
        </p:txBody>
      </p:sp>
      <p:sp>
        <p:nvSpPr>
          <p:cNvPr id="13" name="Rounded Rectangle 12"/>
          <p:cNvSpPr/>
          <p:nvPr/>
        </p:nvSpPr>
        <p:spPr>
          <a:xfrm>
            <a:off x="2127150" y="352043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 years before the last</a:t>
            </a:r>
          </a:p>
        </p:txBody>
      </p:sp>
      <p:sp>
        <p:nvSpPr>
          <p:cNvPr id="14" name="Rounded Rectangle 13"/>
          <p:cNvSpPr/>
          <p:nvPr/>
        </p:nvSpPr>
        <p:spPr>
          <a:xfrm>
            <a:off x="2127149" y="2603735"/>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 years before the last</a:t>
            </a:r>
          </a:p>
        </p:txBody>
      </p:sp>
      <p:sp>
        <p:nvSpPr>
          <p:cNvPr id="17" name="Rounded Rectangle 16"/>
          <p:cNvSpPr/>
          <p:nvPr/>
        </p:nvSpPr>
        <p:spPr>
          <a:xfrm>
            <a:off x="2164124" y="169165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 years before the last</a:t>
            </a:r>
          </a:p>
        </p:txBody>
      </p:sp>
      <p:sp>
        <p:nvSpPr>
          <p:cNvPr id="20" name="Rounded Rectangle 19"/>
          <p:cNvSpPr/>
          <p:nvPr/>
        </p:nvSpPr>
        <p:spPr>
          <a:xfrm>
            <a:off x="1615489" y="1691659"/>
            <a:ext cx="365756" cy="4206194"/>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tx1"/>
                </a:solidFill>
              </a:rPr>
              <a:t>Last 5 years of participation</a:t>
            </a:r>
          </a:p>
        </p:txBody>
      </p:sp>
      <p:sp>
        <p:nvSpPr>
          <p:cNvPr id="21" name="Oval 20"/>
          <p:cNvSpPr/>
          <p:nvPr/>
        </p:nvSpPr>
        <p:spPr>
          <a:xfrm>
            <a:off x="390146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22" name="Oval 21"/>
          <p:cNvSpPr/>
          <p:nvPr/>
        </p:nvSpPr>
        <p:spPr>
          <a:xfrm>
            <a:off x="445009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23" name="Oval 22"/>
          <p:cNvSpPr/>
          <p:nvPr/>
        </p:nvSpPr>
        <p:spPr>
          <a:xfrm>
            <a:off x="4998732"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24" name="Oval 23"/>
          <p:cNvSpPr/>
          <p:nvPr/>
        </p:nvSpPr>
        <p:spPr>
          <a:xfrm>
            <a:off x="5547366"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25" name="Oval 24"/>
          <p:cNvSpPr/>
          <p:nvPr/>
        </p:nvSpPr>
        <p:spPr>
          <a:xfrm>
            <a:off x="6096000"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26" name="Oval 25"/>
          <p:cNvSpPr/>
          <p:nvPr/>
        </p:nvSpPr>
        <p:spPr>
          <a:xfrm>
            <a:off x="664463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27" name="Oval 26"/>
          <p:cNvSpPr/>
          <p:nvPr/>
        </p:nvSpPr>
        <p:spPr>
          <a:xfrm>
            <a:off x="719326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28" name="Oval 27"/>
          <p:cNvSpPr/>
          <p:nvPr/>
        </p:nvSpPr>
        <p:spPr>
          <a:xfrm>
            <a:off x="7741902"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29" name="Oval 28"/>
          <p:cNvSpPr/>
          <p:nvPr/>
        </p:nvSpPr>
        <p:spPr>
          <a:xfrm>
            <a:off x="8290536"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30" name="Oval 29"/>
          <p:cNvSpPr/>
          <p:nvPr/>
        </p:nvSpPr>
        <p:spPr>
          <a:xfrm>
            <a:off x="8839170"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31" name="Oval 30"/>
          <p:cNvSpPr/>
          <p:nvPr/>
        </p:nvSpPr>
        <p:spPr>
          <a:xfrm>
            <a:off x="938780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32" name="Oval 31"/>
          <p:cNvSpPr/>
          <p:nvPr/>
        </p:nvSpPr>
        <p:spPr>
          <a:xfrm>
            <a:off x="993643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33" name="Oval 32"/>
          <p:cNvSpPr/>
          <p:nvPr/>
        </p:nvSpPr>
        <p:spPr>
          <a:xfrm>
            <a:off x="3900559"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34" name="Oval 33"/>
          <p:cNvSpPr/>
          <p:nvPr/>
        </p:nvSpPr>
        <p:spPr>
          <a:xfrm>
            <a:off x="4449193"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35" name="Oval 34"/>
          <p:cNvSpPr/>
          <p:nvPr/>
        </p:nvSpPr>
        <p:spPr>
          <a:xfrm>
            <a:off x="4997827"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36" name="Oval 35"/>
          <p:cNvSpPr/>
          <p:nvPr/>
        </p:nvSpPr>
        <p:spPr>
          <a:xfrm>
            <a:off x="5546461"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37" name="Oval 36"/>
          <p:cNvSpPr/>
          <p:nvPr/>
        </p:nvSpPr>
        <p:spPr>
          <a:xfrm>
            <a:off x="6095095"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38" name="Oval 37"/>
          <p:cNvSpPr/>
          <p:nvPr/>
        </p:nvSpPr>
        <p:spPr>
          <a:xfrm>
            <a:off x="6643729"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39" name="Oval 38"/>
          <p:cNvSpPr/>
          <p:nvPr/>
        </p:nvSpPr>
        <p:spPr>
          <a:xfrm>
            <a:off x="7192363"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40" name="Oval 39"/>
          <p:cNvSpPr/>
          <p:nvPr/>
        </p:nvSpPr>
        <p:spPr>
          <a:xfrm>
            <a:off x="7740997"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41" name="Oval 40"/>
          <p:cNvSpPr/>
          <p:nvPr/>
        </p:nvSpPr>
        <p:spPr>
          <a:xfrm>
            <a:off x="8289631"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42" name="Oval 41"/>
          <p:cNvSpPr/>
          <p:nvPr/>
        </p:nvSpPr>
        <p:spPr>
          <a:xfrm>
            <a:off x="8838265"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43" name="Oval 42"/>
          <p:cNvSpPr/>
          <p:nvPr/>
        </p:nvSpPr>
        <p:spPr>
          <a:xfrm>
            <a:off x="9386899"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44" name="Oval 43"/>
          <p:cNvSpPr/>
          <p:nvPr/>
        </p:nvSpPr>
        <p:spPr>
          <a:xfrm>
            <a:off x="9935533"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45" name="Oval 44"/>
          <p:cNvSpPr/>
          <p:nvPr/>
        </p:nvSpPr>
        <p:spPr>
          <a:xfrm>
            <a:off x="390055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46" name="Oval 45"/>
          <p:cNvSpPr/>
          <p:nvPr/>
        </p:nvSpPr>
        <p:spPr>
          <a:xfrm>
            <a:off x="444919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47" name="Oval 46"/>
          <p:cNvSpPr/>
          <p:nvPr/>
        </p:nvSpPr>
        <p:spPr>
          <a:xfrm>
            <a:off x="4997827"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48" name="Oval 47"/>
          <p:cNvSpPr/>
          <p:nvPr/>
        </p:nvSpPr>
        <p:spPr>
          <a:xfrm>
            <a:off x="5546461"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49" name="Oval 48"/>
          <p:cNvSpPr/>
          <p:nvPr/>
        </p:nvSpPr>
        <p:spPr>
          <a:xfrm>
            <a:off x="6095095"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50" name="Oval 49"/>
          <p:cNvSpPr/>
          <p:nvPr/>
        </p:nvSpPr>
        <p:spPr>
          <a:xfrm>
            <a:off x="664372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51" name="Oval 50"/>
          <p:cNvSpPr/>
          <p:nvPr/>
        </p:nvSpPr>
        <p:spPr>
          <a:xfrm>
            <a:off x="719236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52" name="Oval 51"/>
          <p:cNvSpPr/>
          <p:nvPr/>
        </p:nvSpPr>
        <p:spPr>
          <a:xfrm>
            <a:off x="7740997"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53" name="Oval 52"/>
          <p:cNvSpPr/>
          <p:nvPr/>
        </p:nvSpPr>
        <p:spPr>
          <a:xfrm>
            <a:off x="8289631"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54" name="Oval 53"/>
          <p:cNvSpPr/>
          <p:nvPr/>
        </p:nvSpPr>
        <p:spPr>
          <a:xfrm>
            <a:off x="8838265"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55" name="Oval 54"/>
          <p:cNvSpPr/>
          <p:nvPr/>
        </p:nvSpPr>
        <p:spPr>
          <a:xfrm>
            <a:off x="938689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56" name="Oval 55"/>
          <p:cNvSpPr/>
          <p:nvPr/>
        </p:nvSpPr>
        <p:spPr>
          <a:xfrm>
            <a:off x="993553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57" name="Oval 56"/>
          <p:cNvSpPr/>
          <p:nvPr/>
        </p:nvSpPr>
        <p:spPr>
          <a:xfrm>
            <a:off x="390146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58" name="Oval 57"/>
          <p:cNvSpPr/>
          <p:nvPr/>
        </p:nvSpPr>
        <p:spPr>
          <a:xfrm>
            <a:off x="445009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59" name="Oval 58"/>
          <p:cNvSpPr/>
          <p:nvPr/>
        </p:nvSpPr>
        <p:spPr>
          <a:xfrm>
            <a:off x="4998732"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60" name="Oval 59"/>
          <p:cNvSpPr/>
          <p:nvPr/>
        </p:nvSpPr>
        <p:spPr>
          <a:xfrm>
            <a:off x="5547366"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61" name="Oval 60"/>
          <p:cNvSpPr/>
          <p:nvPr/>
        </p:nvSpPr>
        <p:spPr>
          <a:xfrm>
            <a:off x="6096000"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62" name="Oval 61"/>
          <p:cNvSpPr/>
          <p:nvPr/>
        </p:nvSpPr>
        <p:spPr>
          <a:xfrm>
            <a:off x="664463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63" name="Oval 62"/>
          <p:cNvSpPr/>
          <p:nvPr/>
        </p:nvSpPr>
        <p:spPr>
          <a:xfrm>
            <a:off x="719326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64" name="Oval 63"/>
          <p:cNvSpPr/>
          <p:nvPr/>
        </p:nvSpPr>
        <p:spPr>
          <a:xfrm>
            <a:off x="7741902"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65" name="Oval 64"/>
          <p:cNvSpPr/>
          <p:nvPr/>
        </p:nvSpPr>
        <p:spPr>
          <a:xfrm>
            <a:off x="8290536"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66" name="Oval 65"/>
          <p:cNvSpPr/>
          <p:nvPr/>
        </p:nvSpPr>
        <p:spPr>
          <a:xfrm>
            <a:off x="8839170"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67" name="Oval 66"/>
          <p:cNvSpPr/>
          <p:nvPr/>
        </p:nvSpPr>
        <p:spPr>
          <a:xfrm>
            <a:off x="938780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68" name="Oval 67"/>
          <p:cNvSpPr/>
          <p:nvPr/>
        </p:nvSpPr>
        <p:spPr>
          <a:xfrm>
            <a:off x="993643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69" name="Oval 68"/>
          <p:cNvSpPr/>
          <p:nvPr/>
        </p:nvSpPr>
        <p:spPr>
          <a:xfrm>
            <a:off x="3900559"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70" name="Oval 69"/>
          <p:cNvSpPr/>
          <p:nvPr/>
        </p:nvSpPr>
        <p:spPr>
          <a:xfrm>
            <a:off x="4449193"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71" name="Oval 70"/>
          <p:cNvSpPr/>
          <p:nvPr/>
        </p:nvSpPr>
        <p:spPr>
          <a:xfrm>
            <a:off x="4997827"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72" name="Oval 71"/>
          <p:cNvSpPr/>
          <p:nvPr/>
        </p:nvSpPr>
        <p:spPr>
          <a:xfrm>
            <a:off x="5546461"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73" name="Oval 72"/>
          <p:cNvSpPr/>
          <p:nvPr/>
        </p:nvSpPr>
        <p:spPr>
          <a:xfrm>
            <a:off x="6095095"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74" name="Oval 73"/>
          <p:cNvSpPr/>
          <p:nvPr/>
        </p:nvSpPr>
        <p:spPr>
          <a:xfrm>
            <a:off x="6643729"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75" name="Oval 74"/>
          <p:cNvSpPr/>
          <p:nvPr/>
        </p:nvSpPr>
        <p:spPr>
          <a:xfrm>
            <a:off x="7192363"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76" name="Oval 75"/>
          <p:cNvSpPr/>
          <p:nvPr/>
        </p:nvSpPr>
        <p:spPr>
          <a:xfrm>
            <a:off x="7740997"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77" name="Oval 76"/>
          <p:cNvSpPr/>
          <p:nvPr/>
        </p:nvSpPr>
        <p:spPr>
          <a:xfrm>
            <a:off x="8289631"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78" name="Oval 77"/>
          <p:cNvSpPr/>
          <p:nvPr/>
        </p:nvSpPr>
        <p:spPr>
          <a:xfrm>
            <a:off x="8838265"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79" name="Oval 78"/>
          <p:cNvSpPr/>
          <p:nvPr/>
        </p:nvSpPr>
        <p:spPr>
          <a:xfrm>
            <a:off x="9386899"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80" name="Oval 79"/>
          <p:cNvSpPr/>
          <p:nvPr/>
        </p:nvSpPr>
        <p:spPr>
          <a:xfrm>
            <a:off x="9935533"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81" name="Rounded Rectangle 80"/>
          <p:cNvSpPr/>
          <p:nvPr/>
        </p:nvSpPr>
        <p:spPr>
          <a:xfrm>
            <a:off x="1615489" y="6172170"/>
            <a:ext cx="8961022" cy="548634"/>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Is the average of the best 36 consecutive months’ pensionable remunerations within the last five years of participation (most of the time the average of the last 3 years)</a:t>
            </a:r>
          </a:p>
        </p:txBody>
      </p:sp>
      <p:sp>
        <p:nvSpPr>
          <p:cNvPr id="82" name="Oval 81"/>
          <p:cNvSpPr/>
          <p:nvPr/>
        </p:nvSpPr>
        <p:spPr bwMode="auto">
          <a:xfrm>
            <a:off x="9617765" y="58310"/>
            <a:ext cx="975311" cy="975311"/>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s-UY" sz="1100" b="1" dirty="0">
                <a:solidFill>
                  <a:srgbClr val="000000"/>
                </a:solidFill>
                <a:effectLst>
                  <a:outerShdw blurRad="50800" dist="38100" algn="l" rotWithShape="0">
                    <a:schemeClr val="bg1">
                      <a:alpha val="50000"/>
                    </a:schemeClr>
                  </a:outerShdw>
                </a:effectLst>
              </a:rPr>
              <a:t>2% Formula</a:t>
            </a:r>
            <a:endParaRPr lang="en-US" sz="1100" b="1" dirty="0">
              <a:solidFill>
                <a:srgbClr val="000000"/>
              </a:solidFill>
              <a:effectLst>
                <a:outerShdw blurRad="50800" dist="38100" algn="l" rotWithShape="0">
                  <a:schemeClr val="bg1">
                    <a:alpha val="50000"/>
                  </a:schemeClr>
                </a:outerShdw>
              </a:effectLst>
            </a:endParaRPr>
          </a:p>
        </p:txBody>
      </p:sp>
    </p:spTree>
    <p:extLst>
      <p:ext uri="{BB962C8B-B14F-4D97-AF65-F5344CB8AC3E}">
        <p14:creationId xmlns:p14="http://schemas.microsoft.com/office/powerpoint/2010/main" val="665376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 calcmode="lin" valueType="num">
                                      <p:cBhvr>
                                        <p:cTn id="9" dur="1000" fill="hold"/>
                                        <p:tgtEl>
                                          <p:spTgt spid="82"/>
                                        </p:tgtEl>
                                        <p:attrNameLst>
                                          <p:attrName>style.rotation</p:attrName>
                                        </p:attrNameLst>
                                      </p:cBhvr>
                                      <p:tavLst>
                                        <p:tav tm="0">
                                          <p:val>
                                            <p:fltVal val="90"/>
                                          </p:val>
                                        </p:tav>
                                        <p:tav tm="100000">
                                          <p:val>
                                            <p:fltVal val="0"/>
                                          </p:val>
                                        </p:tav>
                                      </p:tavLst>
                                    </p:anim>
                                    <p:animEffect transition="in" filter="fade">
                                      <p:cBhvr>
                                        <p:cTn id="10" dur="1000"/>
                                        <p:tgtEl>
                                          <p:spTgt spid="82"/>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 fill="hold"/>
                                        <p:tgtEl>
                                          <p:spTgt spid="17"/>
                                        </p:tgtEl>
                                        <p:attrNameLst>
                                          <p:attrName>ppt_x</p:attrName>
                                        </p:attrNameLst>
                                      </p:cBhvr>
                                      <p:tavLst>
                                        <p:tav tm="0">
                                          <p:val>
                                            <p:strVal val="1+#ppt_w/2"/>
                                          </p:val>
                                        </p:tav>
                                        <p:tav tm="100000">
                                          <p:val>
                                            <p:strVal val="#ppt_x"/>
                                          </p:val>
                                        </p:tav>
                                      </p:tavLst>
                                    </p:anim>
                                    <p:anim calcmode="lin" valueType="num">
                                      <p:cBhvr additive="base">
                                        <p:cTn id="20" dur="1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 fill="hold"/>
                                        <p:tgtEl>
                                          <p:spTgt spid="21"/>
                                        </p:tgtEl>
                                        <p:attrNameLst>
                                          <p:attrName>ppt_x</p:attrName>
                                        </p:attrNameLst>
                                      </p:cBhvr>
                                      <p:tavLst>
                                        <p:tav tm="0">
                                          <p:val>
                                            <p:strVal val="1+#ppt_w/2"/>
                                          </p:val>
                                        </p:tav>
                                        <p:tav tm="100000">
                                          <p:val>
                                            <p:strVal val="#ppt_x"/>
                                          </p:val>
                                        </p:tav>
                                      </p:tavLst>
                                    </p:anim>
                                    <p:anim calcmode="lin" valueType="num">
                                      <p:cBhvr additive="base">
                                        <p:cTn id="25" dur="1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2" presetClass="entr" presetSubtype="2"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 fill="hold"/>
                                        <p:tgtEl>
                                          <p:spTgt spid="22"/>
                                        </p:tgtEl>
                                        <p:attrNameLst>
                                          <p:attrName>ppt_x</p:attrName>
                                        </p:attrNameLst>
                                      </p:cBhvr>
                                      <p:tavLst>
                                        <p:tav tm="0">
                                          <p:val>
                                            <p:strVal val="1+#ppt_w/2"/>
                                          </p:val>
                                        </p:tav>
                                        <p:tav tm="100000">
                                          <p:val>
                                            <p:strVal val="#ppt_x"/>
                                          </p:val>
                                        </p:tav>
                                      </p:tavLst>
                                    </p:anim>
                                    <p:anim calcmode="lin" valueType="num">
                                      <p:cBhvr additive="base">
                                        <p:cTn id="30" dur="100" fill="hold"/>
                                        <p:tgtEl>
                                          <p:spTgt spid="22"/>
                                        </p:tgtEl>
                                        <p:attrNameLst>
                                          <p:attrName>ppt_y</p:attrName>
                                        </p:attrNameLst>
                                      </p:cBhvr>
                                      <p:tavLst>
                                        <p:tav tm="0">
                                          <p:val>
                                            <p:strVal val="#ppt_y"/>
                                          </p:val>
                                        </p:tav>
                                        <p:tav tm="100000">
                                          <p:val>
                                            <p:strVal val="#ppt_y"/>
                                          </p:val>
                                        </p:tav>
                                      </p:tavLst>
                                    </p:anim>
                                  </p:childTnLst>
                                </p:cTn>
                              </p:par>
                            </p:childTnLst>
                          </p:cTn>
                        </p:par>
                        <p:par>
                          <p:cTn id="31" fill="hold">
                            <p:stCondLst>
                              <p:cond delay="1800"/>
                            </p:stCondLst>
                            <p:childTnLst>
                              <p:par>
                                <p:cTn id="32" presetID="2" presetClass="entr" presetSubtype="2"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 fill="hold"/>
                                        <p:tgtEl>
                                          <p:spTgt spid="23"/>
                                        </p:tgtEl>
                                        <p:attrNameLst>
                                          <p:attrName>ppt_x</p:attrName>
                                        </p:attrNameLst>
                                      </p:cBhvr>
                                      <p:tavLst>
                                        <p:tav tm="0">
                                          <p:val>
                                            <p:strVal val="1+#ppt_w/2"/>
                                          </p:val>
                                        </p:tav>
                                        <p:tav tm="100000">
                                          <p:val>
                                            <p:strVal val="#ppt_x"/>
                                          </p:val>
                                        </p:tav>
                                      </p:tavLst>
                                    </p:anim>
                                    <p:anim calcmode="lin" valueType="num">
                                      <p:cBhvr additive="base">
                                        <p:cTn id="35" dur="1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1900"/>
                            </p:stCondLst>
                            <p:childTnLst>
                              <p:par>
                                <p:cTn id="37" presetID="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00" fill="hold"/>
                                        <p:tgtEl>
                                          <p:spTgt spid="24"/>
                                        </p:tgtEl>
                                        <p:attrNameLst>
                                          <p:attrName>ppt_x</p:attrName>
                                        </p:attrNameLst>
                                      </p:cBhvr>
                                      <p:tavLst>
                                        <p:tav tm="0">
                                          <p:val>
                                            <p:strVal val="1+#ppt_w/2"/>
                                          </p:val>
                                        </p:tav>
                                        <p:tav tm="100000">
                                          <p:val>
                                            <p:strVal val="#ppt_x"/>
                                          </p:val>
                                        </p:tav>
                                      </p:tavLst>
                                    </p:anim>
                                    <p:anim calcmode="lin" valueType="num">
                                      <p:cBhvr additive="base">
                                        <p:cTn id="40" dur="10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2"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 fill="hold"/>
                                        <p:tgtEl>
                                          <p:spTgt spid="25"/>
                                        </p:tgtEl>
                                        <p:attrNameLst>
                                          <p:attrName>ppt_x</p:attrName>
                                        </p:attrNameLst>
                                      </p:cBhvr>
                                      <p:tavLst>
                                        <p:tav tm="0">
                                          <p:val>
                                            <p:strVal val="1+#ppt_w/2"/>
                                          </p:val>
                                        </p:tav>
                                        <p:tav tm="100000">
                                          <p:val>
                                            <p:strVal val="#ppt_x"/>
                                          </p:val>
                                        </p:tav>
                                      </p:tavLst>
                                    </p:anim>
                                    <p:anim calcmode="lin" valueType="num">
                                      <p:cBhvr additive="base">
                                        <p:cTn id="45" dur="100" fill="hold"/>
                                        <p:tgtEl>
                                          <p:spTgt spid="25"/>
                                        </p:tgtEl>
                                        <p:attrNameLst>
                                          <p:attrName>ppt_y</p:attrName>
                                        </p:attrNameLst>
                                      </p:cBhvr>
                                      <p:tavLst>
                                        <p:tav tm="0">
                                          <p:val>
                                            <p:strVal val="#ppt_y"/>
                                          </p:val>
                                        </p:tav>
                                        <p:tav tm="100000">
                                          <p:val>
                                            <p:strVal val="#ppt_y"/>
                                          </p:val>
                                        </p:tav>
                                      </p:tavLst>
                                    </p:anim>
                                  </p:childTnLst>
                                </p:cTn>
                              </p:par>
                            </p:childTnLst>
                          </p:cTn>
                        </p:par>
                        <p:par>
                          <p:cTn id="46" fill="hold">
                            <p:stCondLst>
                              <p:cond delay="2100"/>
                            </p:stCondLst>
                            <p:childTnLst>
                              <p:par>
                                <p:cTn id="47" presetID="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 fill="hold"/>
                                        <p:tgtEl>
                                          <p:spTgt spid="26"/>
                                        </p:tgtEl>
                                        <p:attrNameLst>
                                          <p:attrName>ppt_x</p:attrName>
                                        </p:attrNameLst>
                                      </p:cBhvr>
                                      <p:tavLst>
                                        <p:tav tm="0">
                                          <p:val>
                                            <p:strVal val="1+#ppt_w/2"/>
                                          </p:val>
                                        </p:tav>
                                        <p:tav tm="100000">
                                          <p:val>
                                            <p:strVal val="#ppt_x"/>
                                          </p:val>
                                        </p:tav>
                                      </p:tavLst>
                                    </p:anim>
                                    <p:anim calcmode="lin" valueType="num">
                                      <p:cBhvr additive="base">
                                        <p:cTn id="50" dur="1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2200"/>
                            </p:stCondLst>
                            <p:childTnLst>
                              <p:par>
                                <p:cTn id="52" presetID="2" presetClass="entr" presetSubtype="2"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100" fill="hold"/>
                                        <p:tgtEl>
                                          <p:spTgt spid="27"/>
                                        </p:tgtEl>
                                        <p:attrNameLst>
                                          <p:attrName>ppt_x</p:attrName>
                                        </p:attrNameLst>
                                      </p:cBhvr>
                                      <p:tavLst>
                                        <p:tav tm="0">
                                          <p:val>
                                            <p:strVal val="1+#ppt_w/2"/>
                                          </p:val>
                                        </p:tav>
                                        <p:tav tm="100000">
                                          <p:val>
                                            <p:strVal val="#ppt_x"/>
                                          </p:val>
                                        </p:tav>
                                      </p:tavLst>
                                    </p:anim>
                                    <p:anim calcmode="lin" valueType="num">
                                      <p:cBhvr additive="base">
                                        <p:cTn id="55" dur="1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2300"/>
                            </p:stCondLst>
                            <p:childTnLst>
                              <p:par>
                                <p:cTn id="57" presetID="2" presetClass="entr" presetSubtype="2"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 fill="hold"/>
                                        <p:tgtEl>
                                          <p:spTgt spid="28"/>
                                        </p:tgtEl>
                                        <p:attrNameLst>
                                          <p:attrName>ppt_x</p:attrName>
                                        </p:attrNameLst>
                                      </p:cBhvr>
                                      <p:tavLst>
                                        <p:tav tm="0">
                                          <p:val>
                                            <p:strVal val="1+#ppt_w/2"/>
                                          </p:val>
                                        </p:tav>
                                        <p:tav tm="100000">
                                          <p:val>
                                            <p:strVal val="#ppt_x"/>
                                          </p:val>
                                        </p:tav>
                                      </p:tavLst>
                                    </p:anim>
                                    <p:anim calcmode="lin" valueType="num">
                                      <p:cBhvr additive="base">
                                        <p:cTn id="60" dur="100" fill="hold"/>
                                        <p:tgtEl>
                                          <p:spTgt spid="28"/>
                                        </p:tgtEl>
                                        <p:attrNameLst>
                                          <p:attrName>ppt_y</p:attrName>
                                        </p:attrNameLst>
                                      </p:cBhvr>
                                      <p:tavLst>
                                        <p:tav tm="0">
                                          <p:val>
                                            <p:strVal val="#ppt_y"/>
                                          </p:val>
                                        </p:tav>
                                        <p:tav tm="100000">
                                          <p:val>
                                            <p:strVal val="#ppt_y"/>
                                          </p:val>
                                        </p:tav>
                                      </p:tavLst>
                                    </p:anim>
                                  </p:childTnLst>
                                </p:cTn>
                              </p:par>
                            </p:childTnLst>
                          </p:cTn>
                        </p:par>
                        <p:par>
                          <p:cTn id="61" fill="hold">
                            <p:stCondLst>
                              <p:cond delay="2400"/>
                            </p:stCondLst>
                            <p:childTnLst>
                              <p:par>
                                <p:cTn id="62" presetID="2" presetClass="entr" presetSubtype="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100" fill="hold"/>
                                        <p:tgtEl>
                                          <p:spTgt spid="29"/>
                                        </p:tgtEl>
                                        <p:attrNameLst>
                                          <p:attrName>ppt_x</p:attrName>
                                        </p:attrNameLst>
                                      </p:cBhvr>
                                      <p:tavLst>
                                        <p:tav tm="0">
                                          <p:val>
                                            <p:strVal val="1+#ppt_w/2"/>
                                          </p:val>
                                        </p:tav>
                                        <p:tav tm="100000">
                                          <p:val>
                                            <p:strVal val="#ppt_x"/>
                                          </p:val>
                                        </p:tav>
                                      </p:tavLst>
                                    </p:anim>
                                    <p:anim calcmode="lin" valueType="num">
                                      <p:cBhvr additive="base">
                                        <p:cTn id="65" dur="10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2500"/>
                            </p:stCondLst>
                            <p:childTnLst>
                              <p:par>
                                <p:cTn id="67" presetID="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100" fill="hold"/>
                                        <p:tgtEl>
                                          <p:spTgt spid="30"/>
                                        </p:tgtEl>
                                        <p:attrNameLst>
                                          <p:attrName>ppt_x</p:attrName>
                                        </p:attrNameLst>
                                      </p:cBhvr>
                                      <p:tavLst>
                                        <p:tav tm="0">
                                          <p:val>
                                            <p:strVal val="1+#ppt_w/2"/>
                                          </p:val>
                                        </p:tav>
                                        <p:tav tm="100000">
                                          <p:val>
                                            <p:strVal val="#ppt_x"/>
                                          </p:val>
                                        </p:tav>
                                      </p:tavLst>
                                    </p:anim>
                                    <p:anim calcmode="lin" valueType="num">
                                      <p:cBhvr additive="base">
                                        <p:cTn id="70" dur="1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2600"/>
                            </p:stCondLst>
                            <p:childTnLst>
                              <p:par>
                                <p:cTn id="72" presetID="2" presetClass="entr" presetSubtype="2"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100" fill="hold"/>
                                        <p:tgtEl>
                                          <p:spTgt spid="31"/>
                                        </p:tgtEl>
                                        <p:attrNameLst>
                                          <p:attrName>ppt_x</p:attrName>
                                        </p:attrNameLst>
                                      </p:cBhvr>
                                      <p:tavLst>
                                        <p:tav tm="0">
                                          <p:val>
                                            <p:strVal val="1+#ppt_w/2"/>
                                          </p:val>
                                        </p:tav>
                                        <p:tav tm="100000">
                                          <p:val>
                                            <p:strVal val="#ppt_x"/>
                                          </p:val>
                                        </p:tav>
                                      </p:tavLst>
                                    </p:anim>
                                    <p:anim calcmode="lin" valueType="num">
                                      <p:cBhvr additive="base">
                                        <p:cTn id="75" dur="100" fill="hold"/>
                                        <p:tgtEl>
                                          <p:spTgt spid="31"/>
                                        </p:tgtEl>
                                        <p:attrNameLst>
                                          <p:attrName>ppt_y</p:attrName>
                                        </p:attrNameLst>
                                      </p:cBhvr>
                                      <p:tavLst>
                                        <p:tav tm="0">
                                          <p:val>
                                            <p:strVal val="#ppt_y"/>
                                          </p:val>
                                        </p:tav>
                                        <p:tav tm="100000">
                                          <p:val>
                                            <p:strVal val="#ppt_y"/>
                                          </p:val>
                                        </p:tav>
                                      </p:tavLst>
                                    </p:anim>
                                  </p:childTnLst>
                                </p:cTn>
                              </p:par>
                            </p:childTnLst>
                          </p:cTn>
                        </p:par>
                        <p:par>
                          <p:cTn id="76" fill="hold">
                            <p:stCondLst>
                              <p:cond delay="2700"/>
                            </p:stCondLst>
                            <p:childTnLst>
                              <p:par>
                                <p:cTn id="77" presetID="2" presetClass="entr" presetSubtype="2"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 fill="hold"/>
                                        <p:tgtEl>
                                          <p:spTgt spid="32"/>
                                        </p:tgtEl>
                                        <p:attrNameLst>
                                          <p:attrName>ppt_x</p:attrName>
                                        </p:attrNameLst>
                                      </p:cBhvr>
                                      <p:tavLst>
                                        <p:tav tm="0">
                                          <p:val>
                                            <p:strVal val="1+#ppt_w/2"/>
                                          </p:val>
                                        </p:tav>
                                        <p:tav tm="100000">
                                          <p:val>
                                            <p:strVal val="#ppt_x"/>
                                          </p:val>
                                        </p:tav>
                                      </p:tavLst>
                                    </p:anim>
                                    <p:anim calcmode="lin" valueType="num">
                                      <p:cBhvr additive="base">
                                        <p:cTn id="80" dur="100" fill="hold"/>
                                        <p:tgtEl>
                                          <p:spTgt spid="32"/>
                                        </p:tgtEl>
                                        <p:attrNameLst>
                                          <p:attrName>ppt_y</p:attrName>
                                        </p:attrNameLst>
                                      </p:cBhvr>
                                      <p:tavLst>
                                        <p:tav tm="0">
                                          <p:val>
                                            <p:strVal val="#ppt_y"/>
                                          </p:val>
                                        </p:tav>
                                        <p:tav tm="100000">
                                          <p:val>
                                            <p:strVal val="#ppt_y"/>
                                          </p:val>
                                        </p:tav>
                                      </p:tavLst>
                                    </p:anim>
                                  </p:childTnLst>
                                </p:cTn>
                              </p:par>
                            </p:childTnLst>
                          </p:cTn>
                        </p:par>
                        <p:par>
                          <p:cTn id="81" fill="hold">
                            <p:stCondLst>
                              <p:cond delay="2800"/>
                            </p:stCondLst>
                            <p:childTnLst>
                              <p:par>
                                <p:cTn id="82" presetID="2" presetClass="entr" presetSubtype="2"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100" fill="hold"/>
                                        <p:tgtEl>
                                          <p:spTgt spid="14"/>
                                        </p:tgtEl>
                                        <p:attrNameLst>
                                          <p:attrName>ppt_x</p:attrName>
                                        </p:attrNameLst>
                                      </p:cBhvr>
                                      <p:tavLst>
                                        <p:tav tm="0">
                                          <p:val>
                                            <p:strVal val="1+#ppt_w/2"/>
                                          </p:val>
                                        </p:tav>
                                        <p:tav tm="100000">
                                          <p:val>
                                            <p:strVal val="#ppt_x"/>
                                          </p:val>
                                        </p:tav>
                                      </p:tavLst>
                                    </p:anim>
                                    <p:anim calcmode="lin" valueType="num">
                                      <p:cBhvr additive="base">
                                        <p:cTn id="85" dur="100" fill="hold"/>
                                        <p:tgtEl>
                                          <p:spTgt spid="14"/>
                                        </p:tgtEl>
                                        <p:attrNameLst>
                                          <p:attrName>ppt_y</p:attrName>
                                        </p:attrNameLst>
                                      </p:cBhvr>
                                      <p:tavLst>
                                        <p:tav tm="0">
                                          <p:val>
                                            <p:strVal val="#ppt_y"/>
                                          </p:val>
                                        </p:tav>
                                        <p:tav tm="100000">
                                          <p:val>
                                            <p:strVal val="#ppt_y"/>
                                          </p:val>
                                        </p:tav>
                                      </p:tavLst>
                                    </p:anim>
                                  </p:childTnLst>
                                </p:cTn>
                              </p:par>
                            </p:childTnLst>
                          </p:cTn>
                        </p:par>
                        <p:par>
                          <p:cTn id="86" fill="hold">
                            <p:stCondLst>
                              <p:cond delay="2900"/>
                            </p:stCondLst>
                            <p:childTnLst>
                              <p:par>
                                <p:cTn id="87" presetID="2" presetClass="entr" presetSubtype="2"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100" fill="hold"/>
                                        <p:tgtEl>
                                          <p:spTgt spid="33"/>
                                        </p:tgtEl>
                                        <p:attrNameLst>
                                          <p:attrName>ppt_x</p:attrName>
                                        </p:attrNameLst>
                                      </p:cBhvr>
                                      <p:tavLst>
                                        <p:tav tm="0">
                                          <p:val>
                                            <p:strVal val="1+#ppt_w/2"/>
                                          </p:val>
                                        </p:tav>
                                        <p:tav tm="100000">
                                          <p:val>
                                            <p:strVal val="#ppt_x"/>
                                          </p:val>
                                        </p:tav>
                                      </p:tavLst>
                                    </p:anim>
                                    <p:anim calcmode="lin" valueType="num">
                                      <p:cBhvr additive="base">
                                        <p:cTn id="90" dur="100" fill="hold"/>
                                        <p:tgtEl>
                                          <p:spTgt spid="33"/>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2" presetClass="entr" presetSubtype="2"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100" fill="hold"/>
                                        <p:tgtEl>
                                          <p:spTgt spid="34"/>
                                        </p:tgtEl>
                                        <p:attrNameLst>
                                          <p:attrName>ppt_x</p:attrName>
                                        </p:attrNameLst>
                                      </p:cBhvr>
                                      <p:tavLst>
                                        <p:tav tm="0">
                                          <p:val>
                                            <p:strVal val="1+#ppt_w/2"/>
                                          </p:val>
                                        </p:tav>
                                        <p:tav tm="100000">
                                          <p:val>
                                            <p:strVal val="#ppt_x"/>
                                          </p:val>
                                        </p:tav>
                                      </p:tavLst>
                                    </p:anim>
                                    <p:anim calcmode="lin" valueType="num">
                                      <p:cBhvr additive="base">
                                        <p:cTn id="95" dur="100" fill="hold"/>
                                        <p:tgtEl>
                                          <p:spTgt spid="34"/>
                                        </p:tgtEl>
                                        <p:attrNameLst>
                                          <p:attrName>ppt_y</p:attrName>
                                        </p:attrNameLst>
                                      </p:cBhvr>
                                      <p:tavLst>
                                        <p:tav tm="0">
                                          <p:val>
                                            <p:strVal val="#ppt_y"/>
                                          </p:val>
                                        </p:tav>
                                        <p:tav tm="100000">
                                          <p:val>
                                            <p:strVal val="#ppt_y"/>
                                          </p:val>
                                        </p:tav>
                                      </p:tavLst>
                                    </p:anim>
                                  </p:childTnLst>
                                </p:cTn>
                              </p:par>
                            </p:childTnLst>
                          </p:cTn>
                        </p:par>
                        <p:par>
                          <p:cTn id="96" fill="hold">
                            <p:stCondLst>
                              <p:cond delay="3100"/>
                            </p:stCondLst>
                            <p:childTnLst>
                              <p:par>
                                <p:cTn id="97" presetID="2" presetClass="entr" presetSubtype="2"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100" fill="hold"/>
                                        <p:tgtEl>
                                          <p:spTgt spid="35"/>
                                        </p:tgtEl>
                                        <p:attrNameLst>
                                          <p:attrName>ppt_x</p:attrName>
                                        </p:attrNameLst>
                                      </p:cBhvr>
                                      <p:tavLst>
                                        <p:tav tm="0">
                                          <p:val>
                                            <p:strVal val="1+#ppt_w/2"/>
                                          </p:val>
                                        </p:tav>
                                        <p:tav tm="100000">
                                          <p:val>
                                            <p:strVal val="#ppt_x"/>
                                          </p:val>
                                        </p:tav>
                                      </p:tavLst>
                                    </p:anim>
                                    <p:anim calcmode="lin" valueType="num">
                                      <p:cBhvr additive="base">
                                        <p:cTn id="100" dur="100" fill="hold"/>
                                        <p:tgtEl>
                                          <p:spTgt spid="35"/>
                                        </p:tgtEl>
                                        <p:attrNameLst>
                                          <p:attrName>ppt_y</p:attrName>
                                        </p:attrNameLst>
                                      </p:cBhvr>
                                      <p:tavLst>
                                        <p:tav tm="0">
                                          <p:val>
                                            <p:strVal val="#ppt_y"/>
                                          </p:val>
                                        </p:tav>
                                        <p:tav tm="100000">
                                          <p:val>
                                            <p:strVal val="#ppt_y"/>
                                          </p:val>
                                        </p:tav>
                                      </p:tavLst>
                                    </p:anim>
                                  </p:childTnLst>
                                </p:cTn>
                              </p:par>
                            </p:childTnLst>
                          </p:cTn>
                        </p:par>
                        <p:par>
                          <p:cTn id="101" fill="hold">
                            <p:stCondLst>
                              <p:cond delay="3200"/>
                            </p:stCondLst>
                            <p:childTnLst>
                              <p:par>
                                <p:cTn id="102" presetID="2" presetClass="entr" presetSubtype="2"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additive="base">
                                        <p:cTn id="104" dur="100" fill="hold"/>
                                        <p:tgtEl>
                                          <p:spTgt spid="36"/>
                                        </p:tgtEl>
                                        <p:attrNameLst>
                                          <p:attrName>ppt_x</p:attrName>
                                        </p:attrNameLst>
                                      </p:cBhvr>
                                      <p:tavLst>
                                        <p:tav tm="0">
                                          <p:val>
                                            <p:strVal val="1+#ppt_w/2"/>
                                          </p:val>
                                        </p:tav>
                                        <p:tav tm="100000">
                                          <p:val>
                                            <p:strVal val="#ppt_x"/>
                                          </p:val>
                                        </p:tav>
                                      </p:tavLst>
                                    </p:anim>
                                    <p:anim calcmode="lin" valueType="num">
                                      <p:cBhvr additive="base">
                                        <p:cTn id="105" dur="100" fill="hold"/>
                                        <p:tgtEl>
                                          <p:spTgt spid="36"/>
                                        </p:tgtEl>
                                        <p:attrNameLst>
                                          <p:attrName>ppt_y</p:attrName>
                                        </p:attrNameLst>
                                      </p:cBhvr>
                                      <p:tavLst>
                                        <p:tav tm="0">
                                          <p:val>
                                            <p:strVal val="#ppt_y"/>
                                          </p:val>
                                        </p:tav>
                                        <p:tav tm="100000">
                                          <p:val>
                                            <p:strVal val="#ppt_y"/>
                                          </p:val>
                                        </p:tav>
                                      </p:tavLst>
                                    </p:anim>
                                  </p:childTnLst>
                                </p:cTn>
                              </p:par>
                            </p:childTnLst>
                          </p:cTn>
                        </p:par>
                        <p:par>
                          <p:cTn id="106" fill="hold">
                            <p:stCondLst>
                              <p:cond delay="3300"/>
                            </p:stCondLst>
                            <p:childTnLst>
                              <p:par>
                                <p:cTn id="107" presetID="2" presetClass="entr" presetSubtype="2"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100" fill="hold"/>
                                        <p:tgtEl>
                                          <p:spTgt spid="37"/>
                                        </p:tgtEl>
                                        <p:attrNameLst>
                                          <p:attrName>ppt_x</p:attrName>
                                        </p:attrNameLst>
                                      </p:cBhvr>
                                      <p:tavLst>
                                        <p:tav tm="0">
                                          <p:val>
                                            <p:strVal val="1+#ppt_w/2"/>
                                          </p:val>
                                        </p:tav>
                                        <p:tav tm="100000">
                                          <p:val>
                                            <p:strVal val="#ppt_x"/>
                                          </p:val>
                                        </p:tav>
                                      </p:tavLst>
                                    </p:anim>
                                    <p:anim calcmode="lin" valueType="num">
                                      <p:cBhvr additive="base">
                                        <p:cTn id="110" dur="100" fill="hold"/>
                                        <p:tgtEl>
                                          <p:spTgt spid="37"/>
                                        </p:tgtEl>
                                        <p:attrNameLst>
                                          <p:attrName>ppt_y</p:attrName>
                                        </p:attrNameLst>
                                      </p:cBhvr>
                                      <p:tavLst>
                                        <p:tav tm="0">
                                          <p:val>
                                            <p:strVal val="#ppt_y"/>
                                          </p:val>
                                        </p:tav>
                                        <p:tav tm="100000">
                                          <p:val>
                                            <p:strVal val="#ppt_y"/>
                                          </p:val>
                                        </p:tav>
                                      </p:tavLst>
                                    </p:anim>
                                  </p:childTnLst>
                                </p:cTn>
                              </p:par>
                            </p:childTnLst>
                          </p:cTn>
                        </p:par>
                        <p:par>
                          <p:cTn id="111" fill="hold">
                            <p:stCondLst>
                              <p:cond delay="3400"/>
                            </p:stCondLst>
                            <p:childTnLst>
                              <p:par>
                                <p:cTn id="112" presetID="2" presetClass="entr" presetSubtype="2"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100" fill="hold"/>
                                        <p:tgtEl>
                                          <p:spTgt spid="38"/>
                                        </p:tgtEl>
                                        <p:attrNameLst>
                                          <p:attrName>ppt_x</p:attrName>
                                        </p:attrNameLst>
                                      </p:cBhvr>
                                      <p:tavLst>
                                        <p:tav tm="0">
                                          <p:val>
                                            <p:strVal val="1+#ppt_w/2"/>
                                          </p:val>
                                        </p:tav>
                                        <p:tav tm="100000">
                                          <p:val>
                                            <p:strVal val="#ppt_x"/>
                                          </p:val>
                                        </p:tav>
                                      </p:tavLst>
                                    </p:anim>
                                    <p:anim calcmode="lin" valueType="num">
                                      <p:cBhvr additive="base">
                                        <p:cTn id="115" dur="100" fill="hold"/>
                                        <p:tgtEl>
                                          <p:spTgt spid="38"/>
                                        </p:tgtEl>
                                        <p:attrNameLst>
                                          <p:attrName>ppt_y</p:attrName>
                                        </p:attrNameLst>
                                      </p:cBhvr>
                                      <p:tavLst>
                                        <p:tav tm="0">
                                          <p:val>
                                            <p:strVal val="#ppt_y"/>
                                          </p:val>
                                        </p:tav>
                                        <p:tav tm="100000">
                                          <p:val>
                                            <p:strVal val="#ppt_y"/>
                                          </p:val>
                                        </p:tav>
                                      </p:tavLst>
                                    </p:anim>
                                  </p:childTnLst>
                                </p:cTn>
                              </p:par>
                            </p:childTnLst>
                          </p:cTn>
                        </p:par>
                        <p:par>
                          <p:cTn id="116" fill="hold">
                            <p:stCondLst>
                              <p:cond delay="3500"/>
                            </p:stCondLst>
                            <p:childTnLst>
                              <p:par>
                                <p:cTn id="117" presetID="2" presetClass="entr" presetSubtype="2"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 fill="hold"/>
                                        <p:tgtEl>
                                          <p:spTgt spid="39"/>
                                        </p:tgtEl>
                                        <p:attrNameLst>
                                          <p:attrName>ppt_x</p:attrName>
                                        </p:attrNameLst>
                                      </p:cBhvr>
                                      <p:tavLst>
                                        <p:tav tm="0">
                                          <p:val>
                                            <p:strVal val="1+#ppt_w/2"/>
                                          </p:val>
                                        </p:tav>
                                        <p:tav tm="100000">
                                          <p:val>
                                            <p:strVal val="#ppt_x"/>
                                          </p:val>
                                        </p:tav>
                                      </p:tavLst>
                                    </p:anim>
                                    <p:anim calcmode="lin" valueType="num">
                                      <p:cBhvr additive="base">
                                        <p:cTn id="120" dur="100" fill="hold"/>
                                        <p:tgtEl>
                                          <p:spTgt spid="39"/>
                                        </p:tgtEl>
                                        <p:attrNameLst>
                                          <p:attrName>ppt_y</p:attrName>
                                        </p:attrNameLst>
                                      </p:cBhvr>
                                      <p:tavLst>
                                        <p:tav tm="0">
                                          <p:val>
                                            <p:strVal val="#ppt_y"/>
                                          </p:val>
                                        </p:tav>
                                        <p:tav tm="100000">
                                          <p:val>
                                            <p:strVal val="#ppt_y"/>
                                          </p:val>
                                        </p:tav>
                                      </p:tavLst>
                                    </p:anim>
                                  </p:childTnLst>
                                </p:cTn>
                              </p:par>
                            </p:childTnLst>
                          </p:cTn>
                        </p:par>
                        <p:par>
                          <p:cTn id="121" fill="hold">
                            <p:stCondLst>
                              <p:cond delay="3600"/>
                            </p:stCondLst>
                            <p:childTnLst>
                              <p:par>
                                <p:cTn id="122" presetID="2" presetClass="entr" presetSubtype="2" fill="hold" grpId="0" nodeType="after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additive="base">
                                        <p:cTn id="124" dur="100" fill="hold"/>
                                        <p:tgtEl>
                                          <p:spTgt spid="40"/>
                                        </p:tgtEl>
                                        <p:attrNameLst>
                                          <p:attrName>ppt_x</p:attrName>
                                        </p:attrNameLst>
                                      </p:cBhvr>
                                      <p:tavLst>
                                        <p:tav tm="0">
                                          <p:val>
                                            <p:strVal val="1+#ppt_w/2"/>
                                          </p:val>
                                        </p:tav>
                                        <p:tav tm="100000">
                                          <p:val>
                                            <p:strVal val="#ppt_x"/>
                                          </p:val>
                                        </p:tav>
                                      </p:tavLst>
                                    </p:anim>
                                    <p:anim calcmode="lin" valueType="num">
                                      <p:cBhvr additive="base">
                                        <p:cTn id="125" dur="100" fill="hold"/>
                                        <p:tgtEl>
                                          <p:spTgt spid="40"/>
                                        </p:tgtEl>
                                        <p:attrNameLst>
                                          <p:attrName>ppt_y</p:attrName>
                                        </p:attrNameLst>
                                      </p:cBhvr>
                                      <p:tavLst>
                                        <p:tav tm="0">
                                          <p:val>
                                            <p:strVal val="#ppt_y"/>
                                          </p:val>
                                        </p:tav>
                                        <p:tav tm="100000">
                                          <p:val>
                                            <p:strVal val="#ppt_y"/>
                                          </p:val>
                                        </p:tav>
                                      </p:tavLst>
                                    </p:anim>
                                  </p:childTnLst>
                                </p:cTn>
                              </p:par>
                            </p:childTnLst>
                          </p:cTn>
                        </p:par>
                        <p:par>
                          <p:cTn id="126" fill="hold">
                            <p:stCondLst>
                              <p:cond delay="3700"/>
                            </p:stCondLst>
                            <p:childTnLst>
                              <p:par>
                                <p:cTn id="127" presetID="2" presetClass="entr" presetSubtype="2"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additive="base">
                                        <p:cTn id="129" dur="100" fill="hold"/>
                                        <p:tgtEl>
                                          <p:spTgt spid="41"/>
                                        </p:tgtEl>
                                        <p:attrNameLst>
                                          <p:attrName>ppt_x</p:attrName>
                                        </p:attrNameLst>
                                      </p:cBhvr>
                                      <p:tavLst>
                                        <p:tav tm="0">
                                          <p:val>
                                            <p:strVal val="1+#ppt_w/2"/>
                                          </p:val>
                                        </p:tav>
                                        <p:tav tm="100000">
                                          <p:val>
                                            <p:strVal val="#ppt_x"/>
                                          </p:val>
                                        </p:tav>
                                      </p:tavLst>
                                    </p:anim>
                                    <p:anim calcmode="lin" valueType="num">
                                      <p:cBhvr additive="base">
                                        <p:cTn id="130" dur="100" fill="hold"/>
                                        <p:tgtEl>
                                          <p:spTgt spid="41"/>
                                        </p:tgtEl>
                                        <p:attrNameLst>
                                          <p:attrName>ppt_y</p:attrName>
                                        </p:attrNameLst>
                                      </p:cBhvr>
                                      <p:tavLst>
                                        <p:tav tm="0">
                                          <p:val>
                                            <p:strVal val="#ppt_y"/>
                                          </p:val>
                                        </p:tav>
                                        <p:tav tm="100000">
                                          <p:val>
                                            <p:strVal val="#ppt_y"/>
                                          </p:val>
                                        </p:tav>
                                      </p:tavLst>
                                    </p:anim>
                                  </p:childTnLst>
                                </p:cTn>
                              </p:par>
                            </p:childTnLst>
                          </p:cTn>
                        </p:par>
                        <p:par>
                          <p:cTn id="131" fill="hold">
                            <p:stCondLst>
                              <p:cond delay="3800"/>
                            </p:stCondLst>
                            <p:childTnLst>
                              <p:par>
                                <p:cTn id="132" presetID="2" presetClass="entr" presetSubtype="2"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 calcmode="lin" valueType="num">
                                      <p:cBhvr additive="base">
                                        <p:cTn id="134" dur="100" fill="hold"/>
                                        <p:tgtEl>
                                          <p:spTgt spid="42"/>
                                        </p:tgtEl>
                                        <p:attrNameLst>
                                          <p:attrName>ppt_x</p:attrName>
                                        </p:attrNameLst>
                                      </p:cBhvr>
                                      <p:tavLst>
                                        <p:tav tm="0">
                                          <p:val>
                                            <p:strVal val="1+#ppt_w/2"/>
                                          </p:val>
                                        </p:tav>
                                        <p:tav tm="100000">
                                          <p:val>
                                            <p:strVal val="#ppt_x"/>
                                          </p:val>
                                        </p:tav>
                                      </p:tavLst>
                                    </p:anim>
                                    <p:anim calcmode="lin" valueType="num">
                                      <p:cBhvr additive="base">
                                        <p:cTn id="135" dur="100" fill="hold"/>
                                        <p:tgtEl>
                                          <p:spTgt spid="42"/>
                                        </p:tgtEl>
                                        <p:attrNameLst>
                                          <p:attrName>ppt_y</p:attrName>
                                        </p:attrNameLst>
                                      </p:cBhvr>
                                      <p:tavLst>
                                        <p:tav tm="0">
                                          <p:val>
                                            <p:strVal val="#ppt_y"/>
                                          </p:val>
                                        </p:tav>
                                        <p:tav tm="100000">
                                          <p:val>
                                            <p:strVal val="#ppt_y"/>
                                          </p:val>
                                        </p:tav>
                                      </p:tavLst>
                                    </p:anim>
                                  </p:childTnLst>
                                </p:cTn>
                              </p:par>
                            </p:childTnLst>
                          </p:cTn>
                        </p:par>
                        <p:par>
                          <p:cTn id="136" fill="hold">
                            <p:stCondLst>
                              <p:cond delay="3900"/>
                            </p:stCondLst>
                            <p:childTnLst>
                              <p:par>
                                <p:cTn id="137" presetID="2" presetClass="entr" presetSubtype="2"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additive="base">
                                        <p:cTn id="139" dur="100" fill="hold"/>
                                        <p:tgtEl>
                                          <p:spTgt spid="43"/>
                                        </p:tgtEl>
                                        <p:attrNameLst>
                                          <p:attrName>ppt_x</p:attrName>
                                        </p:attrNameLst>
                                      </p:cBhvr>
                                      <p:tavLst>
                                        <p:tav tm="0">
                                          <p:val>
                                            <p:strVal val="1+#ppt_w/2"/>
                                          </p:val>
                                        </p:tav>
                                        <p:tav tm="100000">
                                          <p:val>
                                            <p:strVal val="#ppt_x"/>
                                          </p:val>
                                        </p:tav>
                                      </p:tavLst>
                                    </p:anim>
                                    <p:anim calcmode="lin" valueType="num">
                                      <p:cBhvr additive="base">
                                        <p:cTn id="140" dur="100" fill="hold"/>
                                        <p:tgtEl>
                                          <p:spTgt spid="43"/>
                                        </p:tgtEl>
                                        <p:attrNameLst>
                                          <p:attrName>ppt_y</p:attrName>
                                        </p:attrNameLst>
                                      </p:cBhvr>
                                      <p:tavLst>
                                        <p:tav tm="0">
                                          <p:val>
                                            <p:strVal val="#ppt_y"/>
                                          </p:val>
                                        </p:tav>
                                        <p:tav tm="100000">
                                          <p:val>
                                            <p:strVal val="#ppt_y"/>
                                          </p:val>
                                        </p:tav>
                                      </p:tavLst>
                                    </p:anim>
                                  </p:childTnLst>
                                </p:cTn>
                              </p:par>
                            </p:childTnLst>
                          </p:cTn>
                        </p:par>
                        <p:par>
                          <p:cTn id="141" fill="hold">
                            <p:stCondLst>
                              <p:cond delay="4000"/>
                            </p:stCondLst>
                            <p:childTnLst>
                              <p:par>
                                <p:cTn id="142" presetID="2" presetClass="entr" presetSubtype="2" fill="hold" grpId="0" nodeType="afterEffect">
                                  <p:stCondLst>
                                    <p:cond delay="0"/>
                                  </p:stCondLst>
                                  <p:childTnLst>
                                    <p:set>
                                      <p:cBhvr>
                                        <p:cTn id="143" dur="1" fill="hold">
                                          <p:stCondLst>
                                            <p:cond delay="0"/>
                                          </p:stCondLst>
                                        </p:cTn>
                                        <p:tgtEl>
                                          <p:spTgt spid="44"/>
                                        </p:tgtEl>
                                        <p:attrNameLst>
                                          <p:attrName>style.visibility</p:attrName>
                                        </p:attrNameLst>
                                      </p:cBhvr>
                                      <p:to>
                                        <p:strVal val="visible"/>
                                      </p:to>
                                    </p:set>
                                    <p:anim calcmode="lin" valueType="num">
                                      <p:cBhvr additive="base">
                                        <p:cTn id="144" dur="100" fill="hold"/>
                                        <p:tgtEl>
                                          <p:spTgt spid="44"/>
                                        </p:tgtEl>
                                        <p:attrNameLst>
                                          <p:attrName>ppt_x</p:attrName>
                                        </p:attrNameLst>
                                      </p:cBhvr>
                                      <p:tavLst>
                                        <p:tav tm="0">
                                          <p:val>
                                            <p:strVal val="1+#ppt_w/2"/>
                                          </p:val>
                                        </p:tav>
                                        <p:tav tm="100000">
                                          <p:val>
                                            <p:strVal val="#ppt_x"/>
                                          </p:val>
                                        </p:tav>
                                      </p:tavLst>
                                    </p:anim>
                                    <p:anim calcmode="lin" valueType="num">
                                      <p:cBhvr additive="base">
                                        <p:cTn id="145" dur="100" fill="hold"/>
                                        <p:tgtEl>
                                          <p:spTgt spid="44"/>
                                        </p:tgtEl>
                                        <p:attrNameLst>
                                          <p:attrName>ppt_y</p:attrName>
                                        </p:attrNameLst>
                                      </p:cBhvr>
                                      <p:tavLst>
                                        <p:tav tm="0">
                                          <p:val>
                                            <p:strVal val="#ppt_y"/>
                                          </p:val>
                                        </p:tav>
                                        <p:tav tm="100000">
                                          <p:val>
                                            <p:strVal val="#ppt_y"/>
                                          </p:val>
                                        </p:tav>
                                      </p:tavLst>
                                    </p:anim>
                                  </p:childTnLst>
                                </p:cTn>
                              </p:par>
                            </p:childTnLst>
                          </p:cTn>
                        </p:par>
                        <p:par>
                          <p:cTn id="146" fill="hold">
                            <p:stCondLst>
                              <p:cond delay="4100"/>
                            </p:stCondLst>
                            <p:childTnLst>
                              <p:par>
                                <p:cTn id="147" presetID="2" presetClass="entr" presetSubtype="2" fill="hold" grpId="0" nodeType="afterEffect">
                                  <p:stCondLst>
                                    <p:cond delay="0"/>
                                  </p:stCondLst>
                                  <p:childTnLst>
                                    <p:set>
                                      <p:cBhvr>
                                        <p:cTn id="148" dur="1" fill="hold">
                                          <p:stCondLst>
                                            <p:cond delay="0"/>
                                          </p:stCondLst>
                                        </p:cTn>
                                        <p:tgtEl>
                                          <p:spTgt spid="13"/>
                                        </p:tgtEl>
                                        <p:attrNameLst>
                                          <p:attrName>style.visibility</p:attrName>
                                        </p:attrNameLst>
                                      </p:cBhvr>
                                      <p:to>
                                        <p:strVal val="visible"/>
                                      </p:to>
                                    </p:set>
                                    <p:anim calcmode="lin" valueType="num">
                                      <p:cBhvr additive="base">
                                        <p:cTn id="149" dur="100" fill="hold"/>
                                        <p:tgtEl>
                                          <p:spTgt spid="13"/>
                                        </p:tgtEl>
                                        <p:attrNameLst>
                                          <p:attrName>ppt_x</p:attrName>
                                        </p:attrNameLst>
                                      </p:cBhvr>
                                      <p:tavLst>
                                        <p:tav tm="0">
                                          <p:val>
                                            <p:strVal val="1+#ppt_w/2"/>
                                          </p:val>
                                        </p:tav>
                                        <p:tav tm="100000">
                                          <p:val>
                                            <p:strVal val="#ppt_x"/>
                                          </p:val>
                                        </p:tav>
                                      </p:tavLst>
                                    </p:anim>
                                    <p:anim calcmode="lin" valueType="num">
                                      <p:cBhvr additive="base">
                                        <p:cTn id="150" dur="100" fill="hold"/>
                                        <p:tgtEl>
                                          <p:spTgt spid="13"/>
                                        </p:tgtEl>
                                        <p:attrNameLst>
                                          <p:attrName>ppt_y</p:attrName>
                                        </p:attrNameLst>
                                      </p:cBhvr>
                                      <p:tavLst>
                                        <p:tav tm="0">
                                          <p:val>
                                            <p:strVal val="#ppt_y"/>
                                          </p:val>
                                        </p:tav>
                                        <p:tav tm="100000">
                                          <p:val>
                                            <p:strVal val="#ppt_y"/>
                                          </p:val>
                                        </p:tav>
                                      </p:tavLst>
                                    </p:anim>
                                  </p:childTnLst>
                                </p:cTn>
                              </p:par>
                            </p:childTnLst>
                          </p:cTn>
                        </p:par>
                        <p:par>
                          <p:cTn id="151" fill="hold">
                            <p:stCondLst>
                              <p:cond delay="4200"/>
                            </p:stCondLst>
                            <p:childTnLst>
                              <p:par>
                                <p:cTn id="152" presetID="2" presetClass="entr" presetSubtype="2" fill="hold" grpId="0" nodeType="afterEffect">
                                  <p:stCondLst>
                                    <p:cond delay="0"/>
                                  </p:stCondLst>
                                  <p:childTnLst>
                                    <p:set>
                                      <p:cBhvr>
                                        <p:cTn id="153" dur="1" fill="hold">
                                          <p:stCondLst>
                                            <p:cond delay="0"/>
                                          </p:stCondLst>
                                        </p:cTn>
                                        <p:tgtEl>
                                          <p:spTgt spid="45"/>
                                        </p:tgtEl>
                                        <p:attrNameLst>
                                          <p:attrName>style.visibility</p:attrName>
                                        </p:attrNameLst>
                                      </p:cBhvr>
                                      <p:to>
                                        <p:strVal val="visible"/>
                                      </p:to>
                                    </p:set>
                                    <p:anim calcmode="lin" valueType="num">
                                      <p:cBhvr additive="base">
                                        <p:cTn id="154" dur="100" fill="hold"/>
                                        <p:tgtEl>
                                          <p:spTgt spid="45"/>
                                        </p:tgtEl>
                                        <p:attrNameLst>
                                          <p:attrName>ppt_x</p:attrName>
                                        </p:attrNameLst>
                                      </p:cBhvr>
                                      <p:tavLst>
                                        <p:tav tm="0">
                                          <p:val>
                                            <p:strVal val="1+#ppt_w/2"/>
                                          </p:val>
                                        </p:tav>
                                        <p:tav tm="100000">
                                          <p:val>
                                            <p:strVal val="#ppt_x"/>
                                          </p:val>
                                        </p:tav>
                                      </p:tavLst>
                                    </p:anim>
                                    <p:anim calcmode="lin" valueType="num">
                                      <p:cBhvr additive="base">
                                        <p:cTn id="155" dur="100" fill="hold"/>
                                        <p:tgtEl>
                                          <p:spTgt spid="45"/>
                                        </p:tgtEl>
                                        <p:attrNameLst>
                                          <p:attrName>ppt_y</p:attrName>
                                        </p:attrNameLst>
                                      </p:cBhvr>
                                      <p:tavLst>
                                        <p:tav tm="0">
                                          <p:val>
                                            <p:strVal val="#ppt_y"/>
                                          </p:val>
                                        </p:tav>
                                        <p:tav tm="100000">
                                          <p:val>
                                            <p:strVal val="#ppt_y"/>
                                          </p:val>
                                        </p:tav>
                                      </p:tavLst>
                                    </p:anim>
                                  </p:childTnLst>
                                </p:cTn>
                              </p:par>
                            </p:childTnLst>
                          </p:cTn>
                        </p:par>
                        <p:par>
                          <p:cTn id="156" fill="hold">
                            <p:stCondLst>
                              <p:cond delay="4300"/>
                            </p:stCondLst>
                            <p:childTnLst>
                              <p:par>
                                <p:cTn id="157" presetID="2" presetClass="entr" presetSubtype="2"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additive="base">
                                        <p:cTn id="159" dur="100" fill="hold"/>
                                        <p:tgtEl>
                                          <p:spTgt spid="46"/>
                                        </p:tgtEl>
                                        <p:attrNameLst>
                                          <p:attrName>ppt_x</p:attrName>
                                        </p:attrNameLst>
                                      </p:cBhvr>
                                      <p:tavLst>
                                        <p:tav tm="0">
                                          <p:val>
                                            <p:strVal val="1+#ppt_w/2"/>
                                          </p:val>
                                        </p:tav>
                                        <p:tav tm="100000">
                                          <p:val>
                                            <p:strVal val="#ppt_x"/>
                                          </p:val>
                                        </p:tav>
                                      </p:tavLst>
                                    </p:anim>
                                    <p:anim calcmode="lin" valueType="num">
                                      <p:cBhvr additive="base">
                                        <p:cTn id="160" dur="100" fill="hold"/>
                                        <p:tgtEl>
                                          <p:spTgt spid="46"/>
                                        </p:tgtEl>
                                        <p:attrNameLst>
                                          <p:attrName>ppt_y</p:attrName>
                                        </p:attrNameLst>
                                      </p:cBhvr>
                                      <p:tavLst>
                                        <p:tav tm="0">
                                          <p:val>
                                            <p:strVal val="#ppt_y"/>
                                          </p:val>
                                        </p:tav>
                                        <p:tav tm="100000">
                                          <p:val>
                                            <p:strVal val="#ppt_y"/>
                                          </p:val>
                                        </p:tav>
                                      </p:tavLst>
                                    </p:anim>
                                  </p:childTnLst>
                                </p:cTn>
                              </p:par>
                            </p:childTnLst>
                          </p:cTn>
                        </p:par>
                        <p:par>
                          <p:cTn id="161" fill="hold">
                            <p:stCondLst>
                              <p:cond delay="4400"/>
                            </p:stCondLst>
                            <p:childTnLst>
                              <p:par>
                                <p:cTn id="162" presetID="2" presetClass="entr" presetSubtype="2" fill="hold" grpId="0" nodeType="afterEffect">
                                  <p:stCondLst>
                                    <p:cond delay="0"/>
                                  </p:stCondLst>
                                  <p:childTnLst>
                                    <p:set>
                                      <p:cBhvr>
                                        <p:cTn id="163" dur="1" fill="hold">
                                          <p:stCondLst>
                                            <p:cond delay="0"/>
                                          </p:stCondLst>
                                        </p:cTn>
                                        <p:tgtEl>
                                          <p:spTgt spid="47"/>
                                        </p:tgtEl>
                                        <p:attrNameLst>
                                          <p:attrName>style.visibility</p:attrName>
                                        </p:attrNameLst>
                                      </p:cBhvr>
                                      <p:to>
                                        <p:strVal val="visible"/>
                                      </p:to>
                                    </p:set>
                                    <p:anim calcmode="lin" valueType="num">
                                      <p:cBhvr additive="base">
                                        <p:cTn id="164" dur="100" fill="hold"/>
                                        <p:tgtEl>
                                          <p:spTgt spid="47"/>
                                        </p:tgtEl>
                                        <p:attrNameLst>
                                          <p:attrName>ppt_x</p:attrName>
                                        </p:attrNameLst>
                                      </p:cBhvr>
                                      <p:tavLst>
                                        <p:tav tm="0">
                                          <p:val>
                                            <p:strVal val="1+#ppt_w/2"/>
                                          </p:val>
                                        </p:tav>
                                        <p:tav tm="100000">
                                          <p:val>
                                            <p:strVal val="#ppt_x"/>
                                          </p:val>
                                        </p:tav>
                                      </p:tavLst>
                                    </p:anim>
                                    <p:anim calcmode="lin" valueType="num">
                                      <p:cBhvr additive="base">
                                        <p:cTn id="165" dur="100" fill="hold"/>
                                        <p:tgtEl>
                                          <p:spTgt spid="47"/>
                                        </p:tgtEl>
                                        <p:attrNameLst>
                                          <p:attrName>ppt_y</p:attrName>
                                        </p:attrNameLst>
                                      </p:cBhvr>
                                      <p:tavLst>
                                        <p:tav tm="0">
                                          <p:val>
                                            <p:strVal val="#ppt_y"/>
                                          </p:val>
                                        </p:tav>
                                        <p:tav tm="100000">
                                          <p:val>
                                            <p:strVal val="#ppt_y"/>
                                          </p:val>
                                        </p:tav>
                                      </p:tavLst>
                                    </p:anim>
                                  </p:childTnLst>
                                </p:cTn>
                              </p:par>
                            </p:childTnLst>
                          </p:cTn>
                        </p:par>
                        <p:par>
                          <p:cTn id="166" fill="hold">
                            <p:stCondLst>
                              <p:cond delay="4500"/>
                            </p:stCondLst>
                            <p:childTnLst>
                              <p:par>
                                <p:cTn id="167" presetID="2" presetClass="entr" presetSubtype="2" fill="hold" grpId="0" nodeType="afterEffect">
                                  <p:stCondLst>
                                    <p:cond delay="0"/>
                                  </p:stCondLst>
                                  <p:childTnLst>
                                    <p:set>
                                      <p:cBhvr>
                                        <p:cTn id="168" dur="1" fill="hold">
                                          <p:stCondLst>
                                            <p:cond delay="0"/>
                                          </p:stCondLst>
                                        </p:cTn>
                                        <p:tgtEl>
                                          <p:spTgt spid="48"/>
                                        </p:tgtEl>
                                        <p:attrNameLst>
                                          <p:attrName>style.visibility</p:attrName>
                                        </p:attrNameLst>
                                      </p:cBhvr>
                                      <p:to>
                                        <p:strVal val="visible"/>
                                      </p:to>
                                    </p:set>
                                    <p:anim calcmode="lin" valueType="num">
                                      <p:cBhvr additive="base">
                                        <p:cTn id="169" dur="100" fill="hold"/>
                                        <p:tgtEl>
                                          <p:spTgt spid="48"/>
                                        </p:tgtEl>
                                        <p:attrNameLst>
                                          <p:attrName>ppt_x</p:attrName>
                                        </p:attrNameLst>
                                      </p:cBhvr>
                                      <p:tavLst>
                                        <p:tav tm="0">
                                          <p:val>
                                            <p:strVal val="1+#ppt_w/2"/>
                                          </p:val>
                                        </p:tav>
                                        <p:tav tm="100000">
                                          <p:val>
                                            <p:strVal val="#ppt_x"/>
                                          </p:val>
                                        </p:tav>
                                      </p:tavLst>
                                    </p:anim>
                                    <p:anim calcmode="lin" valueType="num">
                                      <p:cBhvr additive="base">
                                        <p:cTn id="170" dur="100" fill="hold"/>
                                        <p:tgtEl>
                                          <p:spTgt spid="48"/>
                                        </p:tgtEl>
                                        <p:attrNameLst>
                                          <p:attrName>ppt_y</p:attrName>
                                        </p:attrNameLst>
                                      </p:cBhvr>
                                      <p:tavLst>
                                        <p:tav tm="0">
                                          <p:val>
                                            <p:strVal val="#ppt_y"/>
                                          </p:val>
                                        </p:tav>
                                        <p:tav tm="100000">
                                          <p:val>
                                            <p:strVal val="#ppt_y"/>
                                          </p:val>
                                        </p:tav>
                                      </p:tavLst>
                                    </p:anim>
                                  </p:childTnLst>
                                </p:cTn>
                              </p:par>
                            </p:childTnLst>
                          </p:cTn>
                        </p:par>
                        <p:par>
                          <p:cTn id="171" fill="hold">
                            <p:stCondLst>
                              <p:cond delay="4600"/>
                            </p:stCondLst>
                            <p:childTnLst>
                              <p:par>
                                <p:cTn id="172" presetID="2" presetClass="entr" presetSubtype="2" fill="hold" grpId="0" nodeType="afterEffect">
                                  <p:stCondLst>
                                    <p:cond delay="0"/>
                                  </p:stCondLst>
                                  <p:childTnLst>
                                    <p:set>
                                      <p:cBhvr>
                                        <p:cTn id="173" dur="1" fill="hold">
                                          <p:stCondLst>
                                            <p:cond delay="0"/>
                                          </p:stCondLst>
                                        </p:cTn>
                                        <p:tgtEl>
                                          <p:spTgt spid="49"/>
                                        </p:tgtEl>
                                        <p:attrNameLst>
                                          <p:attrName>style.visibility</p:attrName>
                                        </p:attrNameLst>
                                      </p:cBhvr>
                                      <p:to>
                                        <p:strVal val="visible"/>
                                      </p:to>
                                    </p:set>
                                    <p:anim calcmode="lin" valueType="num">
                                      <p:cBhvr additive="base">
                                        <p:cTn id="174" dur="100" fill="hold"/>
                                        <p:tgtEl>
                                          <p:spTgt spid="49"/>
                                        </p:tgtEl>
                                        <p:attrNameLst>
                                          <p:attrName>ppt_x</p:attrName>
                                        </p:attrNameLst>
                                      </p:cBhvr>
                                      <p:tavLst>
                                        <p:tav tm="0">
                                          <p:val>
                                            <p:strVal val="1+#ppt_w/2"/>
                                          </p:val>
                                        </p:tav>
                                        <p:tav tm="100000">
                                          <p:val>
                                            <p:strVal val="#ppt_x"/>
                                          </p:val>
                                        </p:tav>
                                      </p:tavLst>
                                    </p:anim>
                                    <p:anim calcmode="lin" valueType="num">
                                      <p:cBhvr additive="base">
                                        <p:cTn id="175" dur="100" fill="hold"/>
                                        <p:tgtEl>
                                          <p:spTgt spid="49"/>
                                        </p:tgtEl>
                                        <p:attrNameLst>
                                          <p:attrName>ppt_y</p:attrName>
                                        </p:attrNameLst>
                                      </p:cBhvr>
                                      <p:tavLst>
                                        <p:tav tm="0">
                                          <p:val>
                                            <p:strVal val="#ppt_y"/>
                                          </p:val>
                                        </p:tav>
                                        <p:tav tm="100000">
                                          <p:val>
                                            <p:strVal val="#ppt_y"/>
                                          </p:val>
                                        </p:tav>
                                      </p:tavLst>
                                    </p:anim>
                                  </p:childTnLst>
                                </p:cTn>
                              </p:par>
                            </p:childTnLst>
                          </p:cTn>
                        </p:par>
                        <p:par>
                          <p:cTn id="176" fill="hold">
                            <p:stCondLst>
                              <p:cond delay="4700"/>
                            </p:stCondLst>
                            <p:childTnLst>
                              <p:par>
                                <p:cTn id="177" presetID="2" presetClass="entr" presetSubtype="2" fill="hold" grpId="0" nodeType="afterEffect">
                                  <p:stCondLst>
                                    <p:cond delay="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100" fill="hold"/>
                                        <p:tgtEl>
                                          <p:spTgt spid="50"/>
                                        </p:tgtEl>
                                        <p:attrNameLst>
                                          <p:attrName>ppt_x</p:attrName>
                                        </p:attrNameLst>
                                      </p:cBhvr>
                                      <p:tavLst>
                                        <p:tav tm="0">
                                          <p:val>
                                            <p:strVal val="1+#ppt_w/2"/>
                                          </p:val>
                                        </p:tav>
                                        <p:tav tm="100000">
                                          <p:val>
                                            <p:strVal val="#ppt_x"/>
                                          </p:val>
                                        </p:tav>
                                      </p:tavLst>
                                    </p:anim>
                                    <p:anim calcmode="lin" valueType="num">
                                      <p:cBhvr additive="base">
                                        <p:cTn id="180" dur="100" fill="hold"/>
                                        <p:tgtEl>
                                          <p:spTgt spid="50"/>
                                        </p:tgtEl>
                                        <p:attrNameLst>
                                          <p:attrName>ppt_y</p:attrName>
                                        </p:attrNameLst>
                                      </p:cBhvr>
                                      <p:tavLst>
                                        <p:tav tm="0">
                                          <p:val>
                                            <p:strVal val="#ppt_y"/>
                                          </p:val>
                                        </p:tav>
                                        <p:tav tm="100000">
                                          <p:val>
                                            <p:strVal val="#ppt_y"/>
                                          </p:val>
                                        </p:tav>
                                      </p:tavLst>
                                    </p:anim>
                                  </p:childTnLst>
                                </p:cTn>
                              </p:par>
                            </p:childTnLst>
                          </p:cTn>
                        </p:par>
                        <p:par>
                          <p:cTn id="181" fill="hold">
                            <p:stCondLst>
                              <p:cond delay="4800"/>
                            </p:stCondLst>
                            <p:childTnLst>
                              <p:par>
                                <p:cTn id="182" presetID="2" presetClass="entr" presetSubtype="2" fill="hold" grpId="0" nodeType="afterEffect">
                                  <p:stCondLst>
                                    <p:cond delay="0"/>
                                  </p:stCondLst>
                                  <p:childTnLst>
                                    <p:set>
                                      <p:cBhvr>
                                        <p:cTn id="183" dur="1" fill="hold">
                                          <p:stCondLst>
                                            <p:cond delay="0"/>
                                          </p:stCondLst>
                                        </p:cTn>
                                        <p:tgtEl>
                                          <p:spTgt spid="51"/>
                                        </p:tgtEl>
                                        <p:attrNameLst>
                                          <p:attrName>style.visibility</p:attrName>
                                        </p:attrNameLst>
                                      </p:cBhvr>
                                      <p:to>
                                        <p:strVal val="visible"/>
                                      </p:to>
                                    </p:set>
                                    <p:anim calcmode="lin" valueType="num">
                                      <p:cBhvr additive="base">
                                        <p:cTn id="184" dur="100" fill="hold"/>
                                        <p:tgtEl>
                                          <p:spTgt spid="51"/>
                                        </p:tgtEl>
                                        <p:attrNameLst>
                                          <p:attrName>ppt_x</p:attrName>
                                        </p:attrNameLst>
                                      </p:cBhvr>
                                      <p:tavLst>
                                        <p:tav tm="0">
                                          <p:val>
                                            <p:strVal val="1+#ppt_w/2"/>
                                          </p:val>
                                        </p:tav>
                                        <p:tav tm="100000">
                                          <p:val>
                                            <p:strVal val="#ppt_x"/>
                                          </p:val>
                                        </p:tav>
                                      </p:tavLst>
                                    </p:anim>
                                    <p:anim calcmode="lin" valueType="num">
                                      <p:cBhvr additive="base">
                                        <p:cTn id="185" dur="100" fill="hold"/>
                                        <p:tgtEl>
                                          <p:spTgt spid="51"/>
                                        </p:tgtEl>
                                        <p:attrNameLst>
                                          <p:attrName>ppt_y</p:attrName>
                                        </p:attrNameLst>
                                      </p:cBhvr>
                                      <p:tavLst>
                                        <p:tav tm="0">
                                          <p:val>
                                            <p:strVal val="#ppt_y"/>
                                          </p:val>
                                        </p:tav>
                                        <p:tav tm="100000">
                                          <p:val>
                                            <p:strVal val="#ppt_y"/>
                                          </p:val>
                                        </p:tav>
                                      </p:tavLst>
                                    </p:anim>
                                  </p:childTnLst>
                                </p:cTn>
                              </p:par>
                            </p:childTnLst>
                          </p:cTn>
                        </p:par>
                        <p:par>
                          <p:cTn id="186" fill="hold">
                            <p:stCondLst>
                              <p:cond delay="4900"/>
                            </p:stCondLst>
                            <p:childTnLst>
                              <p:par>
                                <p:cTn id="187" presetID="2" presetClass="entr" presetSubtype="2" fill="hold" grpId="0" nodeType="afterEffect">
                                  <p:stCondLst>
                                    <p:cond delay="0"/>
                                  </p:stCondLst>
                                  <p:childTnLst>
                                    <p:set>
                                      <p:cBhvr>
                                        <p:cTn id="188" dur="1" fill="hold">
                                          <p:stCondLst>
                                            <p:cond delay="0"/>
                                          </p:stCondLst>
                                        </p:cTn>
                                        <p:tgtEl>
                                          <p:spTgt spid="52"/>
                                        </p:tgtEl>
                                        <p:attrNameLst>
                                          <p:attrName>style.visibility</p:attrName>
                                        </p:attrNameLst>
                                      </p:cBhvr>
                                      <p:to>
                                        <p:strVal val="visible"/>
                                      </p:to>
                                    </p:set>
                                    <p:anim calcmode="lin" valueType="num">
                                      <p:cBhvr additive="base">
                                        <p:cTn id="189" dur="100" fill="hold"/>
                                        <p:tgtEl>
                                          <p:spTgt spid="52"/>
                                        </p:tgtEl>
                                        <p:attrNameLst>
                                          <p:attrName>ppt_x</p:attrName>
                                        </p:attrNameLst>
                                      </p:cBhvr>
                                      <p:tavLst>
                                        <p:tav tm="0">
                                          <p:val>
                                            <p:strVal val="1+#ppt_w/2"/>
                                          </p:val>
                                        </p:tav>
                                        <p:tav tm="100000">
                                          <p:val>
                                            <p:strVal val="#ppt_x"/>
                                          </p:val>
                                        </p:tav>
                                      </p:tavLst>
                                    </p:anim>
                                    <p:anim calcmode="lin" valueType="num">
                                      <p:cBhvr additive="base">
                                        <p:cTn id="190" dur="100" fill="hold"/>
                                        <p:tgtEl>
                                          <p:spTgt spid="52"/>
                                        </p:tgtEl>
                                        <p:attrNameLst>
                                          <p:attrName>ppt_y</p:attrName>
                                        </p:attrNameLst>
                                      </p:cBhvr>
                                      <p:tavLst>
                                        <p:tav tm="0">
                                          <p:val>
                                            <p:strVal val="#ppt_y"/>
                                          </p:val>
                                        </p:tav>
                                        <p:tav tm="100000">
                                          <p:val>
                                            <p:strVal val="#ppt_y"/>
                                          </p:val>
                                        </p:tav>
                                      </p:tavLst>
                                    </p:anim>
                                  </p:childTnLst>
                                </p:cTn>
                              </p:par>
                            </p:childTnLst>
                          </p:cTn>
                        </p:par>
                        <p:par>
                          <p:cTn id="191" fill="hold">
                            <p:stCondLst>
                              <p:cond delay="5000"/>
                            </p:stCondLst>
                            <p:childTnLst>
                              <p:par>
                                <p:cTn id="192" presetID="2" presetClass="entr" presetSubtype="2" fill="hold" grpId="0" nodeType="afterEffect">
                                  <p:stCondLst>
                                    <p:cond delay="0"/>
                                  </p:stCondLst>
                                  <p:childTnLst>
                                    <p:set>
                                      <p:cBhvr>
                                        <p:cTn id="193" dur="1" fill="hold">
                                          <p:stCondLst>
                                            <p:cond delay="0"/>
                                          </p:stCondLst>
                                        </p:cTn>
                                        <p:tgtEl>
                                          <p:spTgt spid="53"/>
                                        </p:tgtEl>
                                        <p:attrNameLst>
                                          <p:attrName>style.visibility</p:attrName>
                                        </p:attrNameLst>
                                      </p:cBhvr>
                                      <p:to>
                                        <p:strVal val="visible"/>
                                      </p:to>
                                    </p:set>
                                    <p:anim calcmode="lin" valueType="num">
                                      <p:cBhvr additive="base">
                                        <p:cTn id="194" dur="100" fill="hold"/>
                                        <p:tgtEl>
                                          <p:spTgt spid="53"/>
                                        </p:tgtEl>
                                        <p:attrNameLst>
                                          <p:attrName>ppt_x</p:attrName>
                                        </p:attrNameLst>
                                      </p:cBhvr>
                                      <p:tavLst>
                                        <p:tav tm="0">
                                          <p:val>
                                            <p:strVal val="1+#ppt_w/2"/>
                                          </p:val>
                                        </p:tav>
                                        <p:tav tm="100000">
                                          <p:val>
                                            <p:strVal val="#ppt_x"/>
                                          </p:val>
                                        </p:tav>
                                      </p:tavLst>
                                    </p:anim>
                                    <p:anim calcmode="lin" valueType="num">
                                      <p:cBhvr additive="base">
                                        <p:cTn id="195" dur="100" fill="hold"/>
                                        <p:tgtEl>
                                          <p:spTgt spid="53"/>
                                        </p:tgtEl>
                                        <p:attrNameLst>
                                          <p:attrName>ppt_y</p:attrName>
                                        </p:attrNameLst>
                                      </p:cBhvr>
                                      <p:tavLst>
                                        <p:tav tm="0">
                                          <p:val>
                                            <p:strVal val="#ppt_y"/>
                                          </p:val>
                                        </p:tav>
                                        <p:tav tm="100000">
                                          <p:val>
                                            <p:strVal val="#ppt_y"/>
                                          </p:val>
                                        </p:tav>
                                      </p:tavLst>
                                    </p:anim>
                                  </p:childTnLst>
                                </p:cTn>
                              </p:par>
                            </p:childTnLst>
                          </p:cTn>
                        </p:par>
                        <p:par>
                          <p:cTn id="196" fill="hold">
                            <p:stCondLst>
                              <p:cond delay="5100"/>
                            </p:stCondLst>
                            <p:childTnLst>
                              <p:par>
                                <p:cTn id="197" presetID="2" presetClass="entr" presetSubtype="2" fill="hold" grpId="0" nodeType="afterEffect">
                                  <p:stCondLst>
                                    <p:cond delay="0"/>
                                  </p:stCondLst>
                                  <p:childTnLst>
                                    <p:set>
                                      <p:cBhvr>
                                        <p:cTn id="198" dur="1" fill="hold">
                                          <p:stCondLst>
                                            <p:cond delay="0"/>
                                          </p:stCondLst>
                                        </p:cTn>
                                        <p:tgtEl>
                                          <p:spTgt spid="54"/>
                                        </p:tgtEl>
                                        <p:attrNameLst>
                                          <p:attrName>style.visibility</p:attrName>
                                        </p:attrNameLst>
                                      </p:cBhvr>
                                      <p:to>
                                        <p:strVal val="visible"/>
                                      </p:to>
                                    </p:set>
                                    <p:anim calcmode="lin" valueType="num">
                                      <p:cBhvr additive="base">
                                        <p:cTn id="199" dur="100" fill="hold"/>
                                        <p:tgtEl>
                                          <p:spTgt spid="54"/>
                                        </p:tgtEl>
                                        <p:attrNameLst>
                                          <p:attrName>ppt_x</p:attrName>
                                        </p:attrNameLst>
                                      </p:cBhvr>
                                      <p:tavLst>
                                        <p:tav tm="0">
                                          <p:val>
                                            <p:strVal val="1+#ppt_w/2"/>
                                          </p:val>
                                        </p:tav>
                                        <p:tav tm="100000">
                                          <p:val>
                                            <p:strVal val="#ppt_x"/>
                                          </p:val>
                                        </p:tav>
                                      </p:tavLst>
                                    </p:anim>
                                    <p:anim calcmode="lin" valueType="num">
                                      <p:cBhvr additive="base">
                                        <p:cTn id="200" dur="100" fill="hold"/>
                                        <p:tgtEl>
                                          <p:spTgt spid="54"/>
                                        </p:tgtEl>
                                        <p:attrNameLst>
                                          <p:attrName>ppt_y</p:attrName>
                                        </p:attrNameLst>
                                      </p:cBhvr>
                                      <p:tavLst>
                                        <p:tav tm="0">
                                          <p:val>
                                            <p:strVal val="#ppt_y"/>
                                          </p:val>
                                        </p:tav>
                                        <p:tav tm="100000">
                                          <p:val>
                                            <p:strVal val="#ppt_y"/>
                                          </p:val>
                                        </p:tav>
                                      </p:tavLst>
                                    </p:anim>
                                  </p:childTnLst>
                                </p:cTn>
                              </p:par>
                            </p:childTnLst>
                          </p:cTn>
                        </p:par>
                        <p:par>
                          <p:cTn id="201" fill="hold">
                            <p:stCondLst>
                              <p:cond delay="5200"/>
                            </p:stCondLst>
                            <p:childTnLst>
                              <p:par>
                                <p:cTn id="202" presetID="2" presetClass="entr" presetSubtype="2" fill="hold" grpId="0" nodeType="afterEffect">
                                  <p:stCondLst>
                                    <p:cond delay="0"/>
                                  </p:stCondLst>
                                  <p:childTnLst>
                                    <p:set>
                                      <p:cBhvr>
                                        <p:cTn id="203" dur="1" fill="hold">
                                          <p:stCondLst>
                                            <p:cond delay="0"/>
                                          </p:stCondLst>
                                        </p:cTn>
                                        <p:tgtEl>
                                          <p:spTgt spid="55"/>
                                        </p:tgtEl>
                                        <p:attrNameLst>
                                          <p:attrName>style.visibility</p:attrName>
                                        </p:attrNameLst>
                                      </p:cBhvr>
                                      <p:to>
                                        <p:strVal val="visible"/>
                                      </p:to>
                                    </p:set>
                                    <p:anim calcmode="lin" valueType="num">
                                      <p:cBhvr additive="base">
                                        <p:cTn id="204" dur="100" fill="hold"/>
                                        <p:tgtEl>
                                          <p:spTgt spid="55"/>
                                        </p:tgtEl>
                                        <p:attrNameLst>
                                          <p:attrName>ppt_x</p:attrName>
                                        </p:attrNameLst>
                                      </p:cBhvr>
                                      <p:tavLst>
                                        <p:tav tm="0">
                                          <p:val>
                                            <p:strVal val="1+#ppt_w/2"/>
                                          </p:val>
                                        </p:tav>
                                        <p:tav tm="100000">
                                          <p:val>
                                            <p:strVal val="#ppt_x"/>
                                          </p:val>
                                        </p:tav>
                                      </p:tavLst>
                                    </p:anim>
                                    <p:anim calcmode="lin" valueType="num">
                                      <p:cBhvr additive="base">
                                        <p:cTn id="205" dur="100" fill="hold"/>
                                        <p:tgtEl>
                                          <p:spTgt spid="55"/>
                                        </p:tgtEl>
                                        <p:attrNameLst>
                                          <p:attrName>ppt_y</p:attrName>
                                        </p:attrNameLst>
                                      </p:cBhvr>
                                      <p:tavLst>
                                        <p:tav tm="0">
                                          <p:val>
                                            <p:strVal val="#ppt_y"/>
                                          </p:val>
                                        </p:tav>
                                        <p:tav tm="100000">
                                          <p:val>
                                            <p:strVal val="#ppt_y"/>
                                          </p:val>
                                        </p:tav>
                                      </p:tavLst>
                                    </p:anim>
                                  </p:childTnLst>
                                </p:cTn>
                              </p:par>
                            </p:childTnLst>
                          </p:cTn>
                        </p:par>
                        <p:par>
                          <p:cTn id="206" fill="hold">
                            <p:stCondLst>
                              <p:cond delay="5300"/>
                            </p:stCondLst>
                            <p:childTnLst>
                              <p:par>
                                <p:cTn id="207" presetID="2" presetClass="entr" presetSubtype="2" fill="hold" grpId="0" nodeType="afterEffect">
                                  <p:stCondLst>
                                    <p:cond delay="0"/>
                                  </p:stCondLst>
                                  <p:childTnLst>
                                    <p:set>
                                      <p:cBhvr>
                                        <p:cTn id="208" dur="1" fill="hold">
                                          <p:stCondLst>
                                            <p:cond delay="0"/>
                                          </p:stCondLst>
                                        </p:cTn>
                                        <p:tgtEl>
                                          <p:spTgt spid="56"/>
                                        </p:tgtEl>
                                        <p:attrNameLst>
                                          <p:attrName>style.visibility</p:attrName>
                                        </p:attrNameLst>
                                      </p:cBhvr>
                                      <p:to>
                                        <p:strVal val="visible"/>
                                      </p:to>
                                    </p:set>
                                    <p:anim calcmode="lin" valueType="num">
                                      <p:cBhvr additive="base">
                                        <p:cTn id="209" dur="100" fill="hold"/>
                                        <p:tgtEl>
                                          <p:spTgt spid="56"/>
                                        </p:tgtEl>
                                        <p:attrNameLst>
                                          <p:attrName>ppt_x</p:attrName>
                                        </p:attrNameLst>
                                      </p:cBhvr>
                                      <p:tavLst>
                                        <p:tav tm="0">
                                          <p:val>
                                            <p:strVal val="1+#ppt_w/2"/>
                                          </p:val>
                                        </p:tav>
                                        <p:tav tm="100000">
                                          <p:val>
                                            <p:strVal val="#ppt_x"/>
                                          </p:val>
                                        </p:tav>
                                      </p:tavLst>
                                    </p:anim>
                                    <p:anim calcmode="lin" valueType="num">
                                      <p:cBhvr additive="base">
                                        <p:cTn id="210" dur="100" fill="hold"/>
                                        <p:tgtEl>
                                          <p:spTgt spid="56"/>
                                        </p:tgtEl>
                                        <p:attrNameLst>
                                          <p:attrName>ppt_y</p:attrName>
                                        </p:attrNameLst>
                                      </p:cBhvr>
                                      <p:tavLst>
                                        <p:tav tm="0">
                                          <p:val>
                                            <p:strVal val="#ppt_y"/>
                                          </p:val>
                                        </p:tav>
                                        <p:tav tm="100000">
                                          <p:val>
                                            <p:strVal val="#ppt_y"/>
                                          </p:val>
                                        </p:tav>
                                      </p:tavLst>
                                    </p:anim>
                                  </p:childTnLst>
                                </p:cTn>
                              </p:par>
                            </p:childTnLst>
                          </p:cTn>
                        </p:par>
                        <p:par>
                          <p:cTn id="211" fill="hold">
                            <p:stCondLst>
                              <p:cond delay="5400"/>
                            </p:stCondLst>
                            <p:childTnLst>
                              <p:par>
                                <p:cTn id="212" presetID="2" presetClass="entr" presetSubtype="2" fill="hold" grpId="0" nodeType="afterEffect">
                                  <p:stCondLst>
                                    <p:cond delay="0"/>
                                  </p:stCondLst>
                                  <p:childTnLst>
                                    <p:set>
                                      <p:cBhvr>
                                        <p:cTn id="213" dur="1" fill="hold">
                                          <p:stCondLst>
                                            <p:cond delay="0"/>
                                          </p:stCondLst>
                                        </p:cTn>
                                        <p:tgtEl>
                                          <p:spTgt spid="12"/>
                                        </p:tgtEl>
                                        <p:attrNameLst>
                                          <p:attrName>style.visibility</p:attrName>
                                        </p:attrNameLst>
                                      </p:cBhvr>
                                      <p:to>
                                        <p:strVal val="visible"/>
                                      </p:to>
                                    </p:set>
                                    <p:anim calcmode="lin" valueType="num">
                                      <p:cBhvr additive="base">
                                        <p:cTn id="214" dur="100" fill="hold"/>
                                        <p:tgtEl>
                                          <p:spTgt spid="12"/>
                                        </p:tgtEl>
                                        <p:attrNameLst>
                                          <p:attrName>ppt_x</p:attrName>
                                        </p:attrNameLst>
                                      </p:cBhvr>
                                      <p:tavLst>
                                        <p:tav tm="0">
                                          <p:val>
                                            <p:strVal val="1+#ppt_w/2"/>
                                          </p:val>
                                        </p:tav>
                                        <p:tav tm="100000">
                                          <p:val>
                                            <p:strVal val="#ppt_x"/>
                                          </p:val>
                                        </p:tav>
                                      </p:tavLst>
                                    </p:anim>
                                    <p:anim calcmode="lin" valueType="num">
                                      <p:cBhvr additive="base">
                                        <p:cTn id="215" dur="100" fill="hold"/>
                                        <p:tgtEl>
                                          <p:spTgt spid="12"/>
                                        </p:tgtEl>
                                        <p:attrNameLst>
                                          <p:attrName>ppt_y</p:attrName>
                                        </p:attrNameLst>
                                      </p:cBhvr>
                                      <p:tavLst>
                                        <p:tav tm="0">
                                          <p:val>
                                            <p:strVal val="#ppt_y"/>
                                          </p:val>
                                        </p:tav>
                                        <p:tav tm="100000">
                                          <p:val>
                                            <p:strVal val="#ppt_y"/>
                                          </p:val>
                                        </p:tav>
                                      </p:tavLst>
                                    </p:anim>
                                  </p:childTnLst>
                                </p:cTn>
                              </p:par>
                            </p:childTnLst>
                          </p:cTn>
                        </p:par>
                        <p:par>
                          <p:cTn id="216" fill="hold">
                            <p:stCondLst>
                              <p:cond delay="5500"/>
                            </p:stCondLst>
                            <p:childTnLst>
                              <p:par>
                                <p:cTn id="217" presetID="2" presetClass="entr" presetSubtype="2" fill="hold" grpId="0" nodeType="afterEffect">
                                  <p:stCondLst>
                                    <p:cond delay="0"/>
                                  </p:stCondLst>
                                  <p:childTnLst>
                                    <p:set>
                                      <p:cBhvr>
                                        <p:cTn id="218" dur="1" fill="hold">
                                          <p:stCondLst>
                                            <p:cond delay="0"/>
                                          </p:stCondLst>
                                        </p:cTn>
                                        <p:tgtEl>
                                          <p:spTgt spid="57"/>
                                        </p:tgtEl>
                                        <p:attrNameLst>
                                          <p:attrName>style.visibility</p:attrName>
                                        </p:attrNameLst>
                                      </p:cBhvr>
                                      <p:to>
                                        <p:strVal val="visible"/>
                                      </p:to>
                                    </p:set>
                                    <p:anim calcmode="lin" valueType="num">
                                      <p:cBhvr additive="base">
                                        <p:cTn id="219" dur="100" fill="hold"/>
                                        <p:tgtEl>
                                          <p:spTgt spid="57"/>
                                        </p:tgtEl>
                                        <p:attrNameLst>
                                          <p:attrName>ppt_x</p:attrName>
                                        </p:attrNameLst>
                                      </p:cBhvr>
                                      <p:tavLst>
                                        <p:tav tm="0">
                                          <p:val>
                                            <p:strVal val="1+#ppt_w/2"/>
                                          </p:val>
                                        </p:tav>
                                        <p:tav tm="100000">
                                          <p:val>
                                            <p:strVal val="#ppt_x"/>
                                          </p:val>
                                        </p:tav>
                                      </p:tavLst>
                                    </p:anim>
                                    <p:anim calcmode="lin" valueType="num">
                                      <p:cBhvr additive="base">
                                        <p:cTn id="220" dur="100" fill="hold"/>
                                        <p:tgtEl>
                                          <p:spTgt spid="57"/>
                                        </p:tgtEl>
                                        <p:attrNameLst>
                                          <p:attrName>ppt_y</p:attrName>
                                        </p:attrNameLst>
                                      </p:cBhvr>
                                      <p:tavLst>
                                        <p:tav tm="0">
                                          <p:val>
                                            <p:strVal val="#ppt_y"/>
                                          </p:val>
                                        </p:tav>
                                        <p:tav tm="100000">
                                          <p:val>
                                            <p:strVal val="#ppt_y"/>
                                          </p:val>
                                        </p:tav>
                                      </p:tavLst>
                                    </p:anim>
                                  </p:childTnLst>
                                </p:cTn>
                              </p:par>
                            </p:childTnLst>
                          </p:cTn>
                        </p:par>
                        <p:par>
                          <p:cTn id="221" fill="hold">
                            <p:stCondLst>
                              <p:cond delay="5600"/>
                            </p:stCondLst>
                            <p:childTnLst>
                              <p:par>
                                <p:cTn id="222" presetID="2" presetClass="entr" presetSubtype="2" fill="hold" grpId="0" nodeType="afterEffect">
                                  <p:stCondLst>
                                    <p:cond delay="0"/>
                                  </p:stCondLst>
                                  <p:childTnLst>
                                    <p:set>
                                      <p:cBhvr>
                                        <p:cTn id="223" dur="1" fill="hold">
                                          <p:stCondLst>
                                            <p:cond delay="0"/>
                                          </p:stCondLst>
                                        </p:cTn>
                                        <p:tgtEl>
                                          <p:spTgt spid="58"/>
                                        </p:tgtEl>
                                        <p:attrNameLst>
                                          <p:attrName>style.visibility</p:attrName>
                                        </p:attrNameLst>
                                      </p:cBhvr>
                                      <p:to>
                                        <p:strVal val="visible"/>
                                      </p:to>
                                    </p:set>
                                    <p:anim calcmode="lin" valueType="num">
                                      <p:cBhvr additive="base">
                                        <p:cTn id="224" dur="100" fill="hold"/>
                                        <p:tgtEl>
                                          <p:spTgt spid="58"/>
                                        </p:tgtEl>
                                        <p:attrNameLst>
                                          <p:attrName>ppt_x</p:attrName>
                                        </p:attrNameLst>
                                      </p:cBhvr>
                                      <p:tavLst>
                                        <p:tav tm="0">
                                          <p:val>
                                            <p:strVal val="1+#ppt_w/2"/>
                                          </p:val>
                                        </p:tav>
                                        <p:tav tm="100000">
                                          <p:val>
                                            <p:strVal val="#ppt_x"/>
                                          </p:val>
                                        </p:tav>
                                      </p:tavLst>
                                    </p:anim>
                                    <p:anim calcmode="lin" valueType="num">
                                      <p:cBhvr additive="base">
                                        <p:cTn id="225" dur="100" fill="hold"/>
                                        <p:tgtEl>
                                          <p:spTgt spid="58"/>
                                        </p:tgtEl>
                                        <p:attrNameLst>
                                          <p:attrName>ppt_y</p:attrName>
                                        </p:attrNameLst>
                                      </p:cBhvr>
                                      <p:tavLst>
                                        <p:tav tm="0">
                                          <p:val>
                                            <p:strVal val="#ppt_y"/>
                                          </p:val>
                                        </p:tav>
                                        <p:tav tm="100000">
                                          <p:val>
                                            <p:strVal val="#ppt_y"/>
                                          </p:val>
                                        </p:tav>
                                      </p:tavLst>
                                    </p:anim>
                                  </p:childTnLst>
                                </p:cTn>
                              </p:par>
                            </p:childTnLst>
                          </p:cTn>
                        </p:par>
                        <p:par>
                          <p:cTn id="226" fill="hold">
                            <p:stCondLst>
                              <p:cond delay="5700"/>
                            </p:stCondLst>
                            <p:childTnLst>
                              <p:par>
                                <p:cTn id="227" presetID="2" presetClass="entr" presetSubtype="2" fill="hold" grpId="0" nodeType="afterEffect">
                                  <p:stCondLst>
                                    <p:cond delay="0"/>
                                  </p:stCondLst>
                                  <p:childTnLst>
                                    <p:set>
                                      <p:cBhvr>
                                        <p:cTn id="228" dur="1" fill="hold">
                                          <p:stCondLst>
                                            <p:cond delay="0"/>
                                          </p:stCondLst>
                                        </p:cTn>
                                        <p:tgtEl>
                                          <p:spTgt spid="59"/>
                                        </p:tgtEl>
                                        <p:attrNameLst>
                                          <p:attrName>style.visibility</p:attrName>
                                        </p:attrNameLst>
                                      </p:cBhvr>
                                      <p:to>
                                        <p:strVal val="visible"/>
                                      </p:to>
                                    </p:set>
                                    <p:anim calcmode="lin" valueType="num">
                                      <p:cBhvr additive="base">
                                        <p:cTn id="229" dur="100" fill="hold"/>
                                        <p:tgtEl>
                                          <p:spTgt spid="59"/>
                                        </p:tgtEl>
                                        <p:attrNameLst>
                                          <p:attrName>ppt_x</p:attrName>
                                        </p:attrNameLst>
                                      </p:cBhvr>
                                      <p:tavLst>
                                        <p:tav tm="0">
                                          <p:val>
                                            <p:strVal val="1+#ppt_w/2"/>
                                          </p:val>
                                        </p:tav>
                                        <p:tav tm="100000">
                                          <p:val>
                                            <p:strVal val="#ppt_x"/>
                                          </p:val>
                                        </p:tav>
                                      </p:tavLst>
                                    </p:anim>
                                    <p:anim calcmode="lin" valueType="num">
                                      <p:cBhvr additive="base">
                                        <p:cTn id="230" dur="100" fill="hold"/>
                                        <p:tgtEl>
                                          <p:spTgt spid="59"/>
                                        </p:tgtEl>
                                        <p:attrNameLst>
                                          <p:attrName>ppt_y</p:attrName>
                                        </p:attrNameLst>
                                      </p:cBhvr>
                                      <p:tavLst>
                                        <p:tav tm="0">
                                          <p:val>
                                            <p:strVal val="#ppt_y"/>
                                          </p:val>
                                        </p:tav>
                                        <p:tav tm="100000">
                                          <p:val>
                                            <p:strVal val="#ppt_y"/>
                                          </p:val>
                                        </p:tav>
                                      </p:tavLst>
                                    </p:anim>
                                  </p:childTnLst>
                                </p:cTn>
                              </p:par>
                            </p:childTnLst>
                          </p:cTn>
                        </p:par>
                        <p:par>
                          <p:cTn id="231" fill="hold">
                            <p:stCondLst>
                              <p:cond delay="5800"/>
                            </p:stCondLst>
                            <p:childTnLst>
                              <p:par>
                                <p:cTn id="232" presetID="2" presetClass="entr" presetSubtype="2" fill="hold" grpId="0" nodeType="afterEffect">
                                  <p:stCondLst>
                                    <p:cond delay="0"/>
                                  </p:stCondLst>
                                  <p:childTnLst>
                                    <p:set>
                                      <p:cBhvr>
                                        <p:cTn id="233" dur="1" fill="hold">
                                          <p:stCondLst>
                                            <p:cond delay="0"/>
                                          </p:stCondLst>
                                        </p:cTn>
                                        <p:tgtEl>
                                          <p:spTgt spid="60"/>
                                        </p:tgtEl>
                                        <p:attrNameLst>
                                          <p:attrName>style.visibility</p:attrName>
                                        </p:attrNameLst>
                                      </p:cBhvr>
                                      <p:to>
                                        <p:strVal val="visible"/>
                                      </p:to>
                                    </p:set>
                                    <p:anim calcmode="lin" valueType="num">
                                      <p:cBhvr additive="base">
                                        <p:cTn id="234" dur="100" fill="hold"/>
                                        <p:tgtEl>
                                          <p:spTgt spid="60"/>
                                        </p:tgtEl>
                                        <p:attrNameLst>
                                          <p:attrName>ppt_x</p:attrName>
                                        </p:attrNameLst>
                                      </p:cBhvr>
                                      <p:tavLst>
                                        <p:tav tm="0">
                                          <p:val>
                                            <p:strVal val="1+#ppt_w/2"/>
                                          </p:val>
                                        </p:tav>
                                        <p:tav tm="100000">
                                          <p:val>
                                            <p:strVal val="#ppt_x"/>
                                          </p:val>
                                        </p:tav>
                                      </p:tavLst>
                                    </p:anim>
                                    <p:anim calcmode="lin" valueType="num">
                                      <p:cBhvr additive="base">
                                        <p:cTn id="235" dur="100" fill="hold"/>
                                        <p:tgtEl>
                                          <p:spTgt spid="60"/>
                                        </p:tgtEl>
                                        <p:attrNameLst>
                                          <p:attrName>ppt_y</p:attrName>
                                        </p:attrNameLst>
                                      </p:cBhvr>
                                      <p:tavLst>
                                        <p:tav tm="0">
                                          <p:val>
                                            <p:strVal val="#ppt_y"/>
                                          </p:val>
                                        </p:tav>
                                        <p:tav tm="100000">
                                          <p:val>
                                            <p:strVal val="#ppt_y"/>
                                          </p:val>
                                        </p:tav>
                                      </p:tavLst>
                                    </p:anim>
                                  </p:childTnLst>
                                </p:cTn>
                              </p:par>
                            </p:childTnLst>
                          </p:cTn>
                        </p:par>
                        <p:par>
                          <p:cTn id="236" fill="hold">
                            <p:stCondLst>
                              <p:cond delay="5900"/>
                            </p:stCondLst>
                            <p:childTnLst>
                              <p:par>
                                <p:cTn id="237" presetID="2" presetClass="entr" presetSubtype="2" fill="hold" grpId="0" nodeType="afterEffect">
                                  <p:stCondLst>
                                    <p:cond delay="0"/>
                                  </p:stCondLst>
                                  <p:childTnLst>
                                    <p:set>
                                      <p:cBhvr>
                                        <p:cTn id="238" dur="1" fill="hold">
                                          <p:stCondLst>
                                            <p:cond delay="0"/>
                                          </p:stCondLst>
                                        </p:cTn>
                                        <p:tgtEl>
                                          <p:spTgt spid="61"/>
                                        </p:tgtEl>
                                        <p:attrNameLst>
                                          <p:attrName>style.visibility</p:attrName>
                                        </p:attrNameLst>
                                      </p:cBhvr>
                                      <p:to>
                                        <p:strVal val="visible"/>
                                      </p:to>
                                    </p:set>
                                    <p:anim calcmode="lin" valueType="num">
                                      <p:cBhvr additive="base">
                                        <p:cTn id="239" dur="100" fill="hold"/>
                                        <p:tgtEl>
                                          <p:spTgt spid="61"/>
                                        </p:tgtEl>
                                        <p:attrNameLst>
                                          <p:attrName>ppt_x</p:attrName>
                                        </p:attrNameLst>
                                      </p:cBhvr>
                                      <p:tavLst>
                                        <p:tav tm="0">
                                          <p:val>
                                            <p:strVal val="1+#ppt_w/2"/>
                                          </p:val>
                                        </p:tav>
                                        <p:tav tm="100000">
                                          <p:val>
                                            <p:strVal val="#ppt_x"/>
                                          </p:val>
                                        </p:tav>
                                      </p:tavLst>
                                    </p:anim>
                                    <p:anim calcmode="lin" valueType="num">
                                      <p:cBhvr additive="base">
                                        <p:cTn id="240" dur="100" fill="hold"/>
                                        <p:tgtEl>
                                          <p:spTgt spid="61"/>
                                        </p:tgtEl>
                                        <p:attrNameLst>
                                          <p:attrName>ppt_y</p:attrName>
                                        </p:attrNameLst>
                                      </p:cBhvr>
                                      <p:tavLst>
                                        <p:tav tm="0">
                                          <p:val>
                                            <p:strVal val="#ppt_y"/>
                                          </p:val>
                                        </p:tav>
                                        <p:tav tm="100000">
                                          <p:val>
                                            <p:strVal val="#ppt_y"/>
                                          </p:val>
                                        </p:tav>
                                      </p:tavLst>
                                    </p:anim>
                                  </p:childTnLst>
                                </p:cTn>
                              </p:par>
                            </p:childTnLst>
                          </p:cTn>
                        </p:par>
                        <p:par>
                          <p:cTn id="241" fill="hold">
                            <p:stCondLst>
                              <p:cond delay="6000"/>
                            </p:stCondLst>
                            <p:childTnLst>
                              <p:par>
                                <p:cTn id="242" presetID="2" presetClass="entr" presetSubtype="2" fill="hold" grpId="0" nodeType="afterEffect">
                                  <p:stCondLst>
                                    <p:cond delay="0"/>
                                  </p:stCondLst>
                                  <p:childTnLst>
                                    <p:set>
                                      <p:cBhvr>
                                        <p:cTn id="243" dur="1" fill="hold">
                                          <p:stCondLst>
                                            <p:cond delay="0"/>
                                          </p:stCondLst>
                                        </p:cTn>
                                        <p:tgtEl>
                                          <p:spTgt spid="62"/>
                                        </p:tgtEl>
                                        <p:attrNameLst>
                                          <p:attrName>style.visibility</p:attrName>
                                        </p:attrNameLst>
                                      </p:cBhvr>
                                      <p:to>
                                        <p:strVal val="visible"/>
                                      </p:to>
                                    </p:set>
                                    <p:anim calcmode="lin" valueType="num">
                                      <p:cBhvr additive="base">
                                        <p:cTn id="244" dur="100" fill="hold"/>
                                        <p:tgtEl>
                                          <p:spTgt spid="62"/>
                                        </p:tgtEl>
                                        <p:attrNameLst>
                                          <p:attrName>ppt_x</p:attrName>
                                        </p:attrNameLst>
                                      </p:cBhvr>
                                      <p:tavLst>
                                        <p:tav tm="0">
                                          <p:val>
                                            <p:strVal val="1+#ppt_w/2"/>
                                          </p:val>
                                        </p:tav>
                                        <p:tav tm="100000">
                                          <p:val>
                                            <p:strVal val="#ppt_x"/>
                                          </p:val>
                                        </p:tav>
                                      </p:tavLst>
                                    </p:anim>
                                    <p:anim calcmode="lin" valueType="num">
                                      <p:cBhvr additive="base">
                                        <p:cTn id="245" dur="100" fill="hold"/>
                                        <p:tgtEl>
                                          <p:spTgt spid="62"/>
                                        </p:tgtEl>
                                        <p:attrNameLst>
                                          <p:attrName>ppt_y</p:attrName>
                                        </p:attrNameLst>
                                      </p:cBhvr>
                                      <p:tavLst>
                                        <p:tav tm="0">
                                          <p:val>
                                            <p:strVal val="#ppt_y"/>
                                          </p:val>
                                        </p:tav>
                                        <p:tav tm="100000">
                                          <p:val>
                                            <p:strVal val="#ppt_y"/>
                                          </p:val>
                                        </p:tav>
                                      </p:tavLst>
                                    </p:anim>
                                  </p:childTnLst>
                                </p:cTn>
                              </p:par>
                            </p:childTnLst>
                          </p:cTn>
                        </p:par>
                        <p:par>
                          <p:cTn id="246" fill="hold">
                            <p:stCondLst>
                              <p:cond delay="6100"/>
                            </p:stCondLst>
                            <p:childTnLst>
                              <p:par>
                                <p:cTn id="247" presetID="2" presetClass="entr" presetSubtype="2" fill="hold" grpId="0" nodeType="afterEffect">
                                  <p:stCondLst>
                                    <p:cond delay="0"/>
                                  </p:stCondLst>
                                  <p:childTnLst>
                                    <p:set>
                                      <p:cBhvr>
                                        <p:cTn id="248" dur="1" fill="hold">
                                          <p:stCondLst>
                                            <p:cond delay="0"/>
                                          </p:stCondLst>
                                        </p:cTn>
                                        <p:tgtEl>
                                          <p:spTgt spid="63"/>
                                        </p:tgtEl>
                                        <p:attrNameLst>
                                          <p:attrName>style.visibility</p:attrName>
                                        </p:attrNameLst>
                                      </p:cBhvr>
                                      <p:to>
                                        <p:strVal val="visible"/>
                                      </p:to>
                                    </p:set>
                                    <p:anim calcmode="lin" valueType="num">
                                      <p:cBhvr additive="base">
                                        <p:cTn id="249" dur="100" fill="hold"/>
                                        <p:tgtEl>
                                          <p:spTgt spid="63"/>
                                        </p:tgtEl>
                                        <p:attrNameLst>
                                          <p:attrName>ppt_x</p:attrName>
                                        </p:attrNameLst>
                                      </p:cBhvr>
                                      <p:tavLst>
                                        <p:tav tm="0">
                                          <p:val>
                                            <p:strVal val="1+#ppt_w/2"/>
                                          </p:val>
                                        </p:tav>
                                        <p:tav tm="100000">
                                          <p:val>
                                            <p:strVal val="#ppt_x"/>
                                          </p:val>
                                        </p:tav>
                                      </p:tavLst>
                                    </p:anim>
                                    <p:anim calcmode="lin" valueType="num">
                                      <p:cBhvr additive="base">
                                        <p:cTn id="250" dur="100" fill="hold"/>
                                        <p:tgtEl>
                                          <p:spTgt spid="63"/>
                                        </p:tgtEl>
                                        <p:attrNameLst>
                                          <p:attrName>ppt_y</p:attrName>
                                        </p:attrNameLst>
                                      </p:cBhvr>
                                      <p:tavLst>
                                        <p:tav tm="0">
                                          <p:val>
                                            <p:strVal val="#ppt_y"/>
                                          </p:val>
                                        </p:tav>
                                        <p:tav tm="100000">
                                          <p:val>
                                            <p:strVal val="#ppt_y"/>
                                          </p:val>
                                        </p:tav>
                                      </p:tavLst>
                                    </p:anim>
                                  </p:childTnLst>
                                </p:cTn>
                              </p:par>
                            </p:childTnLst>
                          </p:cTn>
                        </p:par>
                        <p:par>
                          <p:cTn id="251" fill="hold">
                            <p:stCondLst>
                              <p:cond delay="6200"/>
                            </p:stCondLst>
                            <p:childTnLst>
                              <p:par>
                                <p:cTn id="252" presetID="2" presetClass="entr" presetSubtype="2" fill="hold" grpId="0" nodeType="afterEffect">
                                  <p:stCondLst>
                                    <p:cond delay="0"/>
                                  </p:stCondLst>
                                  <p:childTnLst>
                                    <p:set>
                                      <p:cBhvr>
                                        <p:cTn id="253" dur="1" fill="hold">
                                          <p:stCondLst>
                                            <p:cond delay="0"/>
                                          </p:stCondLst>
                                        </p:cTn>
                                        <p:tgtEl>
                                          <p:spTgt spid="64"/>
                                        </p:tgtEl>
                                        <p:attrNameLst>
                                          <p:attrName>style.visibility</p:attrName>
                                        </p:attrNameLst>
                                      </p:cBhvr>
                                      <p:to>
                                        <p:strVal val="visible"/>
                                      </p:to>
                                    </p:set>
                                    <p:anim calcmode="lin" valueType="num">
                                      <p:cBhvr additive="base">
                                        <p:cTn id="254" dur="100" fill="hold"/>
                                        <p:tgtEl>
                                          <p:spTgt spid="64"/>
                                        </p:tgtEl>
                                        <p:attrNameLst>
                                          <p:attrName>ppt_x</p:attrName>
                                        </p:attrNameLst>
                                      </p:cBhvr>
                                      <p:tavLst>
                                        <p:tav tm="0">
                                          <p:val>
                                            <p:strVal val="1+#ppt_w/2"/>
                                          </p:val>
                                        </p:tav>
                                        <p:tav tm="100000">
                                          <p:val>
                                            <p:strVal val="#ppt_x"/>
                                          </p:val>
                                        </p:tav>
                                      </p:tavLst>
                                    </p:anim>
                                    <p:anim calcmode="lin" valueType="num">
                                      <p:cBhvr additive="base">
                                        <p:cTn id="255" dur="100" fill="hold"/>
                                        <p:tgtEl>
                                          <p:spTgt spid="64"/>
                                        </p:tgtEl>
                                        <p:attrNameLst>
                                          <p:attrName>ppt_y</p:attrName>
                                        </p:attrNameLst>
                                      </p:cBhvr>
                                      <p:tavLst>
                                        <p:tav tm="0">
                                          <p:val>
                                            <p:strVal val="#ppt_y"/>
                                          </p:val>
                                        </p:tav>
                                        <p:tav tm="100000">
                                          <p:val>
                                            <p:strVal val="#ppt_y"/>
                                          </p:val>
                                        </p:tav>
                                      </p:tavLst>
                                    </p:anim>
                                  </p:childTnLst>
                                </p:cTn>
                              </p:par>
                            </p:childTnLst>
                          </p:cTn>
                        </p:par>
                        <p:par>
                          <p:cTn id="256" fill="hold">
                            <p:stCondLst>
                              <p:cond delay="6300"/>
                            </p:stCondLst>
                            <p:childTnLst>
                              <p:par>
                                <p:cTn id="257" presetID="2" presetClass="entr" presetSubtype="2" fill="hold" grpId="0" nodeType="afterEffect">
                                  <p:stCondLst>
                                    <p:cond delay="0"/>
                                  </p:stCondLst>
                                  <p:childTnLst>
                                    <p:set>
                                      <p:cBhvr>
                                        <p:cTn id="258" dur="1" fill="hold">
                                          <p:stCondLst>
                                            <p:cond delay="0"/>
                                          </p:stCondLst>
                                        </p:cTn>
                                        <p:tgtEl>
                                          <p:spTgt spid="65"/>
                                        </p:tgtEl>
                                        <p:attrNameLst>
                                          <p:attrName>style.visibility</p:attrName>
                                        </p:attrNameLst>
                                      </p:cBhvr>
                                      <p:to>
                                        <p:strVal val="visible"/>
                                      </p:to>
                                    </p:set>
                                    <p:anim calcmode="lin" valueType="num">
                                      <p:cBhvr additive="base">
                                        <p:cTn id="259" dur="100" fill="hold"/>
                                        <p:tgtEl>
                                          <p:spTgt spid="65"/>
                                        </p:tgtEl>
                                        <p:attrNameLst>
                                          <p:attrName>ppt_x</p:attrName>
                                        </p:attrNameLst>
                                      </p:cBhvr>
                                      <p:tavLst>
                                        <p:tav tm="0">
                                          <p:val>
                                            <p:strVal val="1+#ppt_w/2"/>
                                          </p:val>
                                        </p:tav>
                                        <p:tav tm="100000">
                                          <p:val>
                                            <p:strVal val="#ppt_x"/>
                                          </p:val>
                                        </p:tav>
                                      </p:tavLst>
                                    </p:anim>
                                    <p:anim calcmode="lin" valueType="num">
                                      <p:cBhvr additive="base">
                                        <p:cTn id="260" dur="100" fill="hold"/>
                                        <p:tgtEl>
                                          <p:spTgt spid="65"/>
                                        </p:tgtEl>
                                        <p:attrNameLst>
                                          <p:attrName>ppt_y</p:attrName>
                                        </p:attrNameLst>
                                      </p:cBhvr>
                                      <p:tavLst>
                                        <p:tav tm="0">
                                          <p:val>
                                            <p:strVal val="#ppt_y"/>
                                          </p:val>
                                        </p:tav>
                                        <p:tav tm="100000">
                                          <p:val>
                                            <p:strVal val="#ppt_y"/>
                                          </p:val>
                                        </p:tav>
                                      </p:tavLst>
                                    </p:anim>
                                  </p:childTnLst>
                                </p:cTn>
                              </p:par>
                            </p:childTnLst>
                          </p:cTn>
                        </p:par>
                        <p:par>
                          <p:cTn id="261" fill="hold">
                            <p:stCondLst>
                              <p:cond delay="6400"/>
                            </p:stCondLst>
                            <p:childTnLst>
                              <p:par>
                                <p:cTn id="262" presetID="2" presetClass="entr" presetSubtype="2" fill="hold" grpId="0" nodeType="afterEffect">
                                  <p:stCondLst>
                                    <p:cond delay="0"/>
                                  </p:stCondLst>
                                  <p:childTnLst>
                                    <p:set>
                                      <p:cBhvr>
                                        <p:cTn id="263" dur="1" fill="hold">
                                          <p:stCondLst>
                                            <p:cond delay="0"/>
                                          </p:stCondLst>
                                        </p:cTn>
                                        <p:tgtEl>
                                          <p:spTgt spid="66"/>
                                        </p:tgtEl>
                                        <p:attrNameLst>
                                          <p:attrName>style.visibility</p:attrName>
                                        </p:attrNameLst>
                                      </p:cBhvr>
                                      <p:to>
                                        <p:strVal val="visible"/>
                                      </p:to>
                                    </p:set>
                                    <p:anim calcmode="lin" valueType="num">
                                      <p:cBhvr additive="base">
                                        <p:cTn id="264" dur="100" fill="hold"/>
                                        <p:tgtEl>
                                          <p:spTgt spid="66"/>
                                        </p:tgtEl>
                                        <p:attrNameLst>
                                          <p:attrName>ppt_x</p:attrName>
                                        </p:attrNameLst>
                                      </p:cBhvr>
                                      <p:tavLst>
                                        <p:tav tm="0">
                                          <p:val>
                                            <p:strVal val="1+#ppt_w/2"/>
                                          </p:val>
                                        </p:tav>
                                        <p:tav tm="100000">
                                          <p:val>
                                            <p:strVal val="#ppt_x"/>
                                          </p:val>
                                        </p:tav>
                                      </p:tavLst>
                                    </p:anim>
                                    <p:anim calcmode="lin" valueType="num">
                                      <p:cBhvr additive="base">
                                        <p:cTn id="265" dur="100" fill="hold"/>
                                        <p:tgtEl>
                                          <p:spTgt spid="66"/>
                                        </p:tgtEl>
                                        <p:attrNameLst>
                                          <p:attrName>ppt_y</p:attrName>
                                        </p:attrNameLst>
                                      </p:cBhvr>
                                      <p:tavLst>
                                        <p:tav tm="0">
                                          <p:val>
                                            <p:strVal val="#ppt_y"/>
                                          </p:val>
                                        </p:tav>
                                        <p:tav tm="100000">
                                          <p:val>
                                            <p:strVal val="#ppt_y"/>
                                          </p:val>
                                        </p:tav>
                                      </p:tavLst>
                                    </p:anim>
                                  </p:childTnLst>
                                </p:cTn>
                              </p:par>
                            </p:childTnLst>
                          </p:cTn>
                        </p:par>
                        <p:par>
                          <p:cTn id="266" fill="hold">
                            <p:stCondLst>
                              <p:cond delay="6500"/>
                            </p:stCondLst>
                            <p:childTnLst>
                              <p:par>
                                <p:cTn id="267" presetID="2" presetClass="entr" presetSubtype="2" fill="hold" grpId="0" nodeType="afterEffect">
                                  <p:stCondLst>
                                    <p:cond delay="0"/>
                                  </p:stCondLst>
                                  <p:childTnLst>
                                    <p:set>
                                      <p:cBhvr>
                                        <p:cTn id="268" dur="1" fill="hold">
                                          <p:stCondLst>
                                            <p:cond delay="0"/>
                                          </p:stCondLst>
                                        </p:cTn>
                                        <p:tgtEl>
                                          <p:spTgt spid="67"/>
                                        </p:tgtEl>
                                        <p:attrNameLst>
                                          <p:attrName>style.visibility</p:attrName>
                                        </p:attrNameLst>
                                      </p:cBhvr>
                                      <p:to>
                                        <p:strVal val="visible"/>
                                      </p:to>
                                    </p:set>
                                    <p:anim calcmode="lin" valueType="num">
                                      <p:cBhvr additive="base">
                                        <p:cTn id="269" dur="100" fill="hold"/>
                                        <p:tgtEl>
                                          <p:spTgt spid="67"/>
                                        </p:tgtEl>
                                        <p:attrNameLst>
                                          <p:attrName>ppt_x</p:attrName>
                                        </p:attrNameLst>
                                      </p:cBhvr>
                                      <p:tavLst>
                                        <p:tav tm="0">
                                          <p:val>
                                            <p:strVal val="1+#ppt_w/2"/>
                                          </p:val>
                                        </p:tav>
                                        <p:tav tm="100000">
                                          <p:val>
                                            <p:strVal val="#ppt_x"/>
                                          </p:val>
                                        </p:tav>
                                      </p:tavLst>
                                    </p:anim>
                                    <p:anim calcmode="lin" valueType="num">
                                      <p:cBhvr additive="base">
                                        <p:cTn id="270" dur="100" fill="hold"/>
                                        <p:tgtEl>
                                          <p:spTgt spid="67"/>
                                        </p:tgtEl>
                                        <p:attrNameLst>
                                          <p:attrName>ppt_y</p:attrName>
                                        </p:attrNameLst>
                                      </p:cBhvr>
                                      <p:tavLst>
                                        <p:tav tm="0">
                                          <p:val>
                                            <p:strVal val="#ppt_y"/>
                                          </p:val>
                                        </p:tav>
                                        <p:tav tm="100000">
                                          <p:val>
                                            <p:strVal val="#ppt_y"/>
                                          </p:val>
                                        </p:tav>
                                      </p:tavLst>
                                    </p:anim>
                                  </p:childTnLst>
                                </p:cTn>
                              </p:par>
                            </p:childTnLst>
                          </p:cTn>
                        </p:par>
                        <p:par>
                          <p:cTn id="271" fill="hold">
                            <p:stCondLst>
                              <p:cond delay="6600"/>
                            </p:stCondLst>
                            <p:childTnLst>
                              <p:par>
                                <p:cTn id="272" presetID="2" presetClass="entr" presetSubtype="2" fill="hold" grpId="0" nodeType="afterEffect">
                                  <p:stCondLst>
                                    <p:cond delay="0"/>
                                  </p:stCondLst>
                                  <p:childTnLst>
                                    <p:set>
                                      <p:cBhvr>
                                        <p:cTn id="273" dur="1" fill="hold">
                                          <p:stCondLst>
                                            <p:cond delay="0"/>
                                          </p:stCondLst>
                                        </p:cTn>
                                        <p:tgtEl>
                                          <p:spTgt spid="68"/>
                                        </p:tgtEl>
                                        <p:attrNameLst>
                                          <p:attrName>style.visibility</p:attrName>
                                        </p:attrNameLst>
                                      </p:cBhvr>
                                      <p:to>
                                        <p:strVal val="visible"/>
                                      </p:to>
                                    </p:set>
                                    <p:anim calcmode="lin" valueType="num">
                                      <p:cBhvr additive="base">
                                        <p:cTn id="274" dur="100" fill="hold"/>
                                        <p:tgtEl>
                                          <p:spTgt spid="68"/>
                                        </p:tgtEl>
                                        <p:attrNameLst>
                                          <p:attrName>ppt_x</p:attrName>
                                        </p:attrNameLst>
                                      </p:cBhvr>
                                      <p:tavLst>
                                        <p:tav tm="0">
                                          <p:val>
                                            <p:strVal val="1+#ppt_w/2"/>
                                          </p:val>
                                        </p:tav>
                                        <p:tav tm="100000">
                                          <p:val>
                                            <p:strVal val="#ppt_x"/>
                                          </p:val>
                                        </p:tav>
                                      </p:tavLst>
                                    </p:anim>
                                    <p:anim calcmode="lin" valueType="num">
                                      <p:cBhvr additive="base">
                                        <p:cTn id="275" dur="100" fill="hold"/>
                                        <p:tgtEl>
                                          <p:spTgt spid="68"/>
                                        </p:tgtEl>
                                        <p:attrNameLst>
                                          <p:attrName>ppt_y</p:attrName>
                                        </p:attrNameLst>
                                      </p:cBhvr>
                                      <p:tavLst>
                                        <p:tav tm="0">
                                          <p:val>
                                            <p:strVal val="#ppt_y"/>
                                          </p:val>
                                        </p:tav>
                                        <p:tav tm="100000">
                                          <p:val>
                                            <p:strVal val="#ppt_y"/>
                                          </p:val>
                                        </p:tav>
                                      </p:tavLst>
                                    </p:anim>
                                  </p:childTnLst>
                                </p:cTn>
                              </p:par>
                            </p:childTnLst>
                          </p:cTn>
                        </p:par>
                        <p:par>
                          <p:cTn id="276" fill="hold">
                            <p:stCondLst>
                              <p:cond delay="6700"/>
                            </p:stCondLst>
                            <p:childTnLst>
                              <p:par>
                                <p:cTn id="277" presetID="2" presetClass="entr" presetSubtype="2" fill="hold" grpId="0" nodeType="afterEffect">
                                  <p:stCondLst>
                                    <p:cond delay="0"/>
                                  </p:stCondLst>
                                  <p:childTnLst>
                                    <p:set>
                                      <p:cBhvr>
                                        <p:cTn id="278" dur="1" fill="hold">
                                          <p:stCondLst>
                                            <p:cond delay="0"/>
                                          </p:stCondLst>
                                        </p:cTn>
                                        <p:tgtEl>
                                          <p:spTgt spid="11"/>
                                        </p:tgtEl>
                                        <p:attrNameLst>
                                          <p:attrName>style.visibility</p:attrName>
                                        </p:attrNameLst>
                                      </p:cBhvr>
                                      <p:to>
                                        <p:strVal val="visible"/>
                                      </p:to>
                                    </p:set>
                                    <p:anim calcmode="lin" valueType="num">
                                      <p:cBhvr additive="base">
                                        <p:cTn id="279" dur="100" fill="hold"/>
                                        <p:tgtEl>
                                          <p:spTgt spid="11"/>
                                        </p:tgtEl>
                                        <p:attrNameLst>
                                          <p:attrName>ppt_x</p:attrName>
                                        </p:attrNameLst>
                                      </p:cBhvr>
                                      <p:tavLst>
                                        <p:tav tm="0">
                                          <p:val>
                                            <p:strVal val="1+#ppt_w/2"/>
                                          </p:val>
                                        </p:tav>
                                        <p:tav tm="100000">
                                          <p:val>
                                            <p:strVal val="#ppt_x"/>
                                          </p:val>
                                        </p:tav>
                                      </p:tavLst>
                                    </p:anim>
                                    <p:anim calcmode="lin" valueType="num">
                                      <p:cBhvr additive="base">
                                        <p:cTn id="280" dur="100" fill="hold"/>
                                        <p:tgtEl>
                                          <p:spTgt spid="11"/>
                                        </p:tgtEl>
                                        <p:attrNameLst>
                                          <p:attrName>ppt_y</p:attrName>
                                        </p:attrNameLst>
                                      </p:cBhvr>
                                      <p:tavLst>
                                        <p:tav tm="0">
                                          <p:val>
                                            <p:strVal val="#ppt_y"/>
                                          </p:val>
                                        </p:tav>
                                        <p:tav tm="100000">
                                          <p:val>
                                            <p:strVal val="#ppt_y"/>
                                          </p:val>
                                        </p:tav>
                                      </p:tavLst>
                                    </p:anim>
                                  </p:childTnLst>
                                </p:cTn>
                              </p:par>
                            </p:childTnLst>
                          </p:cTn>
                        </p:par>
                        <p:par>
                          <p:cTn id="281" fill="hold">
                            <p:stCondLst>
                              <p:cond delay="6800"/>
                            </p:stCondLst>
                            <p:childTnLst>
                              <p:par>
                                <p:cTn id="282" presetID="2" presetClass="entr" presetSubtype="2" fill="hold" grpId="0" nodeType="afterEffect">
                                  <p:stCondLst>
                                    <p:cond delay="0"/>
                                  </p:stCondLst>
                                  <p:childTnLst>
                                    <p:set>
                                      <p:cBhvr>
                                        <p:cTn id="283" dur="1" fill="hold">
                                          <p:stCondLst>
                                            <p:cond delay="0"/>
                                          </p:stCondLst>
                                        </p:cTn>
                                        <p:tgtEl>
                                          <p:spTgt spid="69"/>
                                        </p:tgtEl>
                                        <p:attrNameLst>
                                          <p:attrName>style.visibility</p:attrName>
                                        </p:attrNameLst>
                                      </p:cBhvr>
                                      <p:to>
                                        <p:strVal val="visible"/>
                                      </p:to>
                                    </p:set>
                                    <p:anim calcmode="lin" valueType="num">
                                      <p:cBhvr additive="base">
                                        <p:cTn id="284" dur="100" fill="hold"/>
                                        <p:tgtEl>
                                          <p:spTgt spid="69"/>
                                        </p:tgtEl>
                                        <p:attrNameLst>
                                          <p:attrName>ppt_x</p:attrName>
                                        </p:attrNameLst>
                                      </p:cBhvr>
                                      <p:tavLst>
                                        <p:tav tm="0">
                                          <p:val>
                                            <p:strVal val="1+#ppt_w/2"/>
                                          </p:val>
                                        </p:tav>
                                        <p:tav tm="100000">
                                          <p:val>
                                            <p:strVal val="#ppt_x"/>
                                          </p:val>
                                        </p:tav>
                                      </p:tavLst>
                                    </p:anim>
                                    <p:anim calcmode="lin" valueType="num">
                                      <p:cBhvr additive="base">
                                        <p:cTn id="285" dur="100" fill="hold"/>
                                        <p:tgtEl>
                                          <p:spTgt spid="69"/>
                                        </p:tgtEl>
                                        <p:attrNameLst>
                                          <p:attrName>ppt_y</p:attrName>
                                        </p:attrNameLst>
                                      </p:cBhvr>
                                      <p:tavLst>
                                        <p:tav tm="0">
                                          <p:val>
                                            <p:strVal val="#ppt_y"/>
                                          </p:val>
                                        </p:tav>
                                        <p:tav tm="100000">
                                          <p:val>
                                            <p:strVal val="#ppt_y"/>
                                          </p:val>
                                        </p:tav>
                                      </p:tavLst>
                                    </p:anim>
                                  </p:childTnLst>
                                </p:cTn>
                              </p:par>
                            </p:childTnLst>
                          </p:cTn>
                        </p:par>
                        <p:par>
                          <p:cTn id="286" fill="hold">
                            <p:stCondLst>
                              <p:cond delay="6900"/>
                            </p:stCondLst>
                            <p:childTnLst>
                              <p:par>
                                <p:cTn id="287" presetID="2" presetClass="entr" presetSubtype="2" fill="hold" grpId="0" nodeType="afterEffect">
                                  <p:stCondLst>
                                    <p:cond delay="0"/>
                                  </p:stCondLst>
                                  <p:childTnLst>
                                    <p:set>
                                      <p:cBhvr>
                                        <p:cTn id="288" dur="1" fill="hold">
                                          <p:stCondLst>
                                            <p:cond delay="0"/>
                                          </p:stCondLst>
                                        </p:cTn>
                                        <p:tgtEl>
                                          <p:spTgt spid="70"/>
                                        </p:tgtEl>
                                        <p:attrNameLst>
                                          <p:attrName>style.visibility</p:attrName>
                                        </p:attrNameLst>
                                      </p:cBhvr>
                                      <p:to>
                                        <p:strVal val="visible"/>
                                      </p:to>
                                    </p:set>
                                    <p:anim calcmode="lin" valueType="num">
                                      <p:cBhvr additive="base">
                                        <p:cTn id="289" dur="100" fill="hold"/>
                                        <p:tgtEl>
                                          <p:spTgt spid="70"/>
                                        </p:tgtEl>
                                        <p:attrNameLst>
                                          <p:attrName>ppt_x</p:attrName>
                                        </p:attrNameLst>
                                      </p:cBhvr>
                                      <p:tavLst>
                                        <p:tav tm="0">
                                          <p:val>
                                            <p:strVal val="1+#ppt_w/2"/>
                                          </p:val>
                                        </p:tav>
                                        <p:tav tm="100000">
                                          <p:val>
                                            <p:strVal val="#ppt_x"/>
                                          </p:val>
                                        </p:tav>
                                      </p:tavLst>
                                    </p:anim>
                                    <p:anim calcmode="lin" valueType="num">
                                      <p:cBhvr additive="base">
                                        <p:cTn id="290" dur="100" fill="hold"/>
                                        <p:tgtEl>
                                          <p:spTgt spid="70"/>
                                        </p:tgtEl>
                                        <p:attrNameLst>
                                          <p:attrName>ppt_y</p:attrName>
                                        </p:attrNameLst>
                                      </p:cBhvr>
                                      <p:tavLst>
                                        <p:tav tm="0">
                                          <p:val>
                                            <p:strVal val="#ppt_y"/>
                                          </p:val>
                                        </p:tav>
                                        <p:tav tm="100000">
                                          <p:val>
                                            <p:strVal val="#ppt_y"/>
                                          </p:val>
                                        </p:tav>
                                      </p:tavLst>
                                    </p:anim>
                                  </p:childTnLst>
                                </p:cTn>
                              </p:par>
                            </p:childTnLst>
                          </p:cTn>
                        </p:par>
                        <p:par>
                          <p:cTn id="291" fill="hold">
                            <p:stCondLst>
                              <p:cond delay="7000"/>
                            </p:stCondLst>
                            <p:childTnLst>
                              <p:par>
                                <p:cTn id="292" presetID="2" presetClass="entr" presetSubtype="2" fill="hold" grpId="0" nodeType="afterEffect">
                                  <p:stCondLst>
                                    <p:cond delay="0"/>
                                  </p:stCondLst>
                                  <p:childTnLst>
                                    <p:set>
                                      <p:cBhvr>
                                        <p:cTn id="293" dur="1" fill="hold">
                                          <p:stCondLst>
                                            <p:cond delay="0"/>
                                          </p:stCondLst>
                                        </p:cTn>
                                        <p:tgtEl>
                                          <p:spTgt spid="71"/>
                                        </p:tgtEl>
                                        <p:attrNameLst>
                                          <p:attrName>style.visibility</p:attrName>
                                        </p:attrNameLst>
                                      </p:cBhvr>
                                      <p:to>
                                        <p:strVal val="visible"/>
                                      </p:to>
                                    </p:set>
                                    <p:anim calcmode="lin" valueType="num">
                                      <p:cBhvr additive="base">
                                        <p:cTn id="294" dur="100" fill="hold"/>
                                        <p:tgtEl>
                                          <p:spTgt spid="71"/>
                                        </p:tgtEl>
                                        <p:attrNameLst>
                                          <p:attrName>ppt_x</p:attrName>
                                        </p:attrNameLst>
                                      </p:cBhvr>
                                      <p:tavLst>
                                        <p:tav tm="0">
                                          <p:val>
                                            <p:strVal val="1+#ppt_w/2"/>
                                          </p:val>
                                        </p:tav>
                                        <p:tav tm="100000">
                                          <p:val>
                                            <p:strVal val="#ppt_x"/>
                                          </p:val>
                                        </p:tav>
                                      </p:tavLst>
                                    </p:anim>
                                    <p:anim calcmode="lin" valueType="num">
                                      <p:cBhvr additive="base">
                                        <p:cTn id="295" dur="100" fill="hold"/>
                                        <p:tgtEl>
                                          <p:spTgt spid="71"/>
                                        </p:tgtEl>
                                        <p:attrNameLst>
                                          <p:attrName>ppt_y</p:attrName>
                                        </p:attrNameLst>
                                      </p:cBhvr>
                                      <p:tavLst>
                                        <p:tav tm="0">
                                          <p:val>
                                            <p:strVal val="#ppt_y"/>
                                          </p:val>
                                        </p:tav>
                                        <p:tav tm="100000">
                                          <p:val>
                                            <p:strVal val="#ppt_y"/>
                                          </p:val>
                                        </p:tav>
                                      </p:tavLst>
                                    </p:anim>
                                  </p:childTnLst>
                                </p:cTn>
                              </p:par>
                            </p:childTnLst>
                          </p:cTn>
                        </p:par>
                        <p:par>
                          <p:cTn id="296" fill="hold">
                            <p:stCondLst>
                              <p:cond delay="7100"/>
                            </p:stCondLst>
                            <p:childTnLst>
                              <p:par>
                                <p:cTn id="297" presetID="2" presetClass="entr" presetSubtype="2" fill="hold" grpId="0" nodeType="afterEffect">
                                  <p:stCondLst>
                                    <p:cond delay="0"/>
                                  </p:stCondLst>
                                  <p:childTnLst>
                                    <p:set>
                                      <p:cBhvr>
                                        <p:cTn id="298" dur="1" fill="hold">
                                          <p:stCondLst>
                                            <p:cond delay="0"/>
                                          </p:stCondLst>
                                        </p:cTn>
                                        <p:tgtEl>
                                          <p:spTgt spid="72"/>
                                        </p:tgtEl>
                                        <p:attrNameLst>
                                          <p:attrName>style.visibility</p:attrName>
                                        </p:attrNameLst>
                                      </p:cBhvr>
                                      <p:to>
                                        <p:strVal val="visible"/>
                                      </p:to>
                                    </p:set>
                                    <p:anim calcmode="lin" valueType="num">
                                      <p:cBhvr additive="base">
                                        <p:cTn id="299" dur="100" fill="hold"/>
                                        <p:tgtEl>
                                          <p:spTgt spid="72"/>
                                        </p:tgtEl>
                                        <p:attrNameLst>
                                          <p:attrName>ppt_x</p:attrName>
                                        </p:attrNameLst>
                                      </p:cBhvr>
                                      <p:tavLst>
                                        <p:tav tm="0">
                                          <p:val>
                                            <p:strVal val="1+#ppt_w/2"/>
                                          </p:val>
                                        </p:tav>
                                        <p:tav tm="100000">
                                          <p:val>
                                            <p:strVal val="#ppt_x"/>
                                          </p:val>
                                        </p:tav>
                                      </p:tavLst>
                                    </p:anim>
                                    <p:anim calcmode="lin" valueType="num">
                                      <p:cBhvr additive="base">
                                        <p:cTn id="300" dur="100" fill="hold"/>
                                        <p:tgtEl>
                                          <p:spTgt spid="72"/>
                                        </p:tgtEl>
                                        <p:attrNameLst>
                                          <p:attrName>ppt_y</p:attrName>
                                        </p:attrNameLst>
                                      </p:cBhvr>
                                      <p:tavLst>
                                        <p:tav tm="0">
                                          <p:val>
                                            <p:strVal val="#ppt_y"/>
                                          </p:val>
                                        </p:tav>
                                        <p:tav tm="100000">
                                          <p:val>
                                            <p:strVal val="#ppt_y"/>
                                          </p:val>
                                        </p:tav>
                                      </p:tavLst>
                                    </p:anim>
                                  </p:childTnLst>
                                </p:cTn>
                              </p:par>
                            </p:childTnLst>
                          </p:cTn>
                        </p:par>
                        <p:par>
                          <p:cTn id="301" fill="hold">
                            <p:stCondLst>
                              <p:cond delay="7200"/>
                            </p:stCondLst>
                            <p:childTnLst>
                              <p:par>
                                <p:cTn id="302" presetID="2" presetClass="entr" presetSubtype="2" fill="hold" grpId="0" nodeType="afterEffect">
                                  <p:stCondLst>
                                    <p:cond delay="0"/>
                                  </p:stCondLst>
                                  <p:childTnLst>
                                    <p:set>
                                      <p:cBhvr>
                                        <p:cTn id="303" dur="1" fill="hold">
                                          <p:stCondLst>
                                            <p:cond delay="0"/>
                                          </p:stCondLst>
                                        </p:cTn>
                                        <p:tgtEl>
                                          <p:spTgt spid="73"/>
                                        </p:tgtEl>
                                        <p:attrNameLst>
                                          <p:attrName>style.visibility</p:attrName>
                                        </p:attrNameLst>
                                      </p:cBhvr>
                                      <p:to>
                                        <p:strVal val="visible"/>
                                      </p:to>
                                    </p:set>
                                    <p:anim calcmode="lin" valueType="num">
                                      <p:cBhvr additive="base">
                                        <p:cTn id="304" dur="100" fill="hold"/>
                                        <p:tgtEl>
                                          <p:spTgt spid="73"/>
                                        </p:tgtEl>
                                        <p:attrNameLst>
                                          <p:attrName>ppt_x</p:attrName>
                                        </p:attrNameLst>
                                      </p:cBhvr>
                                      <p:tavLst>
                                        <p:tav tm="0">
                                          <p:val>
                                            <p:strVal val="1+#ppt_w/2"/>
                                          </p:val>
                                        </p:tav>
                                        <p:tav tm="100000">
                                          <p:val>
                                            <p:strVal val="#ppt_x"/>
                                          </p:val>
                                        </p:tav>
                                      </p:tavLst>
                                    </p:anim>
                                    <p:anim calcmode="lin" valueType="num">
                                      <p:cBhvr additive="base">
                                        <p:cTn id="305" dur="100" fill="hold"/>
                                        <p:tgtEl>
                                          <p:spTgt spid="73"/>
                                        </p:tgtEl>
                                        <p:attrNameLst>
                                          <p:attrName>ppt_y</p:attrName>
                                        </p:attrNameLst>
                                      </p:cBhvr>
                                      <p:tavLst>
                                        <p:tav tm="0">
                                          <p:val>
                                            <p:strVal val="#ppt_y"/>
                                          </p:val>
                                        </p:tav>
                                        <p:tav tm="100000">
                                          <p:val>
                                            <p:strVal val="#ppt_y"/>
                                          </p:val>
                                        </p:tav>
                                      </p:tavLst>
                                    </p:anim>
                                  </p:childTnLst>
                                </p:cTn>
                              </p:par>
                            </p:childTnLst>
                          </p:cTn>
                        </p:par>
                        <p:par>
                          <p:cTn id="306" fill="hold">
                            <p:stCondLst>
                              <p:cond delay="7300"/>
                            </p:stCondLst>
                            <p:childTnLst>
                              <p:par>
                                <p:cTn id="307" presetID="2" presetClass="entr" presetSubtype="2" fill="hold" grpId="0" nodeType="afterEffect">
                                  <p:stCondLst>
                                    <p:cond delay="0"/>
                                  </p:stCondLst>
                                  <p:childTnLst>
                                    <p:set>
                                      <p:cBhvr>
                                        <p:cTn id="308" dur="1" fill="hold">
                                          <p:stCondLst>
                                            <p:cond delay="0"/>
                                          </p:stCondLst>
                                        </p:cTn>
                                        <p:tgtEl>
                                          <p:spTgt spid="74"/>
                                        </p:tgtEl>
                                        <p:attrNameLst>
                                          <p:attrName>style.visibility</p:attrName>
                                        </p:attrNameLst>
                                      </p:cBhvr>
                                      <p:to>
                                        <p:strVal val="visible"/>
                                      </p:to>
                                    </p:set>
                                    <p:anim calcmode="lin" valueType="num">
                                      <p:cBhvr additive="base">
                                        <p:cTn id="309" dur="100" fill="hold"/>
                                        <p:tgtEl>
                                          <p:spTgt spid="74"/>
                                        </p:tgtEl>
                                        <p:attrNameLst>
                                          <p:attrName>ppt_x</p:attrName>
                                        </p:attrNameLst>
                                      </p:cBhvr>
                                      <p:tavLst>
                                        <p:tav tm="0">
                                          <p:val>
                                            <p:strVal val="1+#ppt_w/2"/>
                                          </p:val>
                                        </p:tav>
                                        <p:tav tm="100000">
                                          <p:val>
                                            <p:strVal val="#ppt_x"/>
                                          </p:val>
                                        </p:tav>
                                      </p:tavLst>
                                    </p:anim>
                                    <p:anim calcmode="lin" valueType="num">
                                      <p:cBhvr additive="base">
                                        <p:cTn id="310" dur="100" fill="hold"/>
                                        <p:tgtEl>
                                          <p:spTgt spid="74"/>
                                        </p:tgtEl>
                                        <p:attrNameLst>
                                          <p:attrName>ppt_y</p:attrName>
                                        </p:attrNameLst>
                                      </p:cBhvr>
                                      <p:tavLst>
                                        <p:tav tm="0">
                                          <p:val>
                                            <p:strVal val="#ppt_y"/>
                                          </p:val>
                                        </p:tav>
                                        <p:tav tm="100000">
                                          <p:val>
                                            <p:strVal val="#ppt_y"/>
                                          </p:val>
                                        </p:tav>
                                      </p:tavLst>
                                    </p:anim>
                                  </p:childTnLst>
                                </p:cTn>
                              </p:par>
                            </p:childTnLst>
                          </p:cTn>
                        </p:par>
                        <p:par>
                          <p:cTn id="311" fill="hold">
                            <p:stCondLst>
                              <p:cond delay="7400"/>
                            </p:stCondLst>
                            <p:childTnLst>
                              <p:par>
                                <p:cTn id="312" presetID="2" presetClass="entr" presetSubtype="2" fill="hold" grpId="0" nodeType="afterEffect">
                                  <p:stCondLst>
                                    <p:cond delay="0"/>
                                  </p:stCondLst>
                                  <p:childTnLst>
                                    <p:set>
                                      <p:cBhvr>
                                        <p:cTn id="313" dur="1" fill="hold">
                                          <p:stCondLst>
                                            <p:cond delay="0"/>
                                          </p:stCondLst>
                                        </p:cTn>
                                        <p:tgtEl>
                                          <p:spTgt spid="75"/>
                                        </p:tgtEl>
                                        <p:attrNameLst>
                                          <p:attrName>style.visibility</p:attrName>
                                        </p:attrNameLst>
                                      </p:cBhvr>
                                      <p:to>
                                        <p:strVal val="visible"/>
                                      </p:to>
                                    </p:set>
                                    <p:anim calcmode="lin" valueType="num">
                                      <p:cBhvr additive="base">
                                        <p:cTn id="314" dur="100" fill="hold"/>
                                        <p:tgtEl>
                                          <p:spTgt spid="75"/>
                                        </p:tgtEl>
                                        <p:attrNameLst>
                                          <p:attrName>ppt_x</p:attrName>
                                        </p:attrNameLst>
                                      </p:cBhvr>
                                      <p:tavLst>
                                        <p:tav tm="0">
                                          <p:val>
                                            <p:strVal val="1+#ppt_w/2"/>
                                          </p:val>
                                        </p:tav>
                                        <p:tav tm="100000">
                                          <p:val>
                                            <p:strVal val="#ppt_x"/>
                                          </p:val>
                                        </p:tav>
                                      </p:tavLst>
                                    </p:anim>
                                    <p:anim calcmode="lin" valueType="num">
                                      <p:cBhvr additive="base">
                                        <p:cTn id="315" dur="100" fill="hold"/>
                                        <p:tgtEl>
                                          <p:spTgt spid="75"/>
                                        </p:tgtEl>
                                        <p:attrNameLst>
                                          <p:attrName>ppt_y</p:attrName>
                                        </p:attrNameLst>
                                      </p:cBhvr>
                                      <p:tavLst>
                                        <p:tav tm="0">
                                          <p:val>
                                            <p:strVal val="#ppt_y"/>
                                          </p:val>
                                        </p:tav>
                                        <p:tav tm="100000">
                                          <p:val>
                                            <p:strVal val="#ppt_y"/>
                                          </p:val>
                                        </p:tav>
                                      </p:tavLst>
                                    </p:anim>
                                  </p:childTnLst>
                                </p:cTn>
                              </p:par>
                            </p:childTnLst>
                          </p:cTn>
                        </p:par>
                        <p:par>
                          <p:cTn id="316" fill="hold">
                            <p:stCondLst>
                              <p:cond delay="7500"/>
                            </p:stCondLst>
                            <p:childTnLst>
                              <p:par>
                                <p:cTn id="317" presetID="2" presetClass="entr" presetSubtype="2"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 calcmode="lin" valueType="num">
                                      <p:cBhvr additive="base">
                                        <p:cTn id="319" dur="100" fill="hold"/>
                                        <p:tgtEl>
                                          <p:spTgt spid="76"/>
                                        </p:tgtEl>
                                        <p:attrNameLst>
                                          <p:attrName>ppt_x</p:attrName>
                                        </p:attrNameLst>
                                      </p:cBhvr>
                                      <p:tavLst>
                                        <p:tav tm="0">
                                          <p:val>
                                            <p:strVal val="1+#ppt_w/2"/>
                                          </p:val>
                                        </p:tav>
                                        <p:tav tm="100000">
                                          <p:val>
                                            <p:strVal val="#ppt_x"/>
                                          </p:val>
                                        </p:tav>
                                      </p:tavLst>
                                    </p:anim>
                                    <p:anim calcmode="lin" valueType="num">
                                      <p:cBhvr additive="base">
                                        <p:cTn id="320" dur="100" fill="hold"/>
                                        <p:tgtEl>
                                          <p:spTgt spid="76"/>
                                        </p:tgtEl>
                                        <p:attrNameLst>
                                          <p:attrName>ppt_y</p:attrName>
                                        </p:attrNameLst>
                                      </p:cBhvr>
                                      <p:tavLst>
                                        <p:tav tm="0">
                                          <p:val>
                                            <p:strVal val="#ppt_y"/>
                                          </p:val>
                                        </p:tav>
                                        <p:tav tm="100000">
                                          <p:val>
                                            <p:strVal val="#ppt_y"/>
                                          </p:val>
                                        </p:tav>
                                      </p:tavLst>
                                    </p:anim>
                                  </p:childTnLst>
                                </p:cTn>
                              </p:par>
                            </p:childTnLst>
                          </p:cTn>
                        </p:par>
                        <p:par>
                          <p:cTn id="321" fill="hold">
                            <p:stCondLst>
                              <p:cond delay="7600"/>
                            </p:stCondLst>
                            <p:childTnLst>
                              <p:par>
                                <p:cTn id="322" presetID="2" presetClass="entr" presetSubtype="2" fill="hold" grpId="0" nodeType="afterEffect">
                                  <p:stCondLst>
                                    <p:cond delay="0"/>
                                  </p:stCondLst>
                                  <p:childTnLst>
                                    <p:set>
                                      <p:cBhvr>
                                        <p:cTn id="323" dur="1" fill="hold">
                                          <p:stCondLst>
                                            <p:cond delay="0"/>
                                          </p:stCondLst>
                                        </p:cTn>
                                        <p:tgtEl>
                                          <p:spTgt spid="77"/>
                                        </p:tgtEl>
                                        <p:attrNameLst>
                                          <p:attrName>style.visibility</p:attrName>
                                        </p:attrNameLst>
                                      </p:cBhvr>
                                      <p:to>
                                        <p:strVal val="visible"/>
                                      </p:to>
                                    </p:set>
                                    <p:anim calcmode="lin" valueType="num">
                                      <p:cBhvr additive="base">
                                        <p:cTn id="324" dur="100" fill="hold"/>
                                        <p:tgtEl>
                                          <p:spTgt spid="77"/>
                                        </p:tgtEl>
                                        <p:attrNameLst>
                                          <p:attrName>ppt_x</p:attrName>
                                        </p:attrNameLst>
                                      </p:cBhvr>
                                      <p:tavLst>
                                        <p:tav tm="0">
                                          <p:val>
                                            <p:strVal val="1+#ppt_w/2"/>
                                          </p:val>
                                        </p:tav>
                                        <p:tav tm="100000">
                                          <p:val>
                                            <p:strVal val="#ppt_x"/>
                                          </p:val>
                                        </p:tav>
                                      </p:tavLst>
                                    </p:anim>
                                    <p:anim calcmode="lin" valueType="num">
                                      <p:cBhvr additive="base">
                                        <p:cTn id="325" dur="100" fill="hold"/>
                                        <p:tgtEl>
                                          <p:spTgt spid="77"/>
                                        </p:tgtEl>
                                        <p:attrNameLst>
                                          <p:attrName>ppt_y</p:attrName>
                                        </p:attrNameLst>
                                      </p:cBhvr>
                                      <p:tavLst>
                                        <p:tav tm="0">
                                          <p:val>
                                            <p:strVal val="#ppt_y"/>
                                          </p:val>
                                        </p:tav>
                                        <p:tav tm="100000">
                                          <p:val>
                                            <p:strVal val="#ppt_y"/>
                                          </p:val>
                                        </p:tav>
                                      </p:tavLst>
                                    </p:anim>
                                  </p:childTnLst>
                                </p:cTn>
                              </p:par>
                            </p:childTnLst>
                          </p:cTn>
                        </p:par>
                        <p:par>
                          <p:cTn id="326" fill="hold">
                            <p:stCondLst>
                              <p:cond delay="7700"/>
                            </p:stCondLst>
                            <p:childTnLst>
                              <p:par>
                                <p:cTn id="327" presetID="2" presetClass="entr" presetSubtype="2" fill="hold" grpId="0" nodeType="afterEffect">
                                  <p:stCondLst>
                                    <p:cond delay="0"/>
                                  </p:stCondLst>
                                  <p:childTnLst>
                                    <p:set>
                                      <p:cBhvr>
                                        <p:cTn id="328" dur="1" fill="hold">
                                          <p:stCondLst>
                                            <p:cond delay="0"/>
                                          </p:stCondLst>
                                        </p:cTn>
                                        <p:tgtEl>
                                          <p:spTgt spid="78"/>
                                        </p:tgtEl>
                                        <p:attrNameLst>
                                          <p:attrName>style.visibility</p:attrName>
                                        </p:attrNameLst>
                                      </p:cBhvr>
                                      <p:to>
                                        <p:strVal val="visible"/>
                                      </p:to>
                                    </p:set>
                                    <p:anim calcmode="lin" valueType="num">
                                      <p:cBhvr additive="base">
                                        <p:cTn id="329" dur="100" fill="hold"/>
                                        <p:tgtEl>
                                          <p:spTgt spid="78"/>
                                        </p:tgtEl>
                                        <p:attrNameLst>
                                          <p:attrName>ppt_x</p:attrName>
                                        </p:attrNameLst>
                                      </p:cBhvr>
                                      <p:tavLst>
                                        <p:tav tm="0">
                                          <p:val>
                                            <p:strVal val="1+#ppt_w/2"/>
                                          </p:val>
                                        </p:tav>
                                        <p:tav tm="100000">
                                          <p:val>
                                            <p:strVal val="#ppt_x"/>
                                          </p:val>
                                        </p:tav>
                                      </p:tavLst>
                                    </p:anim>
                                    <p:anim calcmode="lin" valueType="num">
                                      <p:cBhvr additive="base">
                                        <p:cTn id="330" dur="100" fill="hold"/>
                                        <p:tgtEl>
                                          <p:spTgt spid="78"/>
                                        </p:tgtEl>
                                        <p:attrNameLst>
                                          <p:attrName>ppt_y</p:attrName>
                                        </p:attrNameLst>
                                      </p:cBhvr>
                                      <p:tavLst>
                                        <p:tav tm="0">
                                          <p:val>
                                            <p:strVal val="#ppt_y"/>
                                          </p:val>
                                        </p:tav>
                                        <p:tav tm="100000">
                                          <p:val>
                                            <p:strVal val="#ppt_y"/>
                                          </p:val>
                                        </p:tav>
                                      </p:tavLst>
                                    </p:anim>
                                  </p:childTnLst>
                                </p:cTn>
                              </p:par>
                            </p:childTnLst>
                          </p:cTn>
                        </p:par>
                        <p:par>
                          <p:cTn id="331" fill="hold">
                            <p:stCondLst>
                              <p:cond delay="7800"/>
                            </p:stCondLst>
                            <p:childTnLst>
                              <p:par>
                                <p:cTn id="332" presetID="2" presetClass="entr" presetSubtype="2" fill="hold" grpId="0" nodeType="afterEffect">
                                  <p:stCondLst>
                                    <p:cond delay="0"/>
                                  </p:stCondLst>
                                  <p:childTnLst>
                                    <p:set>
                                      <p:cBhvr>
                                        <p:cTn id="333" dur="1" fill="hold">
                                          <p:stCondLst>
                                            <p:cond delay="0"/>
                                          </p:stCondLst>
                                        </p:cTn>
                                        <p:tgtEl>
                                          <p:spTgt spid="79"/>
                                        </p:tgtEl>
                                        <p:attrNameLst>
                                          <p:attrName>style.visibility</p:attrName>
                                        </p:attrNameLst>
                                      </p:cBhvr>
                                      <p:to>
                                        <p:strVal val="visible"/>
                                      </p:to>
                                    </p:set>
                                    <p:anim calcmode="lin" valueType="num">
                                      <p:cBhvr additive="base">
                                        <p:cTn id="334" dur="100" fill="hold"/>
                                        <p:tgtEl>
                                          <p:spTgt spid="79"/>
                                        </p:tgtEl>
                                        <p:attrNameLst>
                                          <p:attrName>ppt_x</p:attrName>
                                        </p:attrNameLst>
                                      </p:cBhvr>
                                      <p:tavLst>
                                        <p:tav tm="0">
                                          <p:val>
                                            <p:strVal val="1+#ppt_w/2"/>
                                          </p:val>
                                        </p:tav>
                                        <p:tav tm="100000">
                                          <p:val>
                                            <p:strVal val="#ppt_x"/>
                                          </p:val>
                                        </p:tav>
                                      </p:tavLst>
                                    </p:anim>
                                    <p:anim calcmode="lin" valueType="num">
                                      <p:cBhvr additive="base">
                                        <p:cTn id="335" dur="100" fill="hold"/>
                                        <p:tgtEl>
                                          <p:spTgt spid="79"/>
                                        </p:tgtEl>
                                        <p:attrNameLst>
                                          <p:attrName>ppt_y</p:attrName>
                                        </p:attrNameLst>
                                      </p:cBhvr>
                                      <p:tavLst>
                                        <p:tav tm="0">
                                          <p:val>
                                            <p:strVal val="#ppt_y"/>
                                          </p:val>
                                        </p:tav>
                                        <p:tav tm="100000">
                                          <p:val>
                                            <p:strVal val="#ppt_y"/>
                                          </p:val>
                                        </p:tav>
                                      </p:tavLst>
                                    </p:anim>
                                  </p:childTnLst>
                                </p:cTn>
                              </p:par>
                            </p:childTnLst>
                          </p:cTn>
                        </p:par>
                        <p:par>
                          <p:cTn id="336" fill="hold">
                            <p:stCondLst>
                              <p:cond delay="7900"/>
                            </p:stCondLst>
                            <p:childTnLst>
                              <p:par>
                                <p:cTn id="337" presetID="2" presetClass="entr" presetSubtype="2" fill="hold" grpId="0" nodeType="afterEffect">
                                  <p:stCondLst>
                                    <p:cond delay="0"/>
                                  </p:stCondLst>
                                  <p:childTnLst>
                                    <p:set>
                                      <p:cBhvr>
                                        <p:cTn id="338" dur="1" fill="hold">
                                          <p:stCondLst>
                                            <p:cond delay="0"/>
                                          </p:stCondLst>
                                        </p:cTn>
                                        <p:tgtEl>
                                          <p:spTgt spid="80"/>
                                        </p:tgtEl>
                                        <p:attrNameLst>
                                          <p:attrName>style.visibility</p:attrName>
                                        </p:attrNameLst>
                                      </p:cBhvr>
                                      <p:to>
                                        <p:strVal val="visible"/>
                                      </p:to>
                                    </p:set>
                                    <p:anim calcmode="lin" valueType="num">
                                      <p:cBhvr additive="base">
                                        <p:cTn id="339" dur="100" fill="hold"/>
                                        <p:tgtEl>
                                          <p:spTgt spid="80"/>
                                        </p:tgtEl>
                                        <p:attrNameLst>
                                          <p:attrName>ppt_x</p:attrName>
                                        </p:attrNameLst>
                                      </p:cBhvr>
                                      <p:tavLst>
                                        <p:tav tm="0">
                                          <p:val>
                                            <p:strVal val="1+#ppt_w/2"/>
                                          </p:val>
                                        </p:tav>
                                        <p:tav tm="100000">
                                          <p:val>
                                            <p:strVal val="#ppt_x"/>
                                          </p:val>
                                        </p:tav>
                                      </p:tavLst>
                                    </p:anim>
                                    <p:anim calcmode="lin" valueType="num">
                                      <p:cBhvr additive="base">
                                        <p:cTn id="340" dur="100" fill="hold"/>
                                        <p:tgtEl>
                                          <p:spTgt spid="80"/>
                                        </p:tgtEl>
                                        <p:attrNameLst>
                                          <p:attrName>ppt_y</p:attrName>
                                        </p:attrNameLst>
                                      </p:cBhvr>
                                      <p:tavLst>
                                        <p:tav tm="0">
                                          <p:val>
                                            <p:strVal val="#ppt_y"/>
                                          </p:val>
                                        </p:tav>
                                        <p:tav tm="100000">
                                          <p:val>
                                            <p:strVal val="#ppt_y"/>
                                          </p:val>
                                        </p:tav>
                                      </p:tavLst>
                                    </p:anim>
                                  </p:childTnLst>
                                </p:cTn>
                              </p:par>
                            </p:childTnLst>
                          </p:cTn>
                        </p:par>
                        <p:par>
                          <p:cTn id="341" fill="hold">
                            <p:stCondLst>
                              <p:cond delay="8000"/>
                            </p:stCondLst>
                            <p:childTnLst>
                              <p:par>
                                <p:cTn id="342" presetID="42" presetClass="entr" presetSubtype="0" fill="hold" grpId="0" nodeType="afterEffect">
                                  <p:stCondLst>
                                    <p:cond delay="0"/>
                                  </p:stCondLst>
                                  <p:childTnLst>
                                    <p:set>
                                      <p:cBhvr>
                                        <p:cTn id="343" dur="1" fill="hold">
                                          <p:stCondLst>
                                            <p:cond delay="0"/>
                                          </p:stCondLst>
                                        </p:cTn>
                                        <p:tgtEl>
                                          <p:spTgt spid="81"/>
                                        </p:tgtEl>
                                        <p:attrNameLst>
                                          <p:attrName>style.visibility</p:attrName>
                                        </p:attrNameLst>
                                      </p:cBhvr>
                                      <p:to>
                                        <p:strVal val="visible"/>
                                      </p:to>
                                    </p:set>
                                    <p:animEffect transition="in" filter="fade">
                                      <p:cBhvr>
                                        <p:cTn id="344" dur="1000"/>
                                        <p:tgtEl>
                                          <p:spTgt spid="81"/>
                                        </p:tgtEl>
                                      </p:cBhvr>
                                    </p:animEffect>
                                    <p:anim calcmode="lin" valueType="num">
                                      <p:cBhvr>
                                        <p:cTn id="345" dur="1000" fill="hold"/>
                                        <p:tgtEl>
                                          <p:spTgt spid="81"/>
                                        </p:tgtEl>
                                        <p:attrNameLst>
                                          <p:attrName>ppt_x</p:attrName>
                                        </p:attrNameLst>
                                      </p:cBhvr>
                                      <p:tavLst>
                                        <p:tav tm="0">
                                          <p:val>
                                            <p:strVal val="#ppt_x"/>
                                          </p:val>
                                        </p:tav>
                                        <p:tav tm="100000">
                                          <p:val>
                                            <p:strVal val="#ppt_x"/>
                                          </p:val>
                                        </p:tav>
                                      </p:tavLst>
                                    </p:anim>
                                    <p:anim calcmode="lin" valueType="num">
                                      <p:cBhvr>
                                        <p:cTn id="34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286000" y="457200"/>
            <a:ext cx="8290511" cy="609600"/>
          </a:xfrm>
        </p:spPr>
        <p:txBody>
          <a:bodyPr/>
          <a:lstStyle/>
          <a:p>
            <a:r>
              <a:rPr lang="en-US" altLang="en-US" sz="2800" dirty="0"/>
              <a:t>Average Pensionable Remuneration </a:t>
            </a:r>
            <a:r>
              <a:rPr lang="en-US" altLang="en-US" sz="1400" dirty="0"/>
              <a:t>(continued)</a:t>
            </a:r>
          </a:p>
        </p:txBody>
      </p:sp>
      <p:sp>
        <p:nvSpPr>
          <p:cNvPr id="82" name="Rounded Rectangle 81"/>
          <p:cNvSpPr/>
          <p:nvPr/>
        </p:nvSpPr>
        <p:spPr>
          <a:xfrm>
            <a:off x="2144668" y="534921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Last year of participation</a:t>
            </a:r>
          </a:p>
        </p:txBody>
      </p:sp>
      <p:sp>
        <p:nvSpPr>
          <p:cNvPr id="83" name="Rounded Rectangle 82"/>
          <p:cNvSpPr/>
          <p:nvPr/>
        </p:nvSpPr>
        <p:spPr>
          <a:xfrm>
            <a:off x="2144668" y="443482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Year before the last</a:t>
            </a:r>
          </a:p>
        </p:txBody>
      </p:sp>
      <p:sp>
        <p:nvSpPr>
          <p:cNvPr id="84" name="Rounded Rectangle 83"/>
          <p:cNvSpPr/>
          <p:nvPr/>
        </p:nvSpPr>
        <p:spPr>
          <a:xfrm>
            <a:off x="2127150" y="352043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 years before the last</a:t>
            </a:r>
          </a:p>
        </p:txBody>
      </p:sp>
      <p:sp>
        <p:nvSpPr>
          <p:cNvPr id="85" name="Rounded Rectangle 84"/>
          <p:cNvSpPr/>
          <p:nvPr/>
        </p:nvSpPr>
        <p:spPr>
          <a:xfrm>
            <a:off x="2127149" y="2603735"/>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 years before the last</a:t>
            </a:r>
          </a:p>
        </p:txBody>
      </p:sp>
      <p:sp>
        <p:nvSpPr>
          <p:cNvPr id="86" name="Rounded Rectangle 85"/>
          <p:cNvSpPr/>
          <p:nvPr/>
        </p:nvSpPr>
        <p:spPr>
          <a:xfrm>
            <a:off x="2164124" y="169165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 years before the last</a:t>
            </a:r>
          </a:p>
        </p:txBody>
      </p:sp>
      <p:sp>
        <p:nvSpPr>
          <p:cNvPr id="87" name="Rounded Rectangle 86"/>
          <p:cNvSpPr/>
          <p:nvPr/>
        </p:nvSpPr>
        <p:spPr>
          <a:xfrm>
            <a:off x="1615489" y="1691659"/>
            <a:ext cx="365756" cy="4206194"/>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tx1"/>
                </a:solidFill>
              </a:rPr>
              <a:t>Last 5 years of participation</a:t>
            </a:r>
          </a:p>
        </p:txBody>
      </p:sp>
      <p:sp>
        <p:nvSpPr>
          <p:cNvPr id="88" name="Oval 87"/>
          <p:cNvSpPr/>
          <p:nvPr/>
        </p:nvSpPr>
        <p:spPr>
          <a:xfrm>
            <a:off x="390146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89" name="Oval 88"/>
          <p:cNvSpPr/>
          <p:nvPr/>
        </p:nvSpPr>
        <p:spPr>
          <a:xfrm>
            <a:off x="445009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90" name="Oval 89"/>
          <p:cNvSpPr/>
          <p:nvPr/>
        </p:nvSpPr>
        <p:spPr>
          <a:xfrm>
            <a:off x="4998732"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91" name="Oval 90"/>
          <p:cNvSpPr/>
          <p:nvPr/>
        </p:nvSpPr>
        <p:spPr>
          <a:xfrm>
            <a:off x="5547366"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92" name="Oval 91"/>
          <p:cNvSpPr/>
          <p:nvPr/>
        </p:nvSpPr>
        <p:spPr>
          <a:xfrm>
            <a:off x="6096000"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93" name="Oval 92"/>
          <p:cNvSpPr/>
          <p:nvPr/>
        </p:nvSpPr>
        <p:spPr>
          <a:xfrm>
            <a:off x="664463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94" name="Oval 93"/>
          <p:cNvSpPr/>
          <p:nvPr/>
        </p:nvSpPr>
        <p:spPr>
          <a:xfrm>
            <a:off x="719326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95" name="Oval 94"/>
          <p:cNvSpPr/>
          <p:nvPr/>
        </p:nvSpPr>
        <p:spPr>
          <a:xfrm>
            <a:off x="7741902"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96" name="Oval 95"/>
          <p:cNvSpPr/>
          <p:nvPr/>
        </p:nvSpPr>
        <p:spPr>
          <a:xfrm>
            <a:off x="8290536"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97" name="Oval 96"/>
          <p:cNvSpPr/>
          <p:nvPr/>
        </p:nvSpPr>
        <p:spPr>
          <a:xfrm>
            <a:off x="8839170"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98" name="Oval 97"/>
          <p:cNvSpPr/>
          <p:nvPr/>
        </p:nvSpPr>
        <p:spPr>
          <a:xfrm>
            <a:off x="938780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99" name="Oval 98"/>
          <p:cNvSpPr/>
          <p:nvPr/>
        </p:nvSpPr>
        <p:spPr>
          <a:xfrm>
            <a:off x="993643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100" name="Oval 99"/>
          <p:cNvSpPr/>
          <p:nvPr/>
        </p:nvSpPr>
        <p:spPr>
          <a:xfrm>
            <a:off x="3900559"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01" name="Oval 100"/>
          <p:cNvSpPr/>
          <p:nvPr/>
        </p:nvSpPr>
        <p:spPr>
          <a:xfrm>
            <a:off x="4449193"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102" name="Oval 101"/>
          <p:cNvSpPr/>
          <p:nvPr/>
        </p:nvSpPr>
        <p:spPr>
          <a:xfrm>
            <a:off x="4997827"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03" name="Oval 102"/>
          <p:cNvSpPr/>
          <p:nvPr/>
        </p:nvSpPr>
        <p:spPr>
          <a:xfrm>
            <a:off x="5546461"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04" name="Oval 103"/>
          <p:cNvSpPr/>
          <p:nvPr/>
        </p:nvSpPr>
        <p:spPr>
          <a:xfrm>
            <a:off x="6095095"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05" name="Oval 104"/>
          <p:cNvSpPr/>
          <p:nvPr/>
        </p:nvSpPr>
        <p:spPr>
          <a:xfrm>
            <a:off x="6643729" y="260604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06" name="Oval 105"/>
          <p:cNvSpPr/>
          <p:nvPr/>
        </p:nvSpPr>
        <p:spPr>
          <a:xfrm>
            <a:off x="7192363" y="260604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07" name="Oval 106"/>
          <p:cNvSpPr/>
          <p:nvPr/>
        </p:nvSpPr>
        <p:spPr>
          <a:xfrm>
            <a:off x="7740997" y="260604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08" name="Oval 107"/>
          <p:cNvSpPr/>
          <p:nvPr/>
        </p:nvSpPr>
        <p:spPr>
          <a:xfrm>
            <a:off x="8289631" y="260604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109" name="Oval 108"/>
          <p:cNvSpPr/>
          <p:nvPr/>
        </p:nvSpPr>
        <p:spPr>
          <a:xfrm>
            <a:off x="8838265" y="260604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110" name="Oval 109"/>
          <p:cNvSpPr/>
          <p:nvPr/>
        </p:nvSpPr>
        <p:spPr>
          <a:xfrm>
            <a:off x="9386899" y="260604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111" name="Oval 110"/>
          <p:cNvSpPr/>
          <p:nvPr/>
        </p:nvSpPr>
        <p:spPr>
          <a:xfrm>
            <a:off x="9935533" y="260604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112" name="Oval 111"/>
          <p:cNvSpPr/>
          <p:nvPr/>
        </p:nvSpPr>
        <p:spPr>
          <a:xfrm>
            <a:off x="390055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13" name="Oval 112"/>
          <p:cNvSpPr/>
          <p:nvPr/>
        </p:nvSpPr>
        <p:spPr>
          <a:xfrm>
            <a:off x="444919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114" name="Oval 113"/>
          <p:cNvSpPr/>
          <p:nvPr/>
        </p:nvSpPr>
        <p:spPr>
          <a:xfrm>
            <a:off x="4997827"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15" name="Oval 114"/>
          <p:cNvSpPr/>
          <p:nvPr/>
        </p:nvSpPr>
        <p:spPr>
          <a:xfrm>
            <a:off x="5546461"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16" name="Oval 115"/>
          <p:cNvSpPr/>
          <p:nvPr/>
        </p:nvSpPr>
        <p:spPr>
          <a:xfrm>
            <a:off x="6095095"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17" name="Oval 116"/>
          <p:cNvSpPr/>
          <p:nvPr/>
        </p:nvSpPr>
        <p:spPr>
          <a:xfrm>
            <a:off x="664372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18" name="Oval 117"/>
          <p:cNvSpPr/>
          <p:nvPr/>
        </p:nvSpPr>
        <p:spPr>
          <a:xfrm>
            <a:off x="719236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19" name="Oval 118"/>
          <p:cNvSpPr/>
          <p:nvPr/>
        </p:nvSpPr>
        <p:spPr>
          <a:xfrm>
            <a:off x="7740997"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20" name="Oval 119"/>
          <p:cNvSpPr/>
          <p:nvPr/>
        </p:nvSpPr>
        <p:spPr>
          <a:xfrm>
            <a:off x="8289631"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121" name="Oval 120"/>
          <p:cNvSpPr/>
          <p:nvPr/>
        </p:nvSpPr>
        <p:spPr>
          <a:xfrm>
            <a:off x="8838265"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122" name="Oval 121"/>
          <p:cNvSpPr/>
          <p:nvPr/>
        </p:nvSpPr>
        <p:spPr>
          <a:xfrm>
            <a:off x="938689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123" name="Oval 122"/>
          <p:cNvSpPr/>
          <p:nvPr/>
        </p:nvSpPr>
        <p:spPr>
          <a:xfrm>
            <a:off x="993553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124" name="Oval 123"/>
          <p:cNvSpPr/>
          <p:nvPr/>
        </p:nvSpPr>
        <p:spPr>
          <a:xfrm>
            <a:off x="390146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25" name="Oval 124"/>
          <p:cNvSpPr/>
          <p:nvPr/>
        </p:nvSpPr>
        <p:spPr>
          <a:xfrm>
            <a:off x="445009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126" name="Oval 125"/>
          <p:cNvSpPr/>
          <p:nvPr/>
        </p:nvSpPr>
        <p:spPr>
          <a:xfrm>
            <a:off x="4998732"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27" name="Oval 126"/>
          <p:cNvSpPr/>
          <p:nvPr/>
        </p:nvSpPr>
        <p:spPr>
          <a:xfrm>
            <a:off x="5547366"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28" name="Oval 127"/>
          <p:cNvSpPr/>
          <p:nvPr/>
        </p:nvSpPr>
        <p:spPr>
          <a:xfrm>
            <a:off x="6096000"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29" name="Oval 128"/>
          <p:cNvSpPr/>
          <p:nvPr/>
        </p:nvSpPr>
        <p:spPr>
          <a:xfrm>
            <a:off x="664463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30" name="Oval 129"/>
          <p:cNvSpPr/>
          <p:nvPr/>
        </p:nvSpPr>
        <p:spPr>
          <a:xfrm>
            <a:off x="719326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31" name="Oval 130"/>
          <p:cNvSpPr/>
          <p:nvPr/>
        </p:nvSpPr>
        <p:spPr>
          <a:xfrm>
            <a:off x="7741902"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32" name="Oval 131"/>
          <p:cNvSpPr/>
          <p:nvPr/>
        </p:nvSpPr>
        <p:spPr>
          <a:xfrm>
            <a:off x="8290536"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133" name="Oval 132"/>
          <p:cNvSpPr/>
          <p:nvPr/>
        </p:nvSpPr>
        <p:spPr>
          <a:xfrm>
            <a:off x="8839170"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134" name="Oval 133"/>
          <p:cNvSpPr/>
          <p:nvPr/>
        </p:nvSpPr>
        <p:spPr>
          <a:xfrm>
            <a:off x="938780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135" name="Oval 134"/>
          <p:cNvSpPr/>
          <p:nvPr/>
        </p:nvSpPr>
        <p:spPr>
          <a:xfrm>
            <a:off x="993643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136" name="Oval 135"/>
          <p:cNvSpPr/>
          <p:nvPr/>
        </p:nvSpPr>
        <p:spPr>
          <a:xfrm>
            <a:off x="3900559"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37" name="Oval 136"/>
          <p:cNvSpPr/>
          <p:nvPr/>
        </p:nvSpPr>
        <p:spPr>
          <a:xfrm>
            <a:off x="4449193"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F</a:t>
            </a:r>
            <a:endParaRPr lang="en-US" sz="2000" b="1" dirty="0"/>
          </a:p>
        </p:txBody>
      </p:sp>
      <p:sp>
        <p:nvSpPr>
          <p:cNvPr id="138" name="Oval 137"/>
          <p:cNvSpPr/>
          <p:nvPr/>
        </p:nvSpPr>
        <p:spPr>
          <a:xfrm>
            <a:off x="4997827"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39" name="Oval 138"/>
          <p:cNvSpPr/>
          <p:nvPr/>
        </p:nvSpPr>
        <p:spPr>
          <a:xfrm>
            <a:off x="5546461"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40" name="Oval 139"/>
          <p:cNvSpPr/>
          <p:nvPr/>
        </p:nvSpPr>
        <p:spPr>
          <a:xfrm>
            <a:off x="6095095"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M</a:t>
            </a:r>
            <a:endParaRPr lang="en-US" sz="2000" b="1" dirty="0"/>
          </a:p>
        </p:txBody>
      </p:sp>
      <p:sp>
        <p:nvSpPr>
          <p:cNvPr id="141" name="Oval 140"/>
          <p:cNvSpPr/>
          <p:nvPr/>
        </p:nvSpPr>
        <p:spPr>
          <a:xfrm>
            <a:off x="6643729" y="5344121"/>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42" name="Oval 141"/>
          <p:cNvSpPr/>
          <p:nvPr/>
        </p:nvSpPr>
        <p:spPr>
          <a:xfrm>
            <a:off x="7192363" y="5344121"/>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J</a:t>
            </a:r>
            <a:endParaRPr lang="en-US" sz="2000" b="1" dirty="0"/>
          </a:p>
        </p:txBody>
      </p:sp>
      <p:sp>
        <p:nvSpPr>
          <p:cNvPr id="143" name="Oval 142"/>
          <p:cNvSpPr/>
          <p:nvPr/>
        </p:nvSpPr>
        <p:spPr>
          <a:xfrm>
            <a:off x="7740997" y="5344121"/>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A</a:t>
            </a:r>
            <a:endParaRPr lang="en-US" sz="2000" b="1" dirty="0"/>
          </a:p>
        </p:txBody>
      </p:sp>
      <p:sp>
        <p:nvSpPr>
          <p:cNvPr id="144" name="Oval 143"/>
          <p:cNvSpPr/>
          <p:nvPr/>
        </p:nvSpPr>
        <p:spPr>
          <a:xfrm>
            <a:off x="8289631" y="5344121"/>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S</a:t>
            </a:r>
            <a:endParaRPr lang="en-US" sz="2000" b="1" dirty="0"/>
          </a:p>
        </p:txBody>
      </p:sp>
      <p:sp>
        <p:nvSpPr>
          <p:cNvPr id="145" name="Oval 144"/>
          <p:cNvSpPr/>
          <p:nvPr/>
        </p:nvSpPr>
        <p:spPr>
          <a:xfrm>
            <a:off x="8838265" y="5344121"/>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O</a:t>
            </a:r>
            <a:endParaRPr lang="en-US" sz="2000" b="1" dirty="0"/>
          </a:p>
        </p:txBody>
      </p:sp>
      <p:sp>
        <p:nvSpPr>
          <p:cNvPr id="146" name="Oval 145"/>
          <p:cNvSpPr/>
          <p:nvPr/>
        </p:nvSpPr>
        <p:spPr>
          <a:xfrm>
            <a:off x="9386899" y="5344121"/>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N</a:t>
            </a:r>
            <a:endParaRPr lang="en-US" sz="2000" b="1" dirty="0"/>
          </a:p>
        </p:txBody>
      </p:sp>
      <p:sp>
        <p:nvSpPr>
          <p:cNvPr id="147" name="Oval 146"/>
          <p:cNvSpPr/>
          <p:nvPr/>
        </p:nvSpPr>
        <p:spPr>
          <a:xfrm>
            <a:off x="9935533" y="5344121"/>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2000" b="1" dirty="0"/>
              <a:t>D</a:t>
            </a:r>
            <a:endParaRPr lang="en-US" sz="2000" b="1" dirty="0"/>
          </a:p>
        </p:txBody>
      </p:sp>
      <p:sp>
        <p:nvSpPr>
          <p:cNvPr id="148" name="Rounded Rectangle 147"/>
          <p:cNvSpPr/>
          <p:nvPr/>
        </p:nvSpPr>
        <p:spPr>
          <a:xfrm>
            <a:off x="1615489" y="6172170"/>
            <a:ext cx="8961022" cy="548634"/>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It may happen, sometimes, that the best 36 consecutive months are not the last 3 years.</a:t>
            </a:r>
          </a:p>
        </p:txBody>
      </p:sp>
      <p:sp>
        <p:nvSpPr>
          <p:cNvPr id="149" name="Oval 148"/>
          <p:cNvSpPr/>
          <p:nvPr/>
        </p:nvSpPr>
        <p:spPr bwMode="auto">
          <a:xfrm>
            <a:off x="9617765" y="58310"/>
            <a:ext cx="975311" cy="975311"/>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s-UY" sz="1100" b="1" dirty="0">
                <a:solidFill>
                  <a:srgbClr val="000000"/>
                </a:solidFill>
                <a:effectLst>
                  <a:outerShdw blurRad="50800" dist="38100" algn="l" rotWithShape="0">
                    <a:schemeClr val="bg1">
                      <a:alpha val="50000"/>
                    </a:schemeClr>
                  </a:outerShdw>
                </a:effectLst>
              </a:rPr>
              <a:t>2% Formula</a:t>
            </a:r>
            <a:endParaRPr lang="en-US" sz="1100" b="1" dirty="0">
              <a:solidFill>
                <a:srgbClr val="000000"/>
              </a:solidFill>
              <a:effectLst>
                <a:outerShdw blurRad="50800" dist="38100" algn="l" rotWithShape="0">
                  <a:schemeClr val="bg1">
                    <a:alpha val="50000"/>
                  </a:schemeClr>
                </a:outerShdw>
              </a:effectLst>
            </a:endParaRPr>
          </a:p>
        </p:txBody>
      </p:sp>
    </p:spTree>
    <p:extLst>
      <p:ext uri="{BB962C8B-B14F-4D97-AF65-F5344CB8AC3E}">
        <p14:creationId xmlns:p14="http://schemas.microsoft.com/office/powerpoint/2010/main" val="11770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1000" fill="hold"/>
                                        <p:tgtEl>
                                          <p:spTgt spid="149"/>
                                        </p:tgtEl>
                                        <p:attrNameLst>
                                          <p:attrName>ppt_w</p:attrName>
                                        </p:attrNameLst>
                                      </p:cBhvr>
                                      <p:tavLst>
                                        <p:tav tm="0">
                                          <p:val>
                                            <p:fltVal val="0"/>
                                          </p:val>
                                        </p:tav>
                                        <p:tav tm="100000">
                                          <p:val>
                                            <p:strVal val="#ppt_w"/>
                                          </p:val>
                                        </p:tav>
                                      </p:tavLst>
                                    </p:anim>
                                    <p:anim calcmode="lin" valueType="num">
                                      <p:cBhvr>
                                        <p:cTn id="8" dur="1000" fill="hold"/>
                                        <p:tgtEl>
                                          <p:spTgt spid="149"/>
                                        </p:tgtEl>
                                        <p:attrNameLst>
                                          <p:attrName>ppt_h</p:attrName>
                                        </p:attrNameLst>
                                      </p:cBhvr>
                                      <p:tavLst>
                                        <p:tav tm="0">
                                          <p:val>
                                            <p:fltVal val="0"/>
                                          </p:val>
                                        </p:tav>
                                        <p:tav tm="100000">
                                          <p:val>
                                            <p:strVal val="#ppt_h"/>
                                          </p:val>
                                        </p:tav>
                                      </p:tavLst>
                                    </p:anim>
                                    <p:anim calcmode="lin" valueType="num">
                                      <p:cBhvr>
                                        <p:cTn id="9" dur="1000" fill="hold"/>
                                        <p:tgtEl>
                                          <p:spTgt spid="149"/>
                                        </p:tgtEl>
                                        <p:attrNameLst>
                                          <p:attrName>style.rotation</p:attrName>
                                        </p:attrNameLst>
                                      </p:cBhvr>
                                      <p:tavLst>
                                        <p:tav tm="0">
                                          <p:val>
                                            <p:fltVal val="90"/>
                                          </p:val>
                                        </p:tav>
                                        <p:tav tm="100000">
                                          <p:val>
                                            <p:fltVal val="0"/>
                                          </p:val>
                                        </p:tav>
                                      </p:tavLst>
                                    </p:anim>
                                    <p:animEffect transition="in" filter="fade">
                                      <p:cBhvr>
                                        <p:cTn id="10" dur="1000"/>
                                        <p:tgtEl>
                                          <p:spTgt spid="14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0-#ppt_w/2"/>
                                          </p:val>
                                        </p:tav>
                                        <p:tav tm="100000">
                                          <p:val>
                                            <p:strVal val="#ppt_x"/>
                                          </p:val>
                                        </p:tav>
                                      </p:tavLst>
                                    </p:anim>
                                    <p:anim calcmode="lin" valueType="num">
                                      <p:cBhvr additive="base">
                                        <p:cTn id="14" dur="500" fill="hold"/>
                                        <p:tgtEl>
                                          <p:spTgt spid="8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100" fill="hold"/>
                                        <p:tgtEl>
                                          <p:spTgt spid="86"/>
                                        </p:tgtEl>
                                        <p:attrNameLst>
                                          <p:attrName>ppt_x</p:attrName>
                                        </p:attrNameLst>
                                      </p:cBhvr>
                                      <p:tavLst>
                                        <p:tav tm="0">
                                          <p:val>
                                            <p:strVal val="1+#ppt_w/2"/>
                                          </p:val>
                                        </p:tav>
                                        <p:tav tm="100000">
                                          <p:val>
                                            <p:strVal val="#ppt_x"/>
                                          </p:val>
                                        </p:tav>
                                      </p:tavLst>
                                    </p:anim>
                                    <p:anim calcmode="lin" valueType="num">
                                      <p:cBhvr additive="base">
                                        <p:cTn id="18" dur="10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100" fill="hold"/>
                                        <p:tgtEl>
                                          <p:spTgt spid="88"/>
                                        </p:tgtEl>
                                        <p:attrNameLst>
                                          <p:attrName>ppt_x</p:attrName>
                                        </p:attrNameLst>
                                      </p:cBhvr>
                                      <p:tavLst>
                                        <p:tav tm="0">
                                          <p:val>
                                            <p:strVal val="1+#ppt_w/2"/>
                                          </p:val>
                                        </p:tav>
                                        <p:tav tm="100000">
                                          <p:val>
                                            <p:strVal val="#ppt_x"/>
                                          </p:val>
                                        </p:tav>
                                      </p:tavLst>
                                    </p:anim>
                                    <p:anim calcmode="lin" valueType="num">
                                      <p:cBhvr additive="base">
                                        <p:cTn id="22" dur="100" fill="hold"/>
                                        <p:tgtEl>
                                          <p:spTgt spid="8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100" fill="hold"/>
                                        <p:tgtEl>
                                          <p:spTgt spid="89"/>
                                        </p:tgtEl>
                                        <p:attrNameLst>
                                          <p:attrName>ppt_x</p:attrName>
                                        </p:attrNameLst>
                                      </p:cBhvr>
                                      <p:tavLst>
                                        <p:tav tm="0">
                                          <p:val>
                                            <p:strVal val="1+#ppt_w/2"/>
                                          </p:val>
                                        </p:tav>
                                        <p:tav tm="100000">
                                          <p:val>
                                            <p:strVal val="#ppt_x"/>
                                          </p:val>
                                        </p:tav>
                                      </p:tavLst>
                                    </p:anim>
                                    <p:anim calcmode="lin" valueType="num">
                                      <p:cBhvr additive="base">
                                        <p:cTn id="26" dur="100" fill="hold"/>
                                        <p:tgtEl>
                                          <p:spTgt spid="8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100" fill="hold"/>
                                        <p:tgtEl>
                                          <p:spTgt spid="90"/>
                                        </p:tgtEl>
                                        <p:attrNameLst>
                                          <p:attrName>ppt_x</p:attrName>
                                        </p:attrNameLst>
                                      </p:cBhvr>
                                      <p:tavLst>
                                        <p:tav tm="0">
                                          <p:val>
                                            <p:strVal val="1+#ppt_w/2"/>
                                          </p:val>
                                        </p:tav>
                                        <p:tav tm="100000">
                                          <p:val>
                                            <p:strVal val="#ppt_x"/>
                                          </p:val>
                                        </p:tav>
                                      </p:tavLst>
                                    </p:anim>
                                    <p:anim calcmode="lin" valueType="num">
                                      <p:cBhvr additive="base">
                                        <p:cTn id="30" dur="100" fill="hold"/>
                                        <p:tgtEl>
                                          <p:spTgt spid="9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additive="base">
                                        <p:cTn id="33" dur="100" fill="hold"/>
                                        <p:tgtEl>
                                          <p:spTgt spid="91"/>
                                        </p:tgtEl>
                                        <p:attrNameLst>
                                          <p:attrName>ppt_x</p:attrName>
                                        </p:attrNameLst>
                                      </p:cBhvr>
                                      <p:tavLst>
                                        <p:tav tm="0">
                                          <p:val>
                                            <p:strVal val="1+#ppt_w/2"/>
                                          </p:val>
                                        </p:tav>
                                        <p:tav tm="100000">
                                          <p:val>
                                            <p:strVal val="#ppt_x"/>
                                          </p:val>
                                        </p:tav>
                                      </p:tavLst>
                                    </p:anim>
                                    <p:anim calcmode="lin" valueType="num">
                                      <p:cBhvr additive="base">
                                        <p:cTn id="34" dur="100" fill="hold"/>
                                        <p:tgtEl>
                                          <p:spTgt spid="9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100" fill="hold"/>
                                        <p:tgtEl>
                                          <p:spTgt spid="92"/>
                                        </p:tgtEl>
                                        <p:attrNameLst>
                                          <p:attrName>ppt_x</p:attrName>
                                        </p:attrNameLst>
                                      </p:cBhvr>
                                      <p:tavLst>
                                        <p:tav tm="0">
                                          <p:val>
                                            <p:strVal val="1+#ppt_w/2"/>
                                          </p:val>
                                        </p:tav>
                                        <p:tav tm="100000">
                                          <p:val>
                                            <p:strVal val="#ppt_x"/>
                                          </p:val>
                                        </p:tav>
                                      </p:tavLst>
                                    </p:anim>
                                    <p:anim calcmode="lin" valueType="num">
                                      <p:cBhvr additive="base">
                                        <p:cTn id="38" dur="100" fill="hold"/>
                                        <p:tgtEl>
                                          <p:spTgt spid="9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100" fill="hold"/>
                                        <p:tgtEl>
                                          <p:spTgt spid="93"/>
                                        </p:tgtEl>
                                        <p:attrNameLst>
                                          <p:attrName>ppt_x</p:attrName>
                                        </p:attrNameLst>
                                      </p:cBhvr>
                                      <p:tavLst>
                                        <p:tav tm="0">
                                          <p:val>
                                            <p:strVal val="1+#ppt_w/2"/>
                                          </p:val>
                                        </p:tav>
                                        <p:tav tm="100000">
                                          <p:val>
                                            <p:strVal val="#ppt_x"/>
                                          </p:val>
                                        </p:tav>
                                      </p:tavLst>
                                    </p:anim>
                                    <p:anim calcmode="lin" valueType="num">
                                      <p:cBhvr additive="base">
                                        <p:cTn id="42" dur="1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additive="base">
                                        <p:cTn id="45" dur="100" fill="hold"/>
                                        <p:tgtEl>
                                          <p:spTgt spid="94"/>
                                        </p:tgtEl>
                                        <p:attrNameLst>
                                          <p:attrName>ppt_x</p:attrName>
                                        </p:attrNameLst>
                                      </p:cBhvr>
                                      <p:tavLst>
                                        <p:tav tm="0">
                                          <p:val>
                                            <p:strVal val="1+#ppt_w/2"/>
                                          </p:val>
                                        </p:tav>
                                        <p:tav tm="100000">
                                          <p:val>
                                            <p:strVal val="#ppt_x"/>
                                          </p:val>
                                        </p:tav>
                                      </p:tavLst>
                                    </p:anim>
                                    <p:anim calcmode="lin" valueType="num">
                                      <p:cBhvr additive="base">
                                        <p:cTn id="46" dur="100" fill="hold"/>
                                        <p:tgtEl>
                                          <p:spTgt spid="9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100" fill="hold"/>
                                        <p:tgtEl>
                                          <p:spTgt spid="95"/>
                                        </p:tgtEl>
                                        <p:attrNameLst>
                                          <p:attrName>ppt_x</p:attrName>
                                        </p:attrNameLst>
                                      </p:cBhvr>
                                      <p:tavLst>
                                        <p:tav tm="0">
                                          <p:val>
                                            <p:strVal val="1+#ppt_w/2"/>
                                          </p:val>
                                        </p:tav>
                                        <p:tav tm="100000">
                                          <p:val>
                                            <p:strVal val="#ppt_x"/>
                                          </p:val>
                                        </p:tav>
                                      </p:tavLst>
                                    </p:anim>
                                    <p:anim calcmode="lin" valueType="num">
                                      <p:cBhvr additive="base">
                                        <p:cTn id="50" dur="100" fill="hold"/>
                                        <p:tgtEl>
                                          <p:spTgt spid="9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100" fill="hold"/>
                                        <p:tgtEl>
                                          <p:spTgt spid="96"/>
                                        </p:tgtEl>
                                        <p:attrNameLst>
                                          <p:attrName>ppt_x</p:attrName>
                                        </p:attrNameLst>
                                      </p:cBhvr>
                                      <p:tavLst>
                                        <p:tav tm="0">
                                          <p:val>
                                            <p:strVal val="1+#ppt_w/2"/>
                                          </p:val>
                                        </p:tav>
                                        <p:tav tm="100000">
                                          <p:val>
                                            <p:strVal val="#ppt_x"/>
                                          </p:val>
                                        </p:tav>
                                      </p:tavLst>
                                    </p:anim>
                                    <p:anim calcmode="lin" valueType="num">
                                      <p:cBhvr additive="base">
                                        <p:cTn id="54" dur="100" fill="hold"/>
                                        <p:tgtEl>
                                          <p:spTgt spid="9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cBhvr additive="base">
                                        <p:cTn id="57" dur="100" fill="hold"/>
                                        <p:tgtEl>
                                          <p:spTgt spid="97"/>
                                        </p:tgtEl>
                                        <p:attrNameLst>
                                          <p:attrName>ppt_x</p:attrName>
                                        </p:attrNameLst>
                                      </p:cBhvr>
                                      <p:tavLst>
                                        <p:tav tm="0">
                                          <p:val>
                                            <p:strVal val="1+#ppt_w/2"/>
                                          </p:val>
                                        </p:tav>
                                        <p:tav tm="100000">
                                          <p:val>
                                            <p:strVal val="#ppt_x"/>
                                          </p:val>
                                        </p:tav>
                                      </p:tavLst>
                                    </p:anim>
                                    <p:anim calcmode="lin" valueType="num">
                                      <p:cBhvr additive="base">
                                        <p:cTn id="58" dur="100" fill="hold"/>
                                        <p:tgtEl>
                                          <p:spTgt spid="9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additive="base">
                                        <p:cTn id="61" dur="100" fill="hold"/>
                                        <p:tgtEl>
                                          <p:spTgt spid="98"/>
                                        </p:tgtEl>
                                        <p:attrNameLst>
                                          <p:attrName>ppt_x</p:attrName>
                                        </p:attrNameLst>
                                      </p:cBhvr>
                                      <p:tavLst>
                                        <p:tav tm="0">
                                          <p:val>
                                            <p:strVal val="1+#ppt_w/2"/>
                                          </p:val>
                                        </p:tav>
                                        <p:tav tm="100000">
                                          <p:val>
                                            <p:strVal val="#ppt_x"/>
                                          </p:val>
                                        </p:tav>
                                      </p:tavLst>
                                    </p:anim>
                                    <p:anim calcmode="lin" valueType="num">
                                      <p:cBhvr additive="base">
                                        <p:cTn id="62" dur="100" fill="hold"/>
                                        <p:tgtEl>
                                          <p:spTgt spid="9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additive="base">
                                        <p:cTn id="65" dur="100" fill="hold"/>
                                        <p:tgtEl>
                                          <p:spTgt spid="99"/>
                                        </p:tgtEl>
                                        <p:attrNameLst>
                                          <p:attrName>ppt_x</p:attrName>
                                        </p:attrNameLst>
                                      </p:cBhvr>
                                      <p:tavLst>
                                        <p:tav tm="0">
                                          <p:val>
                                            <p:strVal val="1+#ppt_w/2"/>
                                          </p:val>
                                        </p:tav>
                                        <p:tav tm="100000">
                                          <p:val>
                                            <p:strVal val="#ppt_x"/>
                                          </p:val>
                                        </p:tav>
                                      </p:tavLst>
                                    </p:anim>
                                    <p:anim calcmode="lin" valueType="num">
                                      <p:cBhvr additive="base">
                                        <p:cTn id="66" dur="100" fill="hold"/>
                                        <p:tgtEl>
                                          <p:spTgt spid="9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100" fill="hold"/>
                                        <p:tgtEl>
                                          <p:spTgt spid="85"/>
                                        </p:tgtEl>
                                        <p:attrNameLst>
                                          <p:attrName>ppt_x</p:attrName>
                                        </p:attrNameLst>
                                      </p:cBhvr>
                                      <p:tavLst>
                                        <p:tav tm="0">
                                          <p:val>
                                            <p:strVal val="1+#ppt_w/2"/>
                                          </p:val>
                                        </p:tav>
                                        <p:tav tm="100000">
                                          <p:val>
                                            <p:strVal val="#ppt_x"/>
                                          </p:val>
                                        </p:tav>
                                      </p:tavLst>
                                    </p:anim>
                                    <p:anim calcmode="lin" valueType="num">
                                      <p:cBhvr additive="base">
                                        <p:cTn id="70" dur="100" fill="hold"/>
                                        <p:tgtEl>
                                          <p:spTgt spid="85"/>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anim calcmode="lin" valueType="num">
                                      <p:cBhvr additive="base">
                                        <p:cTn id="73" dur="100" fill="hold"/>
                                        <p:tgtEl>
                                          <p:spTgt spid="100"/>
                                        </p:tgtEl>
                                        <p:attrNameLst>
                                          <p:attrName>ppt_x</p:attrName>
                                        </p:attrNameLst>
                                      </p:cBhvr>
                                      <p:tavLst>
                                        <p:tav tm="0">
                                          <p:val>
                                            <p:strVal val="1+#ppt_w/2"/>
                                          </p:val>
                                        </p:tav>
                                        <p:tav tm="100000">
                                          <p:val>
                                            <p:strVal val="#ppt_x"/>
                                          </p:val>
                                        </p:tav>
                                      </p:tavLst>
                                    </p:anim>
                                    <p:anim calcmode="lin" valueType="num">
                                      <p:cBhvr additive="base">
                                        <p:cTn id="74" dur="100" fill="hold"/>
                                        <p:tgtEl>
                                          <p:spTgt spid="100"/>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100" fill="hold"/>
                                        <p:tgtEl>
                                          <p:spTgt spid="101"/>
                                        </p:tgtEl>
                                        <p:attrNameLst>
                                          <p:attrName>ppt_x</p:attrName>
                                        </p:attrNameLst>
                                      </p:cBhvr>
                                      <p:tavLst>
                                        <p:tav tm="0">
                                          <p:val>
                                            <p:strVal val="1+#ppt_w/2"/>
                                          </p:val>
                                        </p:tav>
                                        <p:tav tm="100000">
                                          <p:val>
                                            <p:strVal val="#ppt_x"/>
                                          </p:val>
                                        </p:tav>
                                      </p:tavLst>
                                    </p:anim>
                                    <p:anim calcmode="lin" valueType="num">
                                      <p:cBhvr additive="base">
                                        <p:cTn id="78" dur="100" fill="hold"/>
                                        <p:tgtEl>
                                          <p:spTgt spid="10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02"/>
                                        </p:tgtEl>
                                        <p:attrNameLst>
                                          <p:attrName>style.visibility</p:attrName>
                                        </p:attrNameLst>
                                      </p:cBhvr>
                                      <p:to>
                                        <p:strVal val="visible"/>
                                      </p:to>
                                    </p:set>
                                    <p:anim calcmode="lin" valueType="num">
                                      <p:cBhvr additive="base">
                                        <p:cTn id="81" dur="100" fill="hold"/>
                                        <p:tgtEl>
                                          <p:spTgt spid="102"/>
                                        </p:tgtEl>
                                        <p:attrNameLst>
                                          <p:attrName>ppt_x</p:attrName>
                                        </p:attrNameLst>
                                      </p:cBhvr>
                                      <p:tavLst>
                                        <p:tav tm="0">
                                          <p:val>
                                            <p:strVal val="1+#ppt_w/2"/>
                                          </p:val>
                                        </p:tav>
                                        <p:tav tm="100000">
                                          <p:val>
                                            <p:strVal val="#ppt_x"/>
                                          </p:val>
                                        </p:tav>
                                      </p:tavLst>
                                    </p:anim>
                                    <p:anim calcmode="lin" valueType="num">
                                      <p:cBhvr additive="base">
                                        <p:cTn id="82" dur="100" fill="hold"/>
                                        <p:tgtEl>
                                          <p:spTgt spid="102"/>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anim calcmode="lin" valueType="num">
                                      <p:cBhvr additive="base">
                                        <p:cTn id="85" dur="100" fill="hold"/>
                                        <p:tgtEl>
                                          <p:spTgt spid="103"/>
                                        </p:tgtEl>
                                        <p:attrNameLst>
                                          <p:attrName>ppt_x</p:attrName>
                                        </p:attrNameLst>
                                      </p:cBhvr>
                                      <p:tavLst>
                                        <p:tav tm="0">
                                          <p:val>
                                            <p:strVal val="1+#ppt_w/2"/>
                                          </p:val>
                                        </p:tav>
                                        <p:tav tm="100000">
                                          <p:val>
                                            <p:strVal val="#ppt_x"/>
                                          </p:val>
                                        </p:tav>
                                      </p:tavLst>
                                    </p:anim>
                                    <p:anim calcmode="lin" valueType="num">
                                      <p:cBhvr additive="base">
                                        <p:cTn id="86" dur="100" fill="hold"/>
                                        <p:tgtEl>
                                          <p:spTgt spid="103"/>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anim calcmode="lin" valueType="num">
                                      <p:cBhvr additive="base">
                                        <p:cTn id="89" dur="100" fill="hold"/>
                                        <p:tgtEl>
                                          <p:spTgt spid="104"/>
                                        </p:tgtEl>
                                        <p:attrNameLst>
                                          <p:attrName>ppt_x</p:attrName>
                                        </p:attrNameLst>
                                      </p:cBhvr>
                                      <p:tavLst>
                                        <p:tav tm="0">
                                          <p:val>
                                            <p:strVal val="1+#ppt_w/2"/>
                                          </p:val>
                                        </p:tav>
                                        <p:tav tm="100000">
                                          <p:val>
                                            <p:strVal val="#ppt_x"/>
                                          </p:val>
                                        </p:tav>
                                      </p:tavLst>
                                    </p:anim>
                                    <p:anim calcmode="lin" valueType="num">
                                      <p:cBhvr additive="base">
                                        <p:cTn id="90" dur="100" fill="hold"/>
                                        <p:tgtEl>
                                          <p:spTgt spid="104"/>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105"/>
                                        </p:tgtEl>
                                        <p:attrNameLst>
                                          <p:attrName>style.visibility</p:attrName>
                                        </p:attrNameLst>
                                      </p:cBhvr>
                                      <p:to>
                                        <p:strVal val="visible"/>
                                      </p:to>
                                    </p:set>
                                    <p:anim calcmode="lin" valueType="num">
                                      <p:cBhvr additive="base">
                                        <p:cTn id="93" dur="100" fill="hold"/>
                                        <p:tgtEl>
                                          <p:spTgt spid="105"/>
                                        </p:tgtEl>
                                        <p:attrNameLst>
                                          <p:attrName>ppt_x</p:attrName>
                                        </p:attrNameLst>
                                      </p:cBhvr>
                                      <p:tavLst>
                                        <p:tav tm="0">
                                          <p:val>
                                            <p:strVal val="1+#ppt_w/2"/>
                                          </p:val>
                                        </p:tav>
                                        <p:tav tm="100000">
                                          <p:val>
                                            <p:strVal val="#ppt_x"/>
                                          </p:val>
                                        </p:tav>
                                      </p:tavLst>
                                    </p:anim>
                                    <p:anim calcmode="lin" valueType="num">
                                      <p:cBhvr additive="base">
                                        <p:cTn id="94" dur="100" fill="hold"/>
                                        <p:tgtEl>
                                          <p:spTgt spid="105"/>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anim calcmode="lin" valueType="num">
                                      <p:cBhvr additive="base">
                                        <p:cTn id="97" dur="100" fill="hold"/>
                                        <p:tgtEl>
                                          <p:spTgt spid="106"/>
                                        </p:tgtEl>
                                        <p:attrNameLst>
                                          <p:attrName>ppt_x</p:attrName>
                                        </p:attrNameLst>
                                      </p:cBhvr>
                                      <p:tavLst>
                                        <p:tav tm="0">
                                          <p:val>
                                            <p:strVal val="1+#ppt_w/2"/>
                                          </p:val>
                                        </p:tav>
                                        <p:tav tm="100000">
                                          <p:val>
                                            <p:strVal val="#ppt_x"/>
                                          </p:val>
                                        </p:tav>
                                      </p:tavLst>
                                    </p:anim>
                                    <p:anim calcmode="lin" valueType="num">
                                      <p:cBhvr additive="base">
                                        <p:cTn id="98" dur="100" fill="hold"/>
                                        <p:tgtEl>
                                          <p:spTgt spid="106"/>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107"/>
                                        </p:tgtEl>
                                        <p:attrNameLst>
                                          <p:attrName>style.visibility</p:attrName>
                                        </p:attrNameLst>
                                      </p:cBhvr>
                                      <p:to>
                                        <p:strVal val="visible"/>
                                      </p:to>
                                    </p:set>
                                    <p:anim calcmode="lin" valueType="num">
                                      <p:cBhvr additive="base">
                                        <p:cTn id="101" dur="100" fill="hold"/>
                                        <p:tgtEl>
                                          <p:spTgt spid="107"/>
                                        </p:tgtEl>
                                        <p:attrNameLst>
                                          <p:attrName>ppt_x</p:attrName>
                                        </p:attrNameLst>
                                      </p:cBhvr>
                                      <p:tavLst>
                                        <p:tav tm="0">
                                          <p:val>
                                            <p:strVal val="1+#ppt_w/2"/>
                                          </p:val>
                                        </p:tav>
                                        <p:tav tm="100000">
                                          <p:val>
                                            <p:strVal val="#ppt_x"/>
                                          </p:val>
                                        </p:tav>
                                      </p:tavLst>
                                    </p:anim>
                                    <p:anim calcmode="lin" valueType="num">
                                      <p:cBhvr additive="base">
                                        <p:cTn id="102" dur="100" fill="hold"/>
                                        <p:tgtEl>
                                          <p:spTgt spid="107"/>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08"/>
                                        </p:tgtEl>
                                        <p:attrNameLst>
                                          <p:attrName>style.visibility</p:attrName>
                                        </p:attrNameLst>
                                      </p:cBhvr>
                                      <p:to>
                                        <p:strVal val="visible"/>
                                      </p:to>
                                    </p:set>
                                    <p:anim calcmode="lin" valueType="num">
                                      <p:cBhvr additive="base">
                                        <p:cTn id="105" dur="100" fill="hold"/>
                                        <p:tgtEl>
                                          <p:spTgt spid="108"/>
                                        </p:tgtEl>
                                        <p:attrNameLst>
                                          <p:attrName>ppt_x</p:attrName>
                                        </p:attrNameLst>
                                      </p:cBhvr>
                                      <p:tavLst>
                                        <p:tav tm="0">
                                          <p:val>
                                            <p:strVal val="1+#ppt_w/2"/>
                                          </p:val>
                                        </p:tav>
                                        <p:tav tm="100000">
                                          <p:val>
                                            <p:strVal val="#ppt_x"/>
                                          </p:val>
                                        </p:tav>
                                      </p:tavLst>
                                    </p:anim>
                                    <p:anim calcmode="lin" valueType="num">
                                      <p:cBhvr additive="base">
                                        <p:cTn id="106" dur="100" fill="hold"/>
                                        <p:tgtEl>
                                          <p:spTgt spid="10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anim calcmode="lin" valueType="num">
                                      <p:cBhvr additive="base">
                                        <p:cTn id="109" dur="100" fill="hold"/>
                                        <p:tgtEl>
                                          <p:spTgt spid="109"/>
                                        </p:tgtEl>
                                        <p:attrNameLst>
                                          <p:attrName>ppt_x</p:attrName>
                                        </p:attrNameLst>
                                      </p:cBhvr>
                                      <p:tavLst>
                                        <p:tav tm="0">
                                          <p:val>
                                            <p:strVal val="1+#ppt_w/2"/>
                                          </p:val>
                                        </p:tav>
                                        <p:tav tm="100000">
                                          <p:val>
                                            <p:strVal val="#ppt_x"/>
                                          </p:val>
                                        </p:tav>
                                      </p:tavLst>
                                    </p:anim>
                                    <p:anim calcmode="lin" valueType="num">
                                      <p:cBhvr additive="base">
                                        <p:cTn id="110" dur="100" fill="hold"/>
                                        <p:tgtEl>
                                          <p:spTgt spid="10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110"/>
                                        </p:tgtEl>
                                        <p:attrNameLst>
                                          <p:attrName>style.visibility</p:attrName>
                                        </p:attrNameLst>
                                      </p:cBhvr>
                                      <p:to>
                                        <p:strVal val="visible"/>
                                      </p:to>
                                    </p:set>
                                    <p:anim calcmode="lin" valueType="num">
                                      <p:cBhvr additive="base">
                                        <p:cTn id="113" dur="100" fill="hold"/>
                                        <p:tgtEl>
                                          <p:spTgt spid="110"/>
                                        </p:tgtEl>
                                        <p:attrNameLst>
                                          <p:attrName>ppt_x</p:attrName>
                                        </p:attrNameLst>
                                      </p:cBhvr>
                                      <p:tavLst>
                                        <p:tav tm="0">
                                          <p:val>
                                            <p:strVal val="1+#ppt_w/2"/>
                                          </p:val>
                                        </p:tav>
                                        <p:tav tm="100000">
                                          <p:val>
                                            <p:strVal val="#ppt_x"/>
                                          </p:val>
                                        </p:tav>
                                      </p:tavLst>
                                    </p:anim>
                                    <p:anim calcmode="lin" valueType="num">
                                      <p:cBhvr additive="base">
                                        <p:cTn id="114" dur="100" fill="hold"/>
                                        <p:tgtEl>
                                          <p:spTgt spid="110"/>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111"/>
                                        </p:tgtEl>
                                        <p:attrNameLst>
                                          <p:attrName>style.visibility</p:attrName>
                                        </p:attrNameLst>
                                      </p:cBhvr>
                                      <p:to>
                                        <p:strVal val="visible"/>
                                      </p:to>
                                    </p:set>
                                    <p:anim calcmode="lin" valueType="num">
                                      <p:cBhvr additive="base">
                                        <p:cTn id="117" dur="100" fill="hold"/>
                                        <p:tgtEl>
                                          <p:spTgt spid="111"/>
                                        </p:tgtEl>
                                        <p:attrNameLst>
                                          <p:attrName>ppt_x</p:attrName>
                                        </p:attrNameLst>
                                      </p:cBhvr>
                                      <p:tavLst>
                                        <p:tav tm="0">
                                          <p:val>
                                            <p:strVal val="1+#ppt_w/2"/>
                                          </p:val>
                                        </p:tav>
                                        <p:tav tm="100000">
                                          <p:val>
                                            <p:strVal val="#ppt_x"/>
                                          </p:val>
                                        </p:tav>
                                      </p:tavLst>
                                    </p:anim>
                                    <p:anim calcmode="lin" valueType="num">
                                      <p:cBhvr additive="base">
                                        <p:cTn id="118" dur="100" fill="hold"/>
                                        <p:tgtEl>
                                          <p:spTgt spid="111"/>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anim calcmode="lin" valueType="num">
                                      <p:cBhvr additive="base">
                                        <p:cTn id="121" dur="100" fill="hold"/>
                                        <p:tgtEl>
                                          <p:spTgt spid="84"/>
                                        </p:tgtEl>
                                        <p:attrNameLst>
                                          <p:attrName>ppt_x</p:attrName>
                                        </p:attrNameLst>
                                      </p:cBhvr>
                                      <p:tavLst>
                                        <p:tav tm="0">
                                          <p:val>
                                            <p:strVal val="1+#ppt_w/2"/>
                                          </p:val>
                                        </p:tav>
                                        <p:tav tm="100000">
                                          <p:val>
                                            <p:strVal val="#ppt_x"/>
                                          </p:val>
                                        </p:tav>
                                      </p:tavLst>
                                    </p:anim>
                                    <p:anim calcmode="lin" valueType="num">
                                      <p:cBhvr additive="base">
                                        <p:cTn id="122" dur="100" fill="hold"/>
                                        <p:tgtEl>
                                          <p:spTgt spid="8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12"/>
                                        </p:tgtEl>
                                        <p:attrNameLst>
                                          <p:attrName>style.visibility</p:attrName>
                                        </p:attrNameLst>
                                      </p:cBhvr>
                                      <p:to>
                                        <p:strVal val="visible"/>
                                      </p:to>
                                    </p:set>
                                    <p:anim calcmode="lin" valueType="num">
                                      <p:cBhvr additive="base">
                                        <p:cTn id="125" dur="100" fill="hold"/>
                                        <p:tgtEl>
                                          <p:spTgt spid="112"/>
                                        </p:tgtEl>
                                        <p:attrNameLst>
                                          <p:attrName>ppt_x</p:attrName>
                                        </p:attrNameLst>
                                      </p:cBhvr>
                                      <p:tavLst>
                                        <p:tav tm="0">
                                          <p:val>
                                            <p:strVal val="1+#ppt_w/2"/>
                                          </p:val>
                                        </p:tav>
                                        <p:tav tm="100000">
                                          <p:val>
                                            <p:strVal val="#ppt_x"/>
                                          </p:val>
                                        </p:tav>
                                      </p:tavLst>
                                    </p:anim>
                                    <p:anim calcmode="lin" valueType="num">
                                      <p:cBhvr additive="base">
                                        <p:cTn id="126" dur="100" fill="hold"/>
                                        <p:tgtEl>
                                          <p:spTgt spid="112"/>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anim calcmode="lin" valueType="num">
                                      <p:cBhvr additive="base">
                                        <p:cTn id="129" dur="100" fill="hold"/>
                                        <p:tgtEl>
                                          <p:spTgt spid="113"/>
                                        </p:tgtEl>
                                        <p:attrNameLst>
                                          <p:attrName>ppt_x</p:attrName>
                                        </p:attrNameLst>
                                      </p:cBhvr>
                                      <p:tavLst>
                                        <p:tav tm="0">
                                          <p:val>
                                            <p:strVal val="1+#ppt_w/2"/>
                                          </p:val>
                                        </p:tav>
                                        <p:tav tm="100000">
                                          <p:val>
                                            <p:strVal val="#ppt_x"/>
                                          </p:val>
                                        </p:tav>
                                      </p:tavLst>
                                    </p:anim>
                                    <p:anim calcmode="lin" valueType="num">
                                      <p:cBhvr additive="base">
                                        <p:cTn id="130" dur="100" fill="hold"/>
                                        <p:tgtEl>
                                          <p:spTgt spid="113"/>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114"/>
                                        </p:tgtEl>
                                        <p:attrNameLst>
                                          <p:attrName>style.visibility</p:attrName>
                                        </p:attrNameLst>
                                      </p:cBhvr>
                                      <p:to>
                                        <p:strVal val="visible"/>
                                      </p:to>
                                    </p:set>
                                    <p:anim calcmode="lin" valueType="num">
                                      <p:cBhvr additive="base">
                                        <p:cTn id="133" dur="100" fill="hold"/>
                                        <p:tgtEl>
                                          <p:spTgt spid="114"/>
                                        </p:tgtEl>
                                        <p:attrNameLst>
                                          <p:attrName>ppt_x</p:attrName>
                                        </p:attrNameLst>
                                      </p:cBhvr>
                                      <p:tavLst>
                                        <p:tav tm="0">
                                          <p:val>
                                            <p:strVal val="1+#ppt_w/2"/>
                                          </p:val>
                                        </p:tav>
                                        <p:tav tm="100000">
                                          <p:val>
                                            <p:strVal val="#ppt_x"/>
                                          </p:val>
                                        </p:tav>
                                      </p:tavLst>
                                    </p:anim>
                                    <p:anim calcmode="lin" valueType="num">
                                      <p:cBhvr additive="base">
                                        <p:cTn id="134" dur="100" fill="hold"/>
                                        <p:tgtEl>
                                          <p:spTgt spid="114"/>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115"/>
                                        </p:tgtEl>
                                        <p:attrNameLst>
                                          <p:attrName>style.visibility</p:attrName>
                                        </p:attrNameLst>
                                      </p:cBhvr>
                                      <p:to>
                                        <p:strVal val="visible"/>
                                      </p:to>
                                    </p:set>
                                    <p:anim calcmode="lin" valueType="num">
                                      <p:cBhvr additive="base">
                                        <p:cTn id="137" dur="100" fill="hold"/>
                                        <p:tgtEl>
                                          <p:spTgt spid="115"/>
                                        </p:tgtEl>
                                        <p:attrNameLst>
                                          <p:attrName>ppt_x</p:attrName>
                                        </p:attrNameLst>
                                      </p:cBhvr>
                                      <p:tavLst>
                                        <p:tav tm="0">
                                          <p:val>
                                            <p:strVal val="1+#ppt_w/2"/>
                                          </p:val>
                                        </p:tav>
                                        <p:tav tm="100000">
                                          <p:val>
                                            <p:strVal val="#ppt_x"/>
                                          </p:val>
                                        </p:tav>
                                      </p:tavLst>
                                    </p:anim>
                                    <p:anim calcmode="lin" valueType="num">
                                      <p:cBhvr additive="base">
                                        <p:cTn id="138" dur="100" fill="hold"/>
                                        <p:tgtEl>
                                          <p:spTgt spid="115"/>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116"/>
                                        </p:tgtEl>
                                        <p:attrNameLst>
                                          <p:attrName>style.visibility</p:attrName>
                                        </p:attrNameLst>
                                      </p:cBhvr>
                                      <p:to>
                                        <p:strVal val="visible"/>
                                      </p:to>
                                    </p:set>
                                    <p:anim calcmode="lin" valueType="num">
                                      <p:cBhvr additive="base">
                                        <p:cTn id="141" dur="100" fill="hold"/>
                                        <p:tgtEl>
                                          <p:spTgt spid="116"/>
                                        </p:tgtEl>
                                        <p:attrNameLst>
                                          <p:attrName>ppt_x</p:attrName>
                                        </p:attrNameLst>
                                      </p:cBhvr>
                                      <p:tavLst>
                                        <p:tav tm="0">
                                          <p:val>
                                            <p:strVal val="1+#ppt_w/2"/>
                                          </p:val>
                                        </p:tav>
                                        <p:tav tm="100000">
                                          <p:val>
                                            <p:strVal val="#ppt_x"/>
                                          </p:val>
                                        </p:tav>
                                      </p:tavLst>
                                    </p:anim>
                                    <p:anim calcmode="lin" valueType="num">
                                      <p:cBhvr additive="base">
                                        <p:cTn id="142" dur="100" fill="hold"/>
                                        <p:tgtEl>
                                          <p:spTgt spid="11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117"/>
                                        </p:tgtEl>
                                        <p:attrNameLst>
                                          <p:attrName>style.visibility</p:attrName>
                                        </p:attrNameLst>
                                      </p:cBhvr>
                                      <p:to>
                                        <p:strVal val="visible"/>
                                      </p:to>
                                    </p:set>
                                    <p:anim calcmode="lin" valueType="num">
                                      <p:cBhvr additive="base">
                                        <p:cTn id="145" dur="100" fill="hold"/>
                                        <p:tgtEl>
                                          <p:spTgt spid="117"/>
                                        </p:tgtEl>
                                        <p:attrNameLst>
                                          <p:attrName>ppt_x</p:attrName>
                                        </p:attrNameLst>
                                      </p:cBhvr>
                                      <p:tavLst>
                                        <p:tav tm="0">
                                          <p:val>
                                            <p:strVal val="1+#ppt_w/2"/>
                                          </p:val>
                                        </p:tav>
                                        <p:tav tm="100000">
                                          <p:val>
                                            <p:strVal val="#ppt_x"/>
                                          </p:val>
                                        </p:tav>
                                      </p:tavLst>
                                    </p:anim>
                                    <p:anim calcmode="lin" valueType="num">
                                      <p:cBhvr additive="base">
                                        <p:cTn id="146" dur="100" fill="hold"/>
                                        <p:tgtEl>
                                          <p:spTgt spid="117"/>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118"/>
                                        </p:tgtEl>
                                        <p:attrNameLst>
                                          <p:attrName>style.visibility</p:attrName>
                                        </p:attrNameLst>
                                      </p:cBhvr>
                                      <p:to>
                                        <p:strVal val="visible"/>
                                      </p:to>
                                    </p:set>
                                    <p:anim calcmode="lin" valueType="num">
                                      <p:cBhvr additive="base">
                                        <p:cTn id="149" dur="100" fill="hold"/>
                                        <p:tgtEl>
                                          <p:spTgt spid="118"/>
                                        </p:tgtEl>
                                        <p:attrNameLst>
                                          <p:attrName>ppt_x</p:attrName>
                                        </p:attrNameLst>
                                      </p:cBhvr>
                                      <p:tavLst>
                                        <p:tav tm="0">
                                          <p:val>
                                            <p:strVal val="1+#ppt_w/2"/>
                                          </p:val>
                                        </p:tav>
                                        <p:tav tm="100000">
                                          <p:val>
                                            <p:strVal val="#ppt_x"/>
                                          </p:val>
                                        </p:tav>
                                      </p:tavLst>
                                    </p:anim>
                                    <p:anim calcmode="lin" valueType="num">
                                      <p:cBhvr additive="base">
                                        <p:cTn id="150" dur="100" fill="hold"/>
                                        <p:tgtEl>
                                          <p:spTgt spid="118"/>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119"/>
                                        </p:tgtEl>
                                        <p:attrNameLst>
                                          <p:attrName>style.visibility</p:attrName>
                                        </p:attrNameLst>
                                      </p:cBhvr>
                                      <p:to>
                                        <p:strVal val="visible"/>
                                      </p:to>
                                    </p:set>
                                    <p:anim calcmode="lin" valueType="num">
                                      <p:cBhvr additive="base">
                                        <p:cTn id="153" dur="100" fill="hold"/>
                                        <p:tgtEl>
                                          <p:spTgt spid="119"/>
                                        </p:tgtEl>
                                        <p:attrNameLst>
                                          <p:attrName>ppt_x</p:attrName>
                                        </p:attrNameLst>
                                      </p:cBhvr>
                                      <p:tavLst>
                                        <p:tav tm="0">
                                          <p:val>
                                            <p:strVal val="1+#ppt_w/2"/>
                                          </p:val>
                                        </p:tav>
                                        <p:tav tm="100000">
                                          <p:val>
                                            <p:strVal val="#ppt_x"/>
                                          </p:val>
                                        </p:tav>
                                      </p:tavLst>
                                    </p:anim>
                                    <p:anim calcmode="lin" valueType="num">
                                      <p:cBhvr additive="base">
                                        <p:cTn id="154" dur="100" fill="hold"/>
                                        <p:tgtEl>
                                          <p:spTgt spid="119"/>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120"/>
                                        </p:tgtEl>
                                        <p:attrNameLst>
                                          <p:attrName>style.visibility</p:attrName>
                                        </p:attrNameLst>
                                      </p:cBhvr>
                                      <p:to>
                                        <p:strVal val="visible"/>
                                      </p:to>
                                    </p:set>
                                    <p:anim calcmode="lin" valueType="num">
                                      <p:cBhvr additive="base">
                                        <p:cTn id="157" dur="100" fill="hold"/>
                                        <p:tgtEl>
                                          <p:spTgt spid="120"/>
                                        </p:tgtEl>
                                        <p:attrNameLst>
                                          <p:attrName>ppt_x</p:attrName>
                                        </p:attrNameLst>
                                      </p:cBhvr>
                                      <p:tavLst>
                                        <p:tav tm="0">
                                          <p:val>
                                            <p:strVal val="1+#ppt_w/2"/>
                                          </p:val>
                                        </p:tav>
                                        <p:tav tm="100000">
                                          <p:val>
                                            <p:strVal val="#ppt_x"/>
                                          </p:val>
                                        </p:tav>
                                      </p:tavLst>
                                    </p:anim>
                                    <p:anim calcmode="lin" valueType="num">
                                      <p:cBhvr additive="base">
                                        <p:cTn id="158" dur="100" fill="hold"/>
                                        <p:tgtEl>
                                          <p:spTgt spid="120"/>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0"/>
                                  </p:stCondLst>
                                  <p:childTnLst>
                                    <p:set>
                                      <p:cBhvr>
                                        <p:cTn id="160" dur="1" fill="hold">
                                          <p:stCondLst>
                                            <p:cond delay="0"/>
                                          </p:stCondLst>
                                        </p:cTn>
                                        <p:tgtEl>
                                          <p:spTgt spid="121"/>
                                        </p:tgtEl>
                                        <p:attrNameLst>
                                          <p:attrName>style.visibility</p:attrName>
                                        </p:attrNameLst>
                                      </p:cBhvr>
                                      <p:to>
                                        <p:strVal val="visible"/>
                                      </p:to>
                                    </p:set>
                                    <p:anim calcmode="lin" valueType="num">
                                      <p:cBhvr additive="base">
                                        <p:cTn id="161" dur="100" fill="hold"/>
                                        <p:tgtEl>
                                          <p:spTgt spid="121"/>
                                        </p:tgtEl>
                                        <p:attrNameLst>
                                          <p:attrName>ppt_x</p:attrName>
                                        </p:attrNameLst>
                                      </p:cBhvr>
                                      <p:tavLst>
                                        <p:tav tm="0">
                                          <p:val>
                                            <p:strVal val="1+#ppt_w/2"/>
                                          </p:val>
                                        </p:tav>
                                        <p:tav tm="100000">
                                          <p:val>
                                            <p:strVal val="#ppt_x"/>
                                          </p:val>
                                        </p:tav>
                                      </p:tavLst>
                                    </p:anim>
                                    <p:anim calcmode="lin" valueType="num">
                                      <p:cBhvr additive="base">
                                        <p:cTn id="162" dur="100" fill="hold"/>
                                        <p:tgtEl>
                                          <p:spTgt spid="121"/>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122"/>
                                        </p:tgtEl>
                                        <p:attrNameLst>
                                          <p:attrName>style.visibility</p:attrName>
                                        </p:attrNameLst>
                                      </p:cBhvr>
                                      <p:to>
                                        <p:strVal val="visible"/>
                                      </p:to>
                                    </p:set>
                                    <p:anim calcmode="lin" valueType="num">
                                      <p:cBhvr additive="base">
                                        <p:cTn id="165" dur="100" fill="hold"/>
                                        <p:tgtEl>
                                          <p:spTgt spid="122"/>
                                        </p:tgtEl>
                                        <p:attrNameLst>
                                          <p:attrName>ppt_x</p:attrName>
                                        </p:attrNameLst>
                                      </p:cBhvr>
                                      <p:tavLst>
                                        <p:tav tm="0">
                                          <p:val>
                                            <p:strVal val="1+#ppt_w/2"/>
                                          </p:val>
                                        </p:tav>
                                        <p:tav tm="100000">
                                          <p:val>
                                            <p:strVal val="#ppt_x"/>
                                          </p:val>
                                        </p:tav>
                                      </p:tavLst>
                                    </p:anim>
                                    <p:anim calcmode="lin" valueType="num">
                                      <p:cBhvr additive="base">
                                        <p:cTn id="166" dur="100" fill="hold"/>
                                        <p:tgtEl>
                                          <p:spTgt spid="122"/>
                                        </p:tgtEl>
                                        <p:attrNameLst>
                                          <p:attrName>ppt_y</p:attrName>
                                        </p:attrNameLst>
                                      </p:cBhvr>
                                      <p:tavLst>
                                        <p:tav tm="0">
                                          <p:val>
                                            <p:strVal val="#ppt_y"/>
                                          </p:val>
                                        </p:tav>
                                        <p:tav tm="100000">
                                          <p:val>
                                            <p:strVal val="#ppt_y"/>
                                          </p:val>
                                        </p:tav>
                                      </p:tavLst>
                                    </p:anim>
                                  </p:childTnLst>
                                </p:cTn>
                              </p:par>
                              <p:par>
                                <p:cTn id="167" presetID="2" presetClass="entr" presetSubtype="2" fill="hold" grpId="0" nodeType="withEffect">
                                  <p:stCondLst>
                                    <p:cond delay="0"/>
                                  </p:stCondLst>
                                  <p:childTnLst>
                                    <p:set>
                                      <p:cBhvr>
                                        <p:cTn id="168" dur="1" fill="hold">
                                          <p:stCondLst>
                                            <p:cond delay="0"/>
                                          </p:stCondLst>
                                        </p:cTn>
                                        <p:tgtEl>
                                          <p:spTgt spid="123"/>
                                        </p:tgtEl>
                                        <p:attrNameLst>
                                          <p:attrName>style.visibility</p:attrName>
                                        </p:attrNameLst>
                                      </p:cBhvr>
                                      <p:to>
                                        <p:strVal val="visible"/>
                                      </p:to>
                                    </p:set>
                                    <p:anim calcmode="lin" valueType="num">
                                      <p:cBhvr additive="base">
                                        <p:cTn id="169" dur="100" fill="hold"/>
                                        <p:tgtEl>
                                          <p:spTgt spid="123"/>
                                        </p:tgtEl>
                                        <p:attrNameLst>
                                          <p:attrName>ppt_x</p:attrName>
                                        </p:attrNameLst>
                                      </p:cBhvr>
                                      <p:tavLst>
                                        <p:tav tm="0">
                                          <p:val>
                                            <p:strVal val="1+#ppt_w/2"/>
                                          </p:val>
                                        </p:tav>
                                        <p:tav tm="100000">
                                          <p:val>
                                            <p:strVal val="#ppt_x"/>
                                          </p:val>
                                        </p:tav>
                                      </p:tavLst>
                                    </p:anim>
                                    <p:anim calcmode="lin" valueType="num">
                                      <p:cBhvr additive="base">
                                        <p:cTn id="170" dur="100" fill="hold"/>
                                        <p:tgtEl>
                                          <p:spTgt spid="123"/>
                                        </p:tgtEl>
                                        <p:attrNameLst>
                                          <p:attrName>ppt_y</p:attrName>
                                        </p:attrNameLst>
                                      </p:cBhvr>
                                      <p:tavLst>
                                        <p:tav tm="0">
                                          <p:val>
                                            <p:strVal val="#ppt_y"/>
                                          </p:val>
                                        </p:tav>
                                        <p:tav tm="100000">
                                          <p:val>
                                            <p:strVal val="#ppt_y"/>
                                          </p:val>
                                        </p:tav>
                                      </p:tavLst>
                                    </p:anim>
                                  </p:childTnLst>
                                </p:cTn>
                              </p:par>
                              <p:par>
                                <p:cTn id="171" presetID="2" presetClass="entr" presetSubtype="2" fill="hold" grpId="0" nodeType="withEffect">
                                  <p:stCondLst>
                                    <p:cond delay="0"/>
                                  </p:stCondLst>
                                  <p:childTnLst>
                                    <p:set>
                                      <p:cBhvr>
                                        <p:cTn id="172" dur="1" fill="hold">
                                          <p:stCondLst>
                                            <p:cond delay="0"/>
                                          </p:stCondLst>
                                        </p:cTn>
                                        <p:tgtEl>
                                          <p:spTgt spid="83"/>
                                        </p:tgtEl>
                                        <p:attrNameLst>
                                          <p:attrName>style.visibility</p:attrName>
                                        </p:attrNameLst>
                                      </p:cBhvr>
                                      <p:to>
                                        <p:strVal val="visible"/>
                                      </p:to>
                                    </p:set>
                                    <p:anim calcmode="lin" valueType="num">
                                      <p:cBhvr additive="base">
                                        <p:cTn id="173" dur="100" fill="hold"/>
                                        <p:tgtEl>
                                          <p:spTgt spid="83"/>
                                        </p:tgtEl>
                                        <p:attrNameLst>
                                          <p:attrName>ppt_x</p:attrName>
                                        </p:attrNameLst>
                                      </p:cBhvr>
                                      <p:tavLst>
                                        <p:tav tm="0">
                                          <p:val>
                                            <p:strVal val="1+#ppt_w/2"/>
                                          </p:val>
                                        </p:tav>
                                        <p:tav tm="100000">
                                          <p:val>
                                            <p:strVal val="#ppt_x"/>
                                          </p:val>
                                        </p:tav>
                                      </p:tavLst>
                                    </p:anim>
                                    <p:anim calcmode="lin" valueType="num">
                                      <p:cBhvr additive="base">
                                        <p:cTn id="174" dur="100" fill="hold"/>
                                        <p:tgtEl>
                                          <p:spTgt spid="83"/>
                                        </p:tgtEl>
                                        <p:attrNameLst>
                                          <p:attrName>ppt_y</p:attrName>
                                        </p:attrNameLst>
                                      </p:cBhvr>
                                      <p:tavLst>
                                        <p:tav tm="0">
                                          <p:val>
                                            <p:strVal val="#ppt_y"/>
                                          </p:val>
                                        </p:tav>
                                        <p:tav tm="100000">
                                          <p:val>
                                            <p:strVal val="#ppt_y"/>
                                          </p:val>
                                        </p:tav>
                                      </p:tavLst>
                                    </p:anim>
                                  </p:childTnLst>
                                </p:cTn>
                              </p:par>
                              <p:par>
                                <p:cTn id="175" presetID="2" presetClass="entr" presetSubtype="2" fill="hold" grpId="0" nodeType="withEffect">
                                  <p:stCondLst>
                                    <p:cond delay="0"/>
                                  </p:stCondLst>
                                  <p:childTnLst>
                                    <p:set>
                                      <p:cBhvr>
                                        <p:cTn id="176" dur="1" fill="hold">
                                          <p:stCondLst>
                                            <p:cond delay="0"/>
                                          </p:stCondLst>
                                        </p:cTn>
                                        <p:tgtEl>
                                          <p:spTgt spid="124"/>
                                        </p:tgtEl>
                                        <p:attrNameLst>
                                          <p:attrName>style.visibility</p:attrName>
                                        </p:attrNameLst>
                                      </p:cBhvr>
                                      <p:to>
                                        <p:strVal val="visible"/>
                                      </p:to>
                                    </p:set>
                                    <p:anim calcmode="lin" valueType="num">
                                      <p:cBhvr additive="base">
                                        <p:cTn id="177" dur="100" fill="hold"/>
                                        <p:tgtEl>
                                          <p:spTgt spid="124"/>
                                        </p:tgtEl>
                                        <p:attrNameLst>
                                          <p:attrName>ppt_x</p:attrName>
                                        </p:attrNameLst>
                                      </p:cBhvr>
                                      <p:tavLst>
                                        <p:tav tm="0">
                                          <p:val>
                                            <p:strVal val="1+#ppt_w/2"/>
                                          </p:val>
                                        </p:tav>
                                        <p:tav tm="100000">
                                          <p:val>
                                            <p:strVal val="#ppt_x"/>
                                          </p:val>
                                        </p:tav>
                                      </p:tavLst>
                                    </p:anim>
                                    <p:anim calcmode="lin" valueType="num">
                                      <p:cBhvr additive="base">
                                        <p:cTn id="178" dur="100" fill="hold"/>
                                        <p:tgtEl>
                                          <p:spTgt spid="124"/>
                                        </p:tgtEl>
                                        <p:attrNameLst>
                                          <p:attrName>ppt_y</p:attrName>
                                        </p:attrNameLst>
                                      </p:cBhvr>
                                      <p:tavLst>
                                        <p:tav tm="0">
                                          <p:val>
                                            <p:strVal val="#ppt_y"/>
                                          </p:val>
                                        </p:tav>
                                        <p:tav tm="100000">
                                          <p:val>
                                            <p:strVal val="#ppt_y"/>
                                          </p:val>
                                        </p:tav>
                                      </p:tavLst>
                                    </p:anim>
                                  </p:childTnLst>
                                </p:cTn>
                              </p:par>
                              <p:par>
                                <p:cTn id="179" presetID="2" presetClass="entr" presetSubtype="2" fill="hold" grpId="0" nodeType="withEffect">
                                  <p:stCondLst>
                                    <p:cond delay="0"/>
                                  </p:stCondLst>
                                  <p:childTnLst>
                                    <p:set>
                                      <p:cBhvr>
                                        <p:cTn id="180" dur="1" fill="hold">
                                          <p:stCondLst>
                                            <p:cond delay="0"/>
                                          </p:stCondLst>
                                        </p:cTn>
                                        <p:tgtEl>
                                          <p:spTgt spid="125"/>
                                        </p:tgtEl>
                                        <p:attrNameLst>
                                          <p:attrName>style.visibility</p:attrName>
                                        </p:attrNameLst>
                                      </p:cBhvr>
                                      <p:to>
                                        <p:strVal val="visible"/>
                                      </p:to>
                                    </p:set>
                                    <p:anim calcmode="lin" valueType="num">
                                      <p:cBhvr additive="base">
                                        <p:cTn id="181" dur="100" fill="hold"/>
                                        <p:tgtEl>
                                          <p:spTgt spid="125"/>
                                        </p:tgtEl>
                                        <p:attrNameLst>
                                          <p:attrName>ppt_x</p:attrName>
                                        </p:attrNameLst>
                                      </p:cBhvr>
                                      <p:tavLst>
                                        <p:tav tm="0">
                                          <p:val>
                                            <p:strVal val="1+#ppt_w/2"/>
                                          </p:val>
                                        </p:tav>
                                        <p:tav tm="100000">
                                          <p:val>
                                            <p:strVal val="#ppt_x"/>
                                          </p:val>
                                        </p:tav>
                                      </p:tavLst>
                                    </p:anim>
                                    <p:anim calcmode="lin" valueType="num">
                                      <p:cBhvr additive="base">
                                        <p:cTn id="182" dur="100" fill="hold"/>
                                        <p:tgtEl>
                                          <p:spTgt spid="125"/>
                                        </p:tgtEl>
                                        <p:attrNameLst>
                                          <p:attrName>ppt_y</p:attrName>
                                        </p:attrNameLst>
                                      </p:cBhvr>
                                      <p:tavLst>
                                        <p:tav tm="0">
                                          <p:val>
                                            <p:strVal val="#ppt_y"/>
                                          </p:val>
                                        </p:tav>
                                        <p:tav tm="100000">
                                          <p:val>
                                            <p:strVal val="#ppt_y"/>
                                          </p:val>
                                        </p:tav>
                                      </p:tavLst>
                                    </p:anim>
                                  </p:childTnLst>
                                </p:cTn>
                              </p:par>
                              <p:par>
                                <p:cTn id="183" presetID="2" presetClass="entr" presetSubtype="2" fill="hold" grpId="0" nodeType="withEffect">
                                  <p:stCondLst>
                                    <p:cond delay="0"/>
                                  </p:stCondLst>
                                  <p:childTnLst>
                                    <p:set>
                                      <p:cBhvr>
                                        <p:cTn id="184" dur="1" fill="hold">
                                          <p:stCondLst>
                                            <p:cond delay="0"/>
                                          </p:stCondLst>
                                        </p:cTn>
                                        <p:tgtEl>
                                          <p:spTgt spid="126"/>
                                        </p:tgtEl>
                                        <p:attrNameLst>
                                          <p:attrName>style.visibility</p:attrName>
                                        </p:attrNameLst>
                                      </p:cBhvr>
                                      <p:to>
                                        <p:strVal val="visible"/>
                                      </p:to>
                                    </p:set>
                                    <p:anim calcmode="lin" valueType="num">
                                      <p:cBhvr additive="base">
                                        <p:cTn id="185" dur="100" fill="hold"/>
                                        <p:tgtEl>
                                          <p:spTgt spid="126"/>
                                        </p:tgtEl>
                                        <p:attrNameLst>
                                          <p:attrName>ppt_x</p:attrName>
                                        </p:attrNameLst>
                                      </p:cBhvr>
                                      <p:tavLst>
                                        <p:tav tm="0">
                                          <p:val>
                                            <p:strVal val="1+#ppt_w/2"/>
                                          </p:val>
                                        </p:tav>
                                        <p:tav tm="100000">
                                          <p:val>
                                            <p:strVal val="#ppt_x"/>
                                          </p:val>
                                        </p:tav>
                                      </p:tavLst>
                                    </p:anim>
                                    <p:anim calcmode="lin" valueType="num">
                                      <p:cBhvr additive="base">
                                        <p:cTn id="186" dur="100" fill="hold"/>
                                        <p:tgtEl>
                                          <p:spTgt spid="126"/>
                                        </p:tgtEl>
                                        <p:attrNameLst>
                                          <p:attrName>ppt_y</p:attrName>
                                        </p:attrNameLst>
                                      </p:cBhvr>
                                      <p:tavLst>
                                        <p:tav tm="0">
                                          <p:val>
                                            <p:strVal val="#ppt_y"/>
                                          </p:val>
                                        </p:tav>
                                        <p:tav tm="100000">
                                          <p:val>
                                            <p:strVal val="#ppt_y"/>
                                          </p:val>
                                        </p:tav>
                                      </p:tavLst>
                                    </p:anim>
                                  </p:childTnLst>
                                </p:cTn>
                              </p:par>
                              <p:par>
                                <p:cTn id="187" presetID="2" presetClass="entr" presetSubtype="2" fill="hold" grpId="0" nodeType="with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additive="base">
                                        <p:cTn id="189" dur="100" fill="hold"/>
                                        <p:tgtEl>
                                          <p:spTgt spid="127"/>
                                        </p:tgtEl>
                                        <p:attrNameLst>
                                          <p:attrName>ppt_x</p:attrName>
                                        </p:attrNameLst>
                                      </p:cBhvr>
                                      <p:tavLst>
                                        <p:tav tm="0">
                                          <p:val>
                                            <p:strVal val="1+#ppt_w/2"/>
                                          </p:val>
                                        </p:tav>
                                        <p:tav tm="100000">
                                          <p:val>
                                            <p:strVal val="#ppt_x"/>
                                          </p:val>
                                        </p:tav>
                                      </p:tavLst>
                                    </p:anim>
                                    <p:anim calcmode="lin" valueType="num">
                                      <p:cBhvr additive="base">
                                        <p:cTn id="190" dur="100" fill="hold"/>
                                        <p:tgtEl>
                                          <p:spTgt spid="127"/>
                                        </p:tgtEl>
                                        <p:attrNameLst>
                                          <p:attrName>ppt_y</p:attrName>
                                        </p:attrNameLst>
                                      </p:cBhvr>
                                      <p:tavLst>
                                        <p:tav tm="0">
                                          <p:val>
                                            <p:strVal val="#ppt_y"/>
                                          </p:val>
                                        </p:tav>
                                        <p:tav tm="100000">
                                          <p:val>
                                            <p:strVal val="#ppt_y"/>
                                          </p:val>
                                        </p:tav>
                                      </p:tavLst>
                                    </p:anim>
                                  </p:childTnLst>
                                </p:cTn>
                              </p:par>
                              <p:par>
                                <p:cTn id="191" presetID="2" presetClass="entr" presetSubtype="2" fill="hold" grpId="0" nodeType="withEffect">
                                  <p:stCondLst>
                                    <p:cond delay="0"/>
                                  </p:stCondLst>
                                  <p:childTnLst>
                                    <p:set>
                                      <p:cBhvr>
                                        <p:cTn id="192" dur="1" fill="hold">
                                          <p:stCondLst>
                                            <p:cond delay="0"/>
                                          </p:stCondLst>
                                        </p:cTn>
                                        <p:tgtEl>
                                          <p:spTgt spid="128"/>
                                        </p:tgtEl>
                                        <p:attrNameLst>
                                          <p:attrName>style.visibility</p:attrName>
                                        </p:attrNameLst>
                                      </p:cBhvr>
                                      <p:to>
                                        <p:strVal val="visible"/>
                                      </p:to>
                                    </p:set>
                                    <p:anim calcmode="lin" valueType="num">
                                      <p:cBhvr additive="base">
                                        <p:cTn id="193" dur="100" fill="hold"/>
                                        <p:tgtEl>
                                          <p:spTgt spid="128"/>
                                        </p:tgtEl>
                                        <p:attrNameLst>
                                          <p:attrName>ppt_x</p:attrName>
                                        </p:attrNameLst>
                                      </p:cBhvr>
                                      <p:tavLst>
                                        <p:tav tm="0">
                                          <p:val>
                                            <p:strVal val="1+#ppt_w/2"/>
                                          </p:val>
                                        </p:tav>
                                        <p:tav tm="100000">
                                          <p:val>
                                            <p:strVal val="#ppt_x"/>
                                          </p:val>
                                        </p:tav>
                                      </p:tavLst>
                                    </p:anim>
                                    <p:anim calcmode="lin" valueType="num">
                                      <p:cBhvr additive="base">
                                        <p:cTn id="194" dur="100" fill="hold"/>
                                        <p:tgtEl>
                                          <p:spTgt spid="128"/>
                                        </p:tgtEl>
                                        <p:attrNameLst>
                                          <p:attrName>ppt_y</p:attrName>
                                        </p:attrNameLst>
                                      </p:cBhvr>
                                      <p:tavLst>
                                        <p:tav tm="0">
                                          <p:val>
                                            <p:strVal val="#ppt_y"/>
                                          </p:val>
                                        </p:tav>
                                        <p:tav tm="100000">
                                          <p:val>
                                            <p:strVal val="#ppt_y"/>
                                          </p:val>
                                        </p:tav>
                                      </p:tavLst>
                                    </p:anim>
                                  </p:childTnLst>
                                </p:cTn>
                              </p:par>
                              <p:par>
                                <p:cTn id="195" presetID="2" presetClass="entr" presetSubtype="2" fill="hold" grpId="0" nodeType="withEffect">
                                  <p:stCondLst>
                                    <p:cond delay="0"/>
                                  </p:stCondLst>
                                  <p:childTnLst>
                                    <p:set>
                                      <p:cBhvr>
                                        <p:cTn id="196" dur="1" fill="hold">
                                          <p:stCondLst>
                                            <p:cond delay="0"/>
                                          </p:stCondLst>
                                        </p:cTn>
                                        <p:tgtEl>
                                          <p:spTgt spid="129"/>
                                        </p:tgtEl>
                                        <p:attrNameLst>
                                          <p:attrName>style.visibility</p:attrName>
                                        </p:attrNameLst>
                                      </p:cBhvr>
                                      <p:to>
                                        <p:strVal val="visible"/>
                                      </p:to>
                                    </p:set>
                                    <p:anim calcmode="lin" valueType="num">
                                      <p:cBhvr additive="base">
                                        <p:cTn id="197" dur="100" fill="hold"/>
                                        <p:tgtEl>
                                          <p:spTgt spid="129"/>
                                        </p:tgtEl>
                                        <p:attrNameLst>
                                          <p:attrName>ppt_x</p:attrName>
                                        </p:attrNameLst>
                                      </p:cBhvr>
                                      <p:tavLst>
                                        <p:tav tm="0">
                                          <p:val>
                                            <p:strVal val="1+#ppt_w/2"/>
                                          </p:val>
                                        </p:tav>
                                        <p:tav tm="100000">
                                          <p:val>
                                            <p:strVal val="#ppt_x"/>
                                          </p:val>
                                        </p:tav>
                                      </p:tavLst>
                                    </p:anim>
                                    <p:anim calcmode="lin" valueType="num">
                                      <p:cBhvr additive="base">
                                        <p:cTn id="198" dur="100" fill="hold"/>
                                        <p:tgtEl>
                                          <p:spTgt spid="129"/>
                                        </p:tgtEl>
                                        <p:attrNameLst>
                                          <p:attrName>ppt_y</p:attrName>
                                        </p:attrNameLst>
                                      </p:cBhvr>
                                      <p:tavLst>
                                        <p:tav tm="0">
                                          <p:val>
                                            <p:strVal val="#ppt_y"/>
                                          </p:val>
                                        </p:tav>
                                        <p:tav tm="100000">
                                          <p:val>
                                            <p:strVal val="#ppt_y"/>
                                          </p:val>
                                        </p:tav>
                                      </p:tavLst>
                                    </p:anim>
                                  </p:childTnLst>
                                </p:cTn>
                              </p:par>
                              <p:par>
                                <p:cTn id="199" presetID="2" presetClass="entr" presetSubtype="2" fill="hold" grpId="0" nodeType="withEffect">
                                  <p:stCondLst>
                                    <p:cond delay="0"/>
                                  </p:stCondLst>
                                  <p:childTnLst>
                                    <p:set>
                                      <p:cBhvr>
                                        <p:cTn id="200" dur="1" fill="hold">
                                          <p:stCondLst>
                                            <p:cond delay="0"/>
                                          </p:stCondLst>
                                        </p:cTn>
                                        <p:tgtEl>
                                          <p:spTgt spid="130"/>
                                        </p:tgtEl>
                                        <p:attrNameLst>
                                          <p:attrName>style.visibility</p:attrName>
                                        </p:attrNameLst>
                                      </p:cBhvr>
                                      <p:to>
                                        <p:strVal val="visible"/>
                                      </p:to>
                                    </p:set>
                                    <p:anim calcmode="lin" valueType="num">
                                      <p:cBhvr additive="base">
                                        <p:cTn id="201" dur="100" fill="hold"/>
                                        <p:tgtEl>
                                          <p:spTgt spid="130"/>
                                        </p:tgtEl>
                                        <p:attrNameLst>
                                          <p:attrName>ppt_x</p:attrName>
                                        </p:attrNameLst>
                                      </p:cBhvr>
                                      <p:tavLst>
                                        <p:tav tm="0">
                                          <p:val>
                                            <p:strVal val="1+#ppt_w/2"/>
                                          </p:val>
                                        </p:tav>
                                        <p:tav tm="100000">
                                          <p:val>
                                            <p:strVal val="#ppt_x"/>
                                          </p:val>
                                        </p:tav>
                                      </p:tavLst>
                                    </p:anim>
                                    <p:anim calcmode="lin" valueType="num">
                                      <p:cBhvr additive="base">
                                        <p:cTn id="202" dur="100" fill="hold"/>
                                        <p:tgtEl>
                                          <p:spTgt spid="130"/>
                                        </p:tgtEl>
                                        <p:attrNameLst>
                                          <p:attrName>ppt_y</p:attrName>
                                        </p:attrNameLst>
                                      </p:cBhvr>
                                      <p:tavLst>
                                        <p:tav tm="0">
                                          <p:val>
                                            <p:strVal val="#ppt_y"/>
                                          </p:val>
                                        </p:tav>
                                        <p:tav tm="100000">
                                          <p:val>
                                            <p:strVal val="#ppt_y"/>
                                          </p:val>
                                        </p:tav>
                                      </p:tavLst>
                                    </p:anim>
                                  </p:childTnLst>
                                </p:cTn>
                              </p:par>
                              <p:par>
                                <p:cTn id="203" presetID="2" presetClass="entr" presetSubtype="2" fill="hold" grpId="0" nodeType="withEffect">
                                  <p:stCondLst>
                                    <p:cond delay="0"/>
                                  </p:stCondLst>
                                  <p:childTnLst>
                                    <p:set>
                                      <p:cBhvr>
                                        <p:cTn id="204" dur="1" fill="hold">
                                          <p:stCondLst>
                                            <p:cond delay="0"/>
                                          </p:stCondLst>
                                        </p:cTn>
                                        <p:tgtEl>
                                          <p:spTgt spid="131"/>
                                        </p:tgtEl>
                                        <p:attrNameLst>
                                          <p:attrName>style.visibility</p:attrName>
                                        </p:attrNameLst>
                                      </p:cBhvr>
                                      <p:to>
                                        <p:strVal val="visible"/>
                                      </p:to>
                                    </p:set>
                                    <p:anim calcmode="lin" valueType="num">
                                      <p:cBhvr additive="base">
                                        <p:cTn id="205" dur="100" fill="hold"/>
                                        <p:tgtEl>
                                          <p:spTgt spid="131"/>
                                        </p:tgtEl>
                                        <p:attrNameLst>
                                          <p:attrName>ppt_x</p:attrName>
                                        </p:attrNameLst>
                                      </p:cBhvr>
                                      <p:tavLst>
                                        <p:tav tm="0">
                                          <p:val>
                                            <p:strVal val="1+#ppt_w/2"/>
                                          </p:val>
                                        </p:tav>
                                        <p:tav tm="100000">
                                          <p:val>
                                            <p:strVal val="#ppt_x"/>
                                          </p:val>
                                        </p:tav>
                                      </p:tavLst>
                                    </p:anim>
                                    <p:anim calcmode="lin" valueType="num">
                                      <p:cBhvr additive="base">
                                        <p:cTn id="206" dur="100" fill="hold"/>
                                        <p:tgtEl>
                                          <p:spTgt spid="131"/>
                                        </p:tgtEl>
                                        <p:attrNameLst>
                                          <p:attrName>ppt_y</p:attrName>
                                        </p:attrNameLst>
                                      </p:cBhvr>
                                      <p:tavLst>
                                        <p:tav tm="0">
                                          <p:val>
                                            <p:strVal val="#ppt_y"/>
                                          </p:val>
                                        </p:tav>
                                        <p:tav tm="100000">
                                          <p:val>
                                            <p:strVal val="#ppt_y"/>
                                          </p:val>
                                        </p:tav>
                                      </p:tavLst>
                                    </p:anim>
                                  </p:childTnLst>
                                </p:cTn>
                              </p:par>
                              <p:par>
                                <p:cTn id="207" presetID="2" presetClass="entr" presetSubtype="2" fill="hold" grpId="0" nodeType="withEffect">
                                  <p:stCondLst>
                                    <p:cond delay="0"/>
                                  </p:stCondLst>
                                  <p:childTnLst>
                                    <p:set>
                                      <p:cBhvr>
                                        <p:cTn id="208" dur="1" fill="hold">
                                          <p:stCondLst>
                                            <p:cond delay="0"/>
                                          </p:stCondLst>
                                        </p:cTn>
                                        <p:tgtEl>
                                          <p:spTgt spid="132"/>
                                        </p:tgtEl>
                                        <p:attrNameLst>
                                          <p:attrName>style.visibility</p:attrName>
                                        </p:attrNameLst>
                                      </p:cBhvr>
                                      <p:to>
                                        <p:strVal val="visible"/>
                                      </p:to>
                                    </p:set>
                                    <p:anim calcmode="lin" valueType="num">
                                      <p:cBhvr additive="base">
                                        <p:cTn id="209" dur="100" fill="hold"/>
                                        <p:tgtEl>
                                          <p:spTgt spid="132"/>
                                        </p:tgtEl>
                                        <p:attrNameLst>
                                          <p:attrName>ppt_x</p:attrName>
                                        </p:attrNameLst>
                                      </p:cBhvr>
                                      <p:tavLst>
                                        <p:tav tm="0">
                                          <p:val>
                                            <p:strVal val="1+#ppt_w/2"/>
                                          </p:val>
                                        </p:tav>
                                        <p:tav tm="100000">
                                          <p:val>
                                            <p:strVal val="#ppt_x"/>
                                          </p:val>
                                        </p:tav>
                                      </p:tavLst>
                                    </p:anim>
                                    <p:anim calcmode="lin" valueType="num">
                                      <p:cBhvr additive="base">
                                        <p:cTn id="210" dur="100" fill="hold"/>
                                        <p:tgtEl>
                                          <p:spTgt spid="132"/>
                                        </p:tgtEl>
                                        <p:attrNameLst>
                                          <p:attrName>ppt_y</p:attrName>
                                        </p:attrNameLst>
                                      </p:cBhvr>
                                      <p:tavLst>
                                        <p:tav tm="0">
                                          <p:val>
                                            <p:strVal val="#ppt_y"/>
                                          </p:val>
                                        </p:tav>
                                        <p:tav tm="100000">
                                          <p:val>
                                            <p:strVal val="#ppt_y"/>
                                          </p:val>
                                        </p:tav>
                                      </p:tavLst>
                                    </p:anim>
                                  </p:childTnLst>
                                </p:cTn>
                              </p:par>
                              <p:par>
                                <p:cTn id="211" presetID="2" presetClass="entr" presetSubtype="2" fill="hold" grpId="0" nodeType="withEffect">
                                  <p:stCondLst>
                                    <p:cond delay="0"/>
                                  </p:stCondLst>
                                  <p:childTnLst>
                                    <p:set>
                                      <p:cBhvr>
                                        <p:cTn id="212" dur="1" fill="hold">
                                          <p:stCondLst>
                                            <p:cond delay="0"/>
                                          </p:stCondLst>
                                        </p:cTn>
                                        <p:tgtEl>
                                          <p:spTgt spid="133"/>
                                        </p:tgtEl>
                                        <p:attrNameLst>
                                          <p:attrName>style.visibility</p:attrName>
                                        </p:attrNameLst>
                                      </p:cBhvr>
                                      <p:to>
                                        <p:strVal val="visible"/>
                                      </p:to>
                                    </p:set>
                                    <p:anim calcmode="lin" valueType="num">
                                      <p:cBhvr additive="base">
                                        <p:cTn id="213" dur="100" fill="hold"/>
                                        <p:tgtEl>
                                          <p:spTgt spid="133"/>
                                        </p:tgtEl>
                                        <p:attrNameLst>
                                          <p:attrName>ppt_x</p:attrName>
                                        </p:attrNameLst>
                                      </p:cBhvr>
                                      <p:tavLst>
                                        <p:tav tm="0">
                                          <p:val>
                                            <p:strVal val="1+#ppt_w/2"/>
                                          </p:val>
                                        </p:tav>
                                        <p:tav tm="100000">
                                          <p:val>
                                            <p:strVal val="#ppt_x"/>
                                          </p:val>
                                        </p:tav>
                                      </p:tavLst>
                                    </p:anim>
                                    <p:anim calcmode="lin" valueType="num">
                                      <p:cBhvr additive="base">
                                        <p:cTn id="214" dur="100" fill="hold"/>
                                        <p:tgtEl>
                                          <p:spTgt spid="133"/>
                                        </p:tgtEl>
                                        <p:attrNameLst>
                                          <p:attrName>ppt_y</p:attrName>
                                        </p:attrNameLst>
                                      </p:cBhvr>
                                      <p:tavLst>
                                        <p:tav tm="0">
                                          <p:val>
                                            <p:strVal val="#ppt_y"/>
                                          </p:val>
                                        </p:tav>
                                        <p:tav tm="100000">
                                          <p:val>
                                            <p:strVal val="#ppt_y"/>
                                          </p:val>
                                        </p:tav>
                                      </p:tavLst>
                                    </p:anim>
                                  </p:childTnLst>
                                </p:cTn>
                              </p:par>
                              <p:par>
                                <p:cTn id="215" presetID="2" presetClass="entr" presetSubtype="2" fill="hold" grpId="0" nodeType="withEffect">
                                  <p:stCondLst>
                                    <p:cond delay="0"/>
                                  </p:stCondLst>
                                  <p:childTnLst>
                                    <p:set>
                                      <p:cBhvr>
                                        <p:cTn id="216" dur="1" fill="hold">
                                          <p:stCondLst>
                                            <p:cond delay="0"/>
                                          </p:stCondLst>
                                        </p:cTn>
                                        <p:tgtEl>
                                          <p:spTgt spid="134"/>
                                        </p:tgtEl>
                                        <p:attrNameLst>
                                          <p:attrName>style.visibility</p:attrName>
                                        </p:attrNameLst>
                                      </p:cBhvr>
                                      <p:to>
                                        <p:strVal val="visible"/>
                                      </p:to>
                                    </p:set>
                                    <p:anim calcmode="lin" valueType="num">
                                      <p:cBhvr additive="base">
                                        <p:cTn id="217" dur="100" fill="hold"/>
                                        <p:tgtEl>
                                          <p:spTgt spid="134"/>
                                        </p:tgtEl>
                                        <p:attrNameLst>
                                          <p:attrName>ppt_x</p:attrName>
                                        </p:attrNameLst>
                                      </p:cBhvr>
                                      <p:tavLst>
                                        <p:tav tm="0">
                                          <p:val>
                                            <p:strVal val="1+#ppt_w/2"/>
                                          </p:val>
                                        </p:tav>
                                        <p:tav tm="100000">
                                          <p:val>
                                            <p:strVal val="#ppt_x"/>
                                          </p:val>
                                        </p:tav>
                                      </p:tavLst>
                                    </p:anim>
                                    <p:anim calcmode="lin" valueType="num">
                                      <p:cBhvr additive="base">
                                        <p:cTn id="218" dur="100" fill="hold"/>
                                        <p:tgtEl>
                                          <p:spTgt spid="134"/>
                                        </p:tgtEl>
                                        <p:attrNameLst>
                                          <p:attrName>ppt_y</p:attrName>
                                        </p:attrNameLst>
                                      </p:cBhvr>
                                      <p:tavLst>
                                        <p:tav tm="0">
                                          <p:val>
                                            <p:strVal val="#ppt_y"/>
                                          </p:val>
                                        </p:tav>
                                        <p:tav tm="100000">
                                          <p:val>
                                            <p:strVal val="#ppt_y"/>
                                          </p:val>
                                        </p:tav>
                                      </p:tavLst>
                                    </p:anim>
                                  </p:childTnLst>
                                </p:cTn>
                              </p:par>
                              <p:par>
                                <p:cTn id="219" presetID="2" presetClass="entr" presetSubtype="2" fill="hold" grpId="0" nodeType="withEffect">
                                  <p:stCondLst>
                                    <p:cond delay="0"/>
                                  </p:stCondLst>
                                  <p:childTnLst>
                                    <p:set>
                                      <p:cBhvr>
                                        <p:cTn id="220" dur="1" fill="hold">
                                          <p:stCondLst>
                                            <p:cond delay="0"/>
                                          </p:stCondLst>
                                        </p:cTn>
                                        <p:tgtEl>
                                          <p:spTgt spid="135"/>
                                        </p:tgtEl>
                                        <p:attrNameLst>
                                          <p:attrName>style.visibility</p:attrName>
                                        </p:attrNameLst>
                                      </p:cBhvr>
                                      <p:to>
                                        <p:strVal val="visible"/>
                                      </p:to>
                                    </p:set>
                                    <p:anim calcmode="lin" valueType="num">
                                      <p:cBhvr additive="base">
                                        <p:cTn id="221" dur="100" fill="hold"/>
                                        <p:tgtEl>
                                          <p:spTgt spid="135"/>
                                        </p:tgtEl>
                                        <p:attrNameLst>
                                          <p:attrName>ppt_x</p:attrName>
                                        </p:attrNameLst>
                                      </p:cBhvr>
                                      <p:tavLst>
                                        <p:tav tm="0">
                                          <p:val>
                                            <p:strVal val="1+#ppt_w/2"/>
                                          </p:val>
                                        </p:tav>
                                        <p:tav tm="100000">
                                          <p:val>
                                            <p:strVal val="#ppt_x"/>
                                          </p:val>
                                        </p:tav>
                                      </p:tavLst>
                                    </p:anim>
                                    <p:anim calcmode="lin" valueType="num">
                                      <p:cBhvr additive="base">
                                        <p:cTn id="222" dur="100" fill="hold"/>
                                        <p:tgtEl>
                                          <p:spTgt spid="135"/>
                                        </p:tgtEl>
                                        <p:attrNameLst>
                                          <p:attrName>ppt_y</p:attrName>
                                        </p:attrNameLst>
                                      </p:cBhvr>
                                      <p:tavLst>
                                        <p:tav tm="0">
                                          <p:val>
                                            <p:strVal val="#ppt_y"/>
                                          </p:val>
                                        </p:tav>
                                        <p:tav tm="100000">
                                          <p:val>
                                            <p:strVal val="#ppt_y"/>
                                          </p:val>
                                        </p:tav>
                                      </p:tavLst>
                                    </p:anim>
                                  </p:childTnLst>
                                </p:cTn>
                              </p:par>
                              <p:par>
                                <p:cTn id="223" presetID="2" presetClass="entr" presetSubtype="2" fill="hold" grpId="0" nodeType="withEffect">
                                  <p:stCondLst>
                                    <p:cond delay="0"/>
                                  </p:stCondLst>
                                  <p:childTnLst>
                                    <p:set>
                                      <p:cBhvr>
                                        <p:cTn id="224" dur="1" fill="hold">
                                          <p:stCondLst>
                                            <p:cond delay="0"/>
                                          </p:stCondLst>
                                        </p:cTn>
                                        <p:tgtEl>
                                          <p:spTgt spid="82"/>
                                        </p:tgtEl>
                                        <p:attrNameLst>
                                          <p:attrName>style.visibility</p:attrName>
                                        </p:attrNameLst>
                                      </p:cBhvr>
                                      <p:to>
                                        <p:strVal val="visible"/>
                                      </p:to>
                                    </p:set>
                                    <p:anim calcmode="lin" valueType="num">
                                      <p:cBhvr additive="base">
                                        <p:cTn id="225" dur="100" fill="hold"/>
                                        <p:tgtEl>
                                          <p:spTgt spid="82"/>
                                        </p:tgtEl>
                                        <p:attrNameLst>
                                          <p:attrName>ppt_x</p:attrName>
                                        </p:attrNameLst>
                                      </p:cBhvr>
                                      <p:tavLst>
                                        <p:tav tm="0">
                                          <p:val>
                                            <p:strVal val="1+#ppt_w/2"/>
                                          </p:val>
                                        </p:tav>
                                        <p:tav tm="100000">
                                          <p:val>
                                            <p:strVal val="#ppt_x"/>
                                          </p:val>
                                        </p:tav>
                                      </p:tavLst>
                                    </p:anim>
                                    <p:anim calcmode="lin" valueType="num">
                                      <p:cBhvr additive="base">
                                        <p:cTn id="226" dur="100" fill="hold"/>
                                        <p:tgtEl>
                                          <p:spTgt spid="82"/>
                                        </p:tgtEl>
                                        <p:attrNameLst>
                                          <p:attrName>ppt_y</p:attrName>
                                        </p:attrNameLst>
                                      </p:cBhvr>
                                      <p:tavLst>
                                        <p:tav tm="0">
                                          <p:val>
                                            <p:strVal val="#ppt_y"/>
                                          </p:val>
                                        </p:tav>
                                        <p:tav tm="100000">
                                          <p:val>
                                            <p:strVal val="#ppt_y"/>
                                          </p:val>
                                        </p:tav>
                                      </p:tavLst>
                                    </p:anim>
                                  </p:childTnLst>
                                </p:cTn>
                              </p:par>
                              <p:par>
                                <p:cTn id="227" presetID="2" presetClass="entr" presetSubtype="2" fill="hold" grpId="0" nodeType="withEffect">
                                  <p:stCondLst>
                                    <p:cond delay="0"/>
                                  </p:stCondLst>
                                  <p:childTnLst>
                                    <p:set>
                                      <p:cBhvr>
                                        <p:cTn id="228" dur="1" fill="hold">
                                          <p:stCondLst>
                                            <p:cond delay="0"/>
                                          </p:stCondLst>
                                        </p:cTn>
                                        <p:tgtEl>
                                          <p:spTgt spid="136"/>
                                        </p:tgtEl>
                                        <p:attrNameLst>
                                          <p:attrName>style.visibility</p:attrName>
                                        </p:attrNameLst>
                                      </p:cBhvr>
                                      <p:to>
                                        <p:strVal val="visible"/>
                                      </p:to>
                                    </p:set>
                                    <p:anim calcmode="lin" valueType="num">
                                      <p:cBhvr additive="base">
                                        <p:cTn id="229" dur="100" fill="hold"/>
                                        <p:tgtEl>
                                          <p:spTgt spid="136"/>
                                        </p:tgtEl>
                                        <p:attrNameLst>
                                          <p:attrName>ppt_x</p:attrName>
                                        </p:attrNameLst>
                                      </p:cBhvr>
                                      <p:tavLst>
                                        <p:tav tm="0">
                                          <p:val>
                                            <p:strVal val="1+#ppt_w/2"/>
                                          </p:val>
                                        </p:tav>
                                        <p:tav tm="100000">
                                          <p:val>
                                            <p:strVal val="#ppt_x"/>
                                          </p:val>
                                        </p:tav>
                                      </p:tavLst>
                                    </p:anim>
                                    <p:anim calcmode="lin" valueType="num">
                                      <p:cBhvr additive="base">
                                        <p:cTn id="230" dur="100" fill="hold"/>
                                        <p:tgtEl>
                                          <p:spTgt spid="136"/>
                                        </p:tgtEl>
                                        <p:attrNameLst>
                                          <p:attrName>ppt_y</p:attrName>
                                        </p:attrNameLst>
                                      </p:cBhvr>
                                      <p:tavLst>
                                        <p:tav tm="0">
                                          <p:val>
                                            <p:strVal val="#ppt_y"/>
                                          </p:val>
                                        </p:tav>
                                        <p:tav tm="100000">
                                          <p:val>
                                            <p:strVal val="#ppt_y"/>
                                          </p:val>
                                        </p:tav>
                                      </p:tavLst>
                                    </p:anim>
                                  </p:childTnLst>
                                </p:cTn>
                              </p:par>
                              <p:par>
                                <p:cTn id="231" presetID="2" presetClass="entr" presetSubtype="2" fill="hold" grpId="0" nodeType="withEffect">
                                  <p:stCondLst>
                                    <p:cond delay="0"/>
                                  </p:stCondLst>
                                  <p:childTnLst>
                                    <p:set>
                                      <p:cBhvr>
                                        <p:cTn id="232" dur="1" fill="hold">
                                          <p:stCondLst>
                                            <p:cond delay="0"/>
                                          </p:stCondLst>
                                        </p:cTn>
                                        <p:tgtEl>
                                          <p:spTgt spid="137"/>
                                        </p:tgtEl>
                                        <p:attrNameLst>
                                          <p:attrName>style.visibility</p:attrName>
                                        </p:attrNameLst>
                                      </p:cBhvr>
                                      <p:to>
                                        <p:strVal val="visible"/>
                                      </p:to>
                                    </p:set>
                                    <p:anim calcmode="lin" valueType="num">
                                      <p:cBhvr additive="base">
                                        <p:cTn id="233" dur="100" fill="hold"/>
                                        <p:tgtEl>
                                          <p:spTgt spid="137"/>
                                        </p:tgtEl>
                                        <p:attrNameLst>
                                          <p:attrName>ppt_x</p:attrName>
                                        </p:attrNameLst>
                                      </p:cBhvr>
                                      <p:tavLst>
                                        <p:tav tm="0">
                                          <p:val>
                                            <p:strVal val="1+#ppt_w/2"/>
                                          </p:val>
                                        </p:tav>
                                        <p:tav tm="100000">
                                          <p:val>
                                            <p:strVal val="#ppt_x"/>
                                          </p:val>
                                        </p:tav>
                                      </p:tavLst>
                                    </p:anim>
                                    <p:anim calcmode="lin" valueType="num">
                                      <p:cBhvr additive="base">
                                        <p:cTn id="234" dur="100" fill="hold"/>
                                        <p:tgtEl>
                                          <p:spTgt spid="137"/>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138"/>
                                        </p:tgtEl>
                                        <p:attrNameLst>
                                          <p:attrName>style.visibility</p:attrName>
                                        </p:attrNameLst>
                                      </p:cBhvr>
                                      <p:to>
                                        <p:strVal val="visible"/>
                                      </p:to>
                                    </p:set>
                                    <p:anim calcmode="lin" valueType="num">
                                      <p:cBhvr additive="base">
                                        <p:cTn id="237" dur="100" fill="hold"/>
                                        <p:tgtEl>
                                          <p:spTgt spid="138"/>
                                        </p:tgtEl>
                                        <p:attrNameLst>
                                          <p:attrName>ppt_x</p:attrName>
                                        </p:attrNameLst>
                                      </p:cBhvr>
                                      <p:tavLst>
                                        <p:tav tm="0">
                                          <p:val>
                                            <p:strVal val="1+#ppt_w/2"/>
                                          </p:val>
                                        </p:tav>
                                        <p:tav tm="100000">
                                          <p:val>
                                            <p:strVal val="#ppt_x"/>
                                          </p:val>
                                        </p:tav>
                                      </p:tavLst>
                                    </p:anim>
                                    <p:anim calcmode="lin" valueType="num">
                                      <p:cBhvr additive="base">
                                        <p:cTn id="238" dur="100" fill="hold"/>
                                        <p:tgtEl>
                                          <p:spTgt spid="138"/>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139"/>
                                        </p:tgtEl>
                                        <p:attrNameLst>
                                          <p:attrName>style.visibility</p:attrName>
                                        </p:attrNameLst>
                                      </p:cBhvr>
                                      <p:to>
                                        <p:strVal val="visible"/>
                                      </p:to>
                                    </p:set>
                                    <p:anim calcmode="lin" valueType="num">
                                      <p:cBhvr additive="base">
                                        <p:cTn id="241" dur="100" fill="hold"/>
                                        <p:tgtEl>
                                          <p:spTgt spid="139"/>
                                        </p:tgtEl>
                                        <p:attrNameLst>
                                          <p:attrName>ppt_x</p:attrName>
                                        </p:attrNameLst>
                                      </p:cBhvr>
                                      <p:tavLst>
                                        <p:tav tm="0">
                                          <p:val>
                                            <p:strVal val="1+#ppt_w/2"/>
                                          </p:val>
                                        </p:tav>
                                        <p:tav tm="100000">
                                          <p:val>
                                            <p:strVal val="#ppt_x"/>
                                          </p:val>
                                        </p:tav>
                                      </p:tavLst>
                                    </p:anim>
                                    <p:anim calcmode="lin" valueType="num">
                                      <p:cBhvr additive="base">
                                        <p:cTn id="242" dur="100" fill="hold"/>
                                        <p:tgtEl>
                                          <p:spTgt spid="139"/>
                                        </p:tgtEl>
                                        <p:attrNameLst>
                                          <p:attrName>ppt_y</p:attrName>
                                        </p:attrNameLst>
                                      </p:cBhvr>
                                      <p:tavLst>
                                        <p:tav tm="0">
                                          <p:val>
                                            <p:strVal val="#ppt_y"/>
                                          </p:val>
                                        </p:tav>
                                        <p:tav tm="100000">
                                          <p:val>
                                            <p:strVal val="#ppt_y"/>
                                          </p:val>
                                        </p:tav>
                                      </p:tavLst>
                                    </p:anim>
                                  </p:childTnLst>
                                </p:cTn>
                              </p:par>
                              <p:par>
                                <p:cTn id="243" presetID="2" presetClass="entr" presetSubtype="2" fill="hold" grpId="0" nodeType="withEffect">
                                  <p:stCondLst>
                                    <p:cond delay="0"/>
                                  </p:stCondLst>
                                  <p:childTnLst>
                                    <p:set>
                                      <p:cBhvr>
                                        <p:cTn id="244" dur="1" fill="hold">
                                          <p:stCondLst>
                                            <p:cond delay="0"/>
                                          </p:stCondLst>
                                        </p:cTn>
                                        <p:tgtEl>
                                          <p:spTgt spid="140"/>
                                        </p:tgtEl>
                                        <p:attrNameLst>
                                          <p:attrName>style.visibility</p:attrName>
                                        </p:attrNameLst>
                                      </p:cBhvr>
                                      <p:to>
                                        <p:strVal val="visible"/>
                                      </p:to>
                                    </p:set>
                                    <p:anim calcmode="lin" valueType="num">
                                      <p:cBhvr additive="base">
                                        <p:cTn id="245" dur="100" fill="hold"/>
                                        <p:tgtEl>
                                          <p:spTgt spid="140"/>
                                        </p:tgtEl>
                                        <p:attrNameLst>
                                          <p:attrName>ppt_x</p:attrName>
                                        </p:attrNameLst>
                                      </p:cBhvr>
                                      <p:tavLst>
                                        <p:tav tm="0">
                                          <p:val>
                                            <p:strVal val="1+#ppt_w/2"/>
                                          </p:val>
                                        </p:tav>
                                        <p:tav tm="100000">
                                          <p:val>
                                            <p:strVal val="#ppt_x"/>
                                          </p:val>
                                        </p:tav>
                                      </p:tavLst>
                                    </p:anim>
                                    <p:anim calcmode="lin" valueType="num">
                                      <p:cBhvr additive="base">
                                        <p:cTn id="246" dur="100" fill="hold"/>
                                        <p:tgtEl>
                                          <p:spTgt spid="140"/>
                                        </p:tgtEl>
                                        <p:attrNameLst>
                                          <p:attrName>ppt_y</p:attrName>
                                        </p:attrNameLst>
                                      </p:cBhvr>
                                      <p:tavLst>
                                        <p:tav tm="0">
                                          <p:val>
                                            <p:strVal val="#ppt_y"/>
                                          </p:val>
                                        </p:tav>
                                        <p:tav tm="100000">
                                          <p:val>
                                            <p:strVal val="#ppt_y"/>
                                          </p:val>
                                        </p:tav>
                                      </p:tavLst>
                                    </p:anim>
                                  </p:childTnLst>
                                </p:cTn>
                              </p:par>
                              <p:par>
                                <p:cTn id="247" presetID="2" presetClass="entr" presetSubtype="2" fill="hold" grpId="0" nodeType="withEffect">
                                  <p:stCondLst>
                                    <p:cond delay="0"/>
                                  </p:stCondLst>
                                  <p:childTnLst>
                                    <p:set>
                                      <p:cBhvr>
                                        <p:cTn id="248" dur="1" fill="hold">
                                          <p:stCondLst>
                                            <p:cond delay="0"/>
                                          </p:stCondLst>
                                        </p:cTn>
                                        <p:tgtEl>
                                          <p:spTgt spid="141"/>
                                        </p:tgtEl>
                                        <p:attrNameLst>
                                          <p:attrName>style.visibility</p:attrName>
                                        </p:attrNameLst>
                                      </p:cBhvr>
                                      <p:to>
                                        <p:strVal val="visible"/>
                                      </p:to>
                                    </p:set>
                                    <p:anim calcmode="lin" valueType="num">
                                      <p:cBhvr additive="base">
                                        <p:cTn id="249" dur="100" fill="hold"/>
                                        <p:tgtEl>
                                          <p:spTgt spid="141"/>
                                        </p:tgtEl>
                                        <p:attrNameLst>
                                          <p:attrName>ppt_x</p:attrName>
                                        </p:attrNameLst>
                                      </p:cBhvr>
                                      <p:tavLst>
                                        <p:tav tm="0">
                                          <p:val>
                                            <p:strVal val="1+#ppt_w/2"/>
                                          </p:val>
                                        </p:tav>
                                        <p:tav tm="100000">
                                          <p:val>
                                            <p:strVal val="#ppt_x"/>
                                          </p:val>
                                        </p:tav>
                                      </p:tavLst>
                                    </p:anim>
                                    <p:anim calcmode="lin" valueType="num">
                                      <p:cBhvr additive="base">
                                        <p:cTn id="250" dur="100" fill="hold"/>
                                        <p:tgtEl>
                                          <p:spTgt spid="141"/>
                                        </p:tgtEl>
                                        <p:attrNameLst>
                                          <p:attrName>ppt_y</p:attrName>
                                        </p:attrNameLst>
                                      </p:cBhvr>
                                      <p:tavLst>
                                        <p:tav tm="0">
                                          <p:val>
                                            <p:strVal val="#ppt_y"/>
                                          </p:val>
                                        </p:tav>
                                        <p:tav tm="100000">
                                          <p:val>
                                            <p:strVal val="#ppt_y"/>
                                          </p:val>
                                        </p:tav>
                                      </p:tavLst>
                                    </p:anim>
                                  </p:childTnLst>
                                </p:cTn>
                              </p:par>
                              <p:par>
                                <p:cTn id="251" presetID="2" presetClass="entr" presetSubtype="2" fill="hold" grpId="0" nodeType="withEffect">
                                  <p:stCondLst>
                                    <p:cond delay="0"/>
                                  </p:stCondLst>
                                  <p:childTnLst>
                                    <p:set>
                                      <p:cBhvr>
                                        <p:cTn id="252" dur="1" fill="hold">
                                          <p:stCondLst>
                                            <p:cond delay="0"/>
                                          </p:stCondLst>
                                        </p:cTn>
                                        <p:tgtEl>
                                          <p:spTgt spid="142"/>
                                        </p:tgtEl>
                                        <p:attrNameLst>
                                          <p:attrName>style.visibility</p:attrName>
                                        </p:attrNameLst>
                                      </p:cBhvr>
                                      <p:to>
                                        <p:strVal val="visible"/>
                                      </p:to>
                                    </p:set>
                                    <p:anim calcmode="lin" valueType="num">
                                      <p:cBhvr additive="base">
                                        <p:cTn id="253" dur="100" fill="hold"/>
                                        <p:tgtEl>
                                          <p:spTgt spid="142"/>
                                        </p:tgtEl>
                                        <p:attrNameLst>
                                          <p:attrName>ppt_x</p:attrName>
                                        </p:attrNameLst>
                                      </p:cBhvr>
                                      <p:tavLst>
                                        <p:tav tm="0">
                                          <p:val>
                                            <p:strVal val="1+#ppt_w/2"/>
                                          </p:val>
                                        </p:tav>
                                        <p:tav tm="100000">
                                          <p:val>
                                            <p:strVal val="#ppt_x"/>
                                          </p:val>
                                        </p:tav>
                                      </p:tavLst>
                                    </p:anim>
                                    <p:anim calcmode="lin" valueType="num">
                                      <p:cBhvr additive="base">
                                        <p:cTn id="254" dur="100" fill="hold"/>
                                        <p:tgtEl>
                                          <p:spTgt spid="142"/>
                                        </p:tgtEl>
                                        <p:attrNameLst>
                                          <p:attrName>ppt_y</p:attrName>
                                        </p:attrNameLst>
                                      </p:cBhvr>
                                      <p:tavLst>
                                        <p:tav tm="0">
                                          <p:val>
                                            <p:strVal val="#ppt_y"/>
                                          </p:val>
                                        </p:tav>
                                        <p:tav tm="100000">
                                          <p:val>
                                            <p:strVal val="#ppt_y"/>
                                          </p:val>
                                        </p:tav>
                                      </p:tavLst>
                                    </p:anim>
                                  </p:childTnLst>
                                </p:cTn>
                              </p:par>
                              <p:par>
                                <p:cTn id="255" presetID="2" presetClass="entr" presetSubtype="2" fill="hold" grpId="0" nodeType="withEffect">
                                  <p:stCondLst>
                                    <p:cond delay="0"/>
                                  </p:stCondLst>
                                  <p:childTnLst>
                                    <p:set>
                                      <p:cBhvr>
                                        <p:cTn id="256" dur="1" fill="hold">
                                          <p:stCondLst>
                                            <p:cond delay="0"/>
                                          </p:stCondLst>
                                        </p:cTn>
                                        <p:tgtEl>
                                          <p:spTgt spid="143"/>
                                        </p:tgtEl>
                                        <p:attrNameLst>
                                          <p:attrName>style.visibility</p:attrName>
                                        </p:attrNameLst>
                                      </p:cBhvr>
                                      <p:to>
                                        <p:strVal val="visible"/>
                                      </p:to>
                                    </p:set>
                                    <p:anim calcmode="lin" valueType="num">
                                      <p:cBhvr additive="base">
                                        <p:cTn id="257" dur="100" fill="hold"/>
                                        <p:tgtEl>
                                          <p:spTgt spid="143"/>
                                        </p:tgtEl>
                                        <p:attrNameLst>
                                          <p:attrName>ppt_x</p:attrName>
                                        </p:attrNameLst>
                                      </p:cBhvr>
                                      <p:tavLst>
                                        <p:tav tm="0">
                                          <p:val>
                                            <p:strVal val="1+#ppt_w/2"/>
                                          </p:val>
                                        </p:tav>
                                        <p:tav tm="100000">
                                          <p:val>
                                            <p:strVal val="#ppt_x"/>
                                          </p:val>
                                        </p:tav>
                                      </p:tavLst>
                                    </p:anim>
                                    <p:anim calcmode="lin" valueType="num">
                                      <p:cBhvr additive="base">
                                        <p:cTn id="258" dur="100" fill="hold"/>
                                        <p:tgtEl>
                                          <p:spTgt spid="143"/>
                                        </p:tgtEl>
                                        <p:attrNameLst>
                                          <p:attrName>ppt_y</p:attrName>
                                        </p:attrNameLst>
                                      </p:cBhvr>
                                      <p:tavLst>
                                        <p:tav tm="0">
                                          <p:val>
                                            <p:strVal val="#ppt_y"/>
                                          </p:val>
                                        </p:tav>
                                        <p:tav tm="100000">
                                          <p:val>
                                            <p:strVal val="#ppt_y"/>
                                          </p:val>
                                        </p:tav>
                                      </p:tavLst>
                                    </p:anim>
                                  </p:childTnLst>
                                </p:cTn>
                              </p:par>
                              <p:par>
                                <p:cTn id="259" presetID="2" presetClass="entr" presetSubtype="2" fill="hold" grpId="0" nodeType="withEffect">
                                  <p:stCondLst>
                                    <p:cond delay="0"/>
                                  </p:stCondLst>
                                  <p:childTnLst>
                                    <p:set>
                                      <p:cBhvr>
                                        <p:cTn id="260" dur="1" fill="hold">
                                          <p:stCondLst>
                                            <p:cond delay="0"/>
                                          </p:stCondLst>
                                        </p:cTn>
                                        <p:tgtEl>
                                          <p:spTgt spid="144"/>
                                        </p:tgtEl>
                                        <p:attrNameLst>
                                          <p:attrName>style.visibility</p:attrName>
                                        </p:attrNameLst>
                                      </p:cBhvr>
                                      <p:to>
                                        <p:strVal val="visible"/>
                                      </p:to>
                                    </p:set>
                                    <p:anim calcmode="lin" valueType="num">
                                      <p:cBhvr additive="base">
                                        <p:cTn id="261" dur="100" fill="hold"/>
                                        <p:tgtEl>
                                          <p:spTgt spid="144"/>
                                        </p:tgtEl>
                                        <p:attrNameLst>
                                          <p:attrName>ppt_x</p:attrName>
                                        </p:attrNameLst>
                                      </p:cBhvr>
                                      <p:tavLst>
                                        <p:tav tm="0">
                                          <p:val>
                                            <p:strVal val="1+#ppt_w/2"/>
                                          </p:val>
                                        </p:tav>
                                        <p:tav tm="100000">
                                          <p:val>
                                            <p:strVal val="#ppt_x"/>
                                          </p:val>
                                        </p:tav>
                                      </p:tavLst>
                                    </p:anim>
                                    <p:anim calcmode="lin" valueType="num">
                                      <p:cBhvr additive="base">
                                        <p:cTn id="262" dur="100" fill="hold"/>
                                        <p:tgtEl>
                                          <p:spTgt spid="144"/>
                                        </p:tgtEl>
                                        <p:attrNameLst>
                                          <p:attrName>ppt_y</p:attrName>
                                        </p:attrNameLst>
                                      </p:cBhvr>
                                      <p:tavLst>
                                        <p:tav tm="0">
                                          <p:val>
                                            <p:strVal val="#ppt_y"/>
                                          </p:val>
                                        </p:tav>
                                        <p:tav tm="100000">
                                          <p:val>
                                            <p:strVal val="#ppt_y"/>
                                          </p:val>
                                        </p:tav>
                                      </p:tavLst>
                                    </p:anim>
                                  </p:childTnLst>
                                </p:cTn>
                              </p:par>
                              <p:par>
                                <p:cTn id="263" presetID="2" presetClass="entr" presetSubtype="2" fill="hold" grpId="0" nodeType="withEffect">
                                  <p:stCondLst>
                                    <p:cond delay="0"/>
                                  </p:stCondLst>
                                  <p:childTnLst>
                                    <p:set>
                                      <p:cBhvr>
                                        <p:cTn id="264" dur="1" fill="hold">
                                          <p:stCondLst>
                                            <p:cond delay="0"/>
                                          </p:stCondLst>
                                        </p:cTn>
                                        <p:tgtEl>
                                          <p:spTgt spid="145"/>
                                        </p:tgtEl>
                                        <p:attrNameLst>
                                          <p:attrName>style.visibility</p:attrName>
                                        </p:attrNameLst>
                                      </p:cBhvr>
                                      <p:to>
                                        <p:strVal val="visible"/>
                                      </p:to>
                                    </p:set>
                                    <p:anim calcmode="lin" valueType="num">
                                      <p:cBhvr additive="base">
                                        <p:cTn id="265" dur="100" fill="hold"/>
                                        <p:tgtEl>
                                          <p:spTgt spid="145"/>
                                        </p:tgtEl>
                                        <p:attrNameLst>
                                          <p:attrName>ppt_x</p:attrName>
                                        </p:attrNameLst>
                                      </p:cBhvr>
                                      <p:tavLst>
                                        <p:tav tm="0">
                                          <p:val>
                                            <p:strVal val="1+#ppt_w/2"/>
                                          </p:val>
                                        </p:tav>
                                        <p:tav tm="100000">
                                          <p:val>
                                            <p:strVal val="#ppt_x"/>
                                          </p:val>
                                        </p:tav>
                                      </p:tavLst>
                                    </p:anim>
                                    <p:anim calcmode="lin" valueType="num">
                                      <p:cBhvr additive="base">
                                        <p:cTn id="266" dur="100" fill="hold"/>
                                        <p:tgtEl>
                                          <p:spTgt spid="145"/>
                                        </p:tgtEl>
                                        <p:attrNameLst>
                                          <p:attrName>ppt_y</p:attrName>
                                        </p:attrNameLst>
                                      </p:cBhvr>
                                      <p:tavLst>
                                        <p:tav tm="0">
                                          <p:val>
                                            <p:strVal val="#ppt_y"/>
                                          </p:val>
                                        </p:tav>
                                        <p:tav tm="100000">
                                          <p:val>
                                            <p:strVal val="#ppt_y"/>
                                          </p:val>
                                        </p:tav>
                                      </p:tavLst>
                                    </p:anim>
                                  </p:childTnLst>
                                </p:cTn>
                              </p:par>
                              <p:par>
                                <p:cTn id="267" presetID="2" presetClass="entr" presetSubtype="2" fill="hold" grpId="0" nodeType="withEffect">
                                  <p:stCondLst>
                                    <p:cond delay="0"/>
                                  </p:stCondLst>
                                  <p:childTnLst>
                                    <p:set>
                                      <p:cBhvr>
                                        <p:cTn id="268" dur="1" fill="hold">
                                          <p:stCondLst>
                                            <p:cond delay="0"/>
                                          </p:stCondLst>
                                        </p:cTn>
                                        <p:tgtEl>
                                          <p:spTgt spid="146"/>
                                        </p:tgtEl>
                                        <p:attrNameLst>
                                          <p:attrName>style.visibility</p:attrName>
                                        </p:attrNameLst>
                                      </p:cBhvr>
                                      <p:to>
                                        <p:strVal val="visible"/>
                                      </p:to>
                                    </p:set>
                                    <p:anim calcmode="lin" valueType="num">
                                      <p:cBhvr additive="base">
                                        <p:cTn id="269" dur="100" fill="hold"/>
                                        <p:tgtEl>
                                          <p:spTgt spid="146"/>
                                        </p:tgtEl>
                                        <p:attrNameLst>
                                          <p:attrName>ppt_x</p:attrName>
                                        </p:attrNameLst>
                                      </p:cBhvr>
                                      <p:tavLst>
                                        <p:tav tm="0">
                                          <p:val>
                                            <p:strVal val="1+#ppt_w/2"/>
                                          </p:val>
                                        </p:tav>
                                        <p:tav tm="100000">
                                          <p:val>
                                            <p:strVal val="#ppt_x"/>
                                          </p:val>
                                        </p:tav>
                                      </p:tavLst>
                                    </p:anim>
                                    <p:anim calcmode="lin" valueType="num">
                                      <p:cBhvr additive="base">
                                        <p:cTn id="270" dur="100" fill="hold"/>
                                        <p:tgtEl>
                                          <p:spTgt spid="146"/>
                                        </p:tgtEl>
                                        <p:attrNameLst>
                                          <p:attrName>ppt_y</p:attrName>
                                        </p:attrNameLst>
                                      </p:cBhvr>
                                      <p:tavLst>
                                        <p:tav tm="0">
                                          <p:val>
                                            <p:strVal val="#ppt_y"/>
                                          </p:val>
                                        </p:tav>
                                        <p:tav tm="100000">
                                          <p:val>
                                            <p:strVal val="#ppt_y"/>
                                          </p:val>
                                        </p:tav>
                                      </p:tavLst>
                                    </p:anim>
                                  </p:childTnLst>
                                </p:cTn>
                              </p:par>
                              <p:par>
                                <p:cTn id="271" presetID="2" presetClass="entr" presetSubtype="2" fill="hold" grpId="0" nodeType="withEffect">
                                  <p:stCondLst>
                                    <p:cond delay="0"/>
                                  </p:stCondLst>
                                  <p:childTnLst>
                                    <p:set>
                                      <p:cBhvr>
                                        <p:cTn id="272" dur="1" fill="hold">
                                          <p:stCondLst>
                                            <p:cond delay="0"/>
                                          </p:stCondLst>
                                        </p:cTn>
                                        <p:tgtEl>
                                          <p:spTgt spid="147"/>
                                        </p:tgtEl>
                                        <p:attrNameLst>
                                          <p:attrName>style.visibility</p:attrName>
                                        </p:attrNameLst>
                                      </p:cBhvr>
                                      <p:to>
                                        <p:strVal val="visible"/>
                                      </p:to>
                                    </p:set>
                                    <p:anim calcmode="lin" valueType="num">
                                      <p:cBhvr additive="base">
                                        <p:cTn id="273" dur="100" fill="hold"/>
                                        <p:tgtEl>
                                          <p:spTgt spid="147"/>
                                        </p:tgtEl>
                                        <p:attrNameLst>
                                          <p:attrName>ppt_x</p:attrName>
                                        </p:attrNameLst>
                                      </p:cBhvr>
                                      <p:tavLst>
                                        <p:tav tm="0">
                                          <p:val>
                                            <p:strVal val="1+#ppt_w/2"/>
                                          </p:val>
                                        </p:tav>
                                        <p:tav tm="100000">
                                          <p:val>
                                            <p:strVal val="#ppt_x"/>
                                          </p:val>
                                        </p:tav>
                                      </p:tavLst>
                                    </p:anim>
                                    <p:anim calcmode="lin" valueType="num">
                                      <p:cBhvr additive="base">
                                        <p:cTn id="274" dur="100" fill="hold"/>
                                        <p:tgtEl>
                                          <p:spTgt spid="147"/>
                                        </p:tgtEl>
                                        <p:attrNameLst>
                                          <p:attrName>ppt_y</p:attrName>
                                        </p:attrNameLst>
                                      </p:cBhvr>
                                      <p:tavLst>
                                        <p:tav tm="0">
                                          <p:val>
                                            <p:strVal val="#ppt_y"/>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148"/>
                                        </p:tgtEl>
                                        <p:attrNameLst>
                                          <p:attrName>style.visibility</p:attrName>
                                        </p:attrNameLst>
                                      </p:cBhvr>
                                      <p:to>
                                        <p:strVal val="visible"/>
                                      </p:to>
                                    </p:set>
                                    <p:animEffect transition="in" filter="fade">
                                      <p:cBhvr>
                                        <p:cTn id="277" dur="1000"/>
                                        <p:tgtEl>
                                          <p:spTgt spid="148"/>
                                        </p:tgtEl>
                                      </p:cBhvr>
                                    </p:animEffect>
                                    <p:anim calcmode="lin" valueType="num">
                                      <p:cBhvr>
                                        <p:cTn id="278" dur="1000" fill="hold"/>
                                        <p:tgtEl>
                                          <p:spTgt spid="148"/>
                                        </p:tgtEl>
                                        <p:attrNameLst>
                                          <p:attrName>ppt_x</p:attrName>
                                        </p:attrNameLst>
                                      </p:cBhvr>
                                      <p:tavLst>
                                        <p:tav tm="0">
                                          <p:val>
                                            <p:strVal val="#ppt_x"/>
                                          </p:val>
                                        </p:tav>
                                        <p:tav tm="100000">
                                          <p:val>
                                            <p:strVal val="#ppt_x"/>
                                          </p:val>
                                        </p:tav>
                                      </p:tavLst>
                                    </p:anim>
                                    <p:anim calcmode="lin" valueType="num">
                                      <p:cBhvr>
                                        <p:cTn id="279"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1905001" y="457200"/>
            <a:ext cx="8290511" cy="609600"/>
          </a:xfrm>
        </p:spPr>
        <p:txBody>
          <a:bodyPr/>
          <a:lstStyle/>
          <a:p>
            <a:r>
              <a:rPr lang="en-US" altLang="en-US" sz="2800" dirty="0"/>
              <a:t>Average Pensionable Remuneration </a:t>
            </a:r>
            <a:r>
              <a:rPr lang="en-US" altLang="en-US" sz="1400" dirty="0"/>
              <a:t>(APR) example</a:t>
            </a:r>
          </a:p>
        </p:txBody>
      </p:sp>
      <p:sp>
        <p:nvSpPr>
          <p:cNvPr id="82" name="Oval 81"/>
          <p:cNvSpPr/>
          <p:nvPr/>
        </p:nvSpPr>
        <p:spPr bwMode="auto">
          <a:xfrm>
            <a:off x="9617765" y="58310"/>
            <a:ext cx="975311" cy="975311"/>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s-UY" sz="1100" b="1" dirty="0">
                <a:solidFill>
                  <a:srgbClr val="000000"/>
                </a:solidFill>
                <a:effectLst>
                  <a:outerShdw blurRad="50800" dist="38100" algn="l" rotWithShape="0">
                    <a:schemeClr val="bg1">
                      <a:alpha val="50000"/>
                    </a:schemeClr>
                  </a:outerShdw>
                </a:effectLst>
              </a:rPr>
              <a:t>2% Formula</a:t>
            </a:r>
            <a:endParaRPr lang="en-US" sz="1100" b="1" dirty="0">
              <a:solidFill>
                <a:srgbClr val="000000"/>
              </a:solidFill>
              <a:effectLst>
                <a:outerShdw blurRad="50800" dist="38100" algn="l" rotWithShape="0">
                  <a:schemeClr val="bg1">
                    <a:alpha val="50000"/>
                  </a:schemeClr>
                </a:outerShdw>
              </a:effectLst>
            </a:endParaRPr>
          </a:p>
        </p:txBody>
      </p:sp>
      <p:sp>
        <p:nvSpPr>
          <p:cNvPr id="83" name="Rounded Rectangle 82"/>
          <p:cNvSpPr/>
          <p:nvPr/>
        </p:nvSpPr>
        <p:spPr>
          <a:xfrm>
            <a:off x="2144668" y="534921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Last year of participation</a:t>
            </a:r>
          </a:p>
        </p:txBody>
      </p:sp>
      <p:sp>
        <p:nvSpPr>
          <p:cNvPr id="84" name="Rounded Rectangle 83"/>
          <p:cNvSpPr/>
          <p:nvPr/>
        </p:nvSpPr>
        <p:spPr>
          <a:xfrm>
            <a:off x="2144668" y="443482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Year before the last</a:t>
            </a:r>
          </a:p>
        </p:txBody>
      </p:sp>
      <p:sp>
        <p:nvSpPr>
          <p:cNvPr id="85" name="Rounded Rectangle 84"/>
          <p:cNvSpPr/>
          <p:nvPr/>
        </p:nvSpPr>
        <p:spPr>
          <a:xfrm>
            <a:off x="2127150" y="352043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 years before the last</a:t>
            </a:r>
          </a:p>
        </p:txBody>
      </p:sp>
      <p:sp>
        <p:nvSpPr>
          <p:cNvPr id="86" name="Rounded Rectangle 85"/>
          <p:cNvSpPr/>
          <p:nvPr/>
        </p:nvSpPr>
        <p:spPr>
          <a:xfrm>
            <a:off x="2127149" y="2603735"/>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 years before the last</a:t>
            </a:r>
          </a:p>
        </p:txBody>
      </p:sp>
      <p:sp>
        <p:nvSpPr>
          <p:cNvPr id="87" name="Rounded Rectangle 86"/>
          <p:cNvSpPr/>
          <p:nvPr/>
        </p:nvSpPr>
        <p:spPr>
          <a:xfrm>
            <a:off x="2164124" y="1691659"/>
            <a:ext cx="1554463" cy="548634"/>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 years before the last</a:t>
            </a:r>
          </a:p>
        </p:txBody>
      </p:sp>
      <p:sp>
        <p:nvSpPr>
          <p:cNvPr id="88" name="Rounded Rectangle 87"/>
          <p:cNvSpPr/>
          <p:nvPr/>
        </p:nvSpPr>
        <p:spPr>
          <a:xfrm>
            <a:off x="1615489" y="1691659"/>
            <a:ext cx="365756" cy="4206194"/>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solidFill>
                  <a:schemeClr val="tx1"/>
                </a:solidFill>
              </a:rPr>
              <a:t>Last 5 years of participation</a:t>
            </a:r>
          </a:p>
        </p:txBody>
      </p:sp>
      <p:sp>
        <p:nvSpPr>
          <p:cNvPr id="89" name="Oval 88"/>
          <p:cNvSpPr/>
          <p:nvPr/>
        </p:nvSpPr>
        <p:spPr>
          <a:xfrm>
            <a:off x="390146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0" name="Oval 89"/>
          <p:cNvSpPr/>
          <p:nvPr/>
        </p:nvSpPr>
        <p:spPr>
          <a:xfrm>
            <a:off x="445009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1" name="Oval 90"/>
          <p:cNvSpPr/>
          <p:nvPr/>
        </p:nvSpPr>
        <p:spPr>
          <a:xfrm>
            <a:off x="4998732"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2" name="Oval 91"/>
          <p:cNvSpPr/>
          <p:nvPr/>
        </p:nvSpPr>
        <p:spPr>
          <a:xfrm>
            <a:off x="5547366"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3" name="Oval 92"/>
          <p:cNvSpPr/>
          <p:nvPr/>
        </p:nvSpPr>
        <p:spPr>
          <a:xfrm>
            <a:off x="6096000"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4" name="Oval 93"/>
          <p:cNvSpPr/>
          <p:nvPr/>
        </p:nvSpPr>
        <p:spPr>
          <a:xfrm>
            <a:off x="664463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5" name="Oval 94"/>
          <p:cNvSpPr/>
          <p:nvPr/>
        </p:nvSpPr>
        <p:spPr>
          <a:xfrm>
            <a:off x="719326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6" name="Oval 95"/>
          <p:cNvSpPr/>
          <p:nvPr/>
        </p:nvSpPr>
        <p:spPr>
          <a:xfrm>
            <a:off x="7741902"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7" name="Oval 96"/>
          <p:cNvSpPr/>
          <p:nvPr/>
        </p:nvSpPr>
        <p:spPr>
          <a:xfrm>
            <a:off x="8290536"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$8550</a:t>
            </a:r>
            <a:endParaRPr lang="en-US" sz="900" b="1" dirty="0"/>
          </a:p>
        </p:txBody>
      </p:sp>
      <p:sp>
        <p:nvSpPr>
          <p:cNvPr id="98" name="Oval 97"/>
          <p:cNvSpPr/>
          <p:nvPr/>
        </p:nvSpPr>
        <p:spPr>
          <a:xfrm>
            <a:off x="8839170"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$8790</a:t>
            </a:r>
            <a:endParaRPr lang="en-US" sz="900" b="1" dirty="0"/>
          </a:p>
        </p:txBody>
      </p:sp>
      <p:sp>
        <p:nvSpPr>
          <p:cNvPr id="99" name="Oval 98"/>
          <p:cNvSpPr/>
          <p:nvPr/>
        </p:nvSpPr>
        <p:spPr>
          <a:xfrm>
            <a:off x="9387804"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$8790</a:t>
            </a:r>
            <a:endParaRPr lang="en-US" sz="900" b="1" dirty="0"/>
          </a:p>
        </p:txBody>
      </p:sp>
      <p:sp>
        <p:nvSpPr>
          <p:cNvPr id="100" name="Oval 99"/>
          <p:cNvSpPr/>
          <p:nvPr/>
        </p:nvSpPr>
        <p:spPr>
          <a:xfrm>
            <a:off x="9936438" y="169165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$8790</a:t>
            </a:r>
            <a:endParaRPr lang="en-US" sz="900" b="1" dirty="0"/>
          </a:p>
        </p:txBody>
      </p:sp>
      <p:sp>
        <p:nvSpPr>
          <p:cNvPr id="101" name="Oval 100"/>
          <p:cNvSpPr/>
          <p:nvPr/>
        </p:nvSpPr>
        <p:spPr>
          <a:xfrm>
            <a:off x="3900559"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2" name="Oval 101"/>
          <p:cNvSpPr/>
          <p:nvPr/>
        </p:nvSpPr>
        <p:spPr>
          <a:xfrm>
            <a:off x="4449193"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3" name="Oval 102"/>
          <p:cNvSpPr/>
          <p:nvPr/>
        </p:nvSpPr>
        <p:spPr>
          <a:xfrm>
            <a:off x="4997827"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4" name="Oval 103"/>
          <p:cNvSpPr/>
          <p:nvPr/>
        </p:nvSpPr>
        <p:spPr>
          <a:xfrm>
            <a:off x="5546461"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5" name="Oval 104"/>
          <p:cNvSpPr/>
          <p:nvPr/>
        </p:nvSpPr>
        <p:spPr>
          <a:xfrm>
            <a:off x="6095095"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6" name="Oval 105"/>
          <p:cNvSpPr/>
          <p:nvPr/>
        </p:nvSpPr>
        <p:spPr>
          <a:xfrm>
            <a:off x="6643729"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7" name="Oval 106"/>
          <p:cNvSpPr/>
          <p:nvPr/>
        </p:nvSpPr>
        <p:spPr>
          <a:xfrm>
            <a:off x="7192363"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8" name="Oval 107"/>
          <p:cNvSpPr/>
          <p:nvPr/>
        </p:nvSpPr>
        <p:spPr>
          <a:xfrm>
            <a:off x="7740997"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09" name="Oval 108"/>
          <p:cNvSpPr/>
          <p:nvPr/>
        </p:nvSpPr>
        <p:spPr>
          <a:xfrm>
            <a:off x="8289631"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$9030</a:t>
            </a:r>
            <a:endParaRPr lang="en-US" sz="900" b="1" dirty="0"/>
          </a:p>
        </p:txBody>
      </p:sp>
      <p:sp>
        <p:nvSpPr>
          <p:cNvPr id="110" name="Oval 109"/>
          <p:cNvSpPr/>
          <p:nvPr/>
        </p:nvSpPr>
        <p:spPr>
          <a:xfrm>
            <a:off x="8838265"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$9170</a:t>
            </a:r>
            <a:endParaRPr lang="en-US" sz="900" b="1" dirty="0"/>
          </a:p>
        </p:txBody>
      </p:sp>
      <p:sp>
        <p:nvSpPr>
          <p:cNvPr id="111" name="Oval 110"/>
          <p:cNvSpPr/>
          <p:nvPr/>
        </p:nvSpPr>
        <p:spPr>
          <a:xfrm>
            <a:off x="9386899"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$9170</a:t>
            </a:r>
            <a:endParaRPr lang="en-US" sz="900" b="1" dirty="0"/>
          </a:p>
        </p:txBody>
      </p:sp>
      <p:sp>
        <p:nvSpPr>
          <p:cNvPr id="112" name="Oval 111"/>
          <p:cNvSpPr/>
          <p:nvPr/>
        </p:nvSpPr>
        <p:spPr>
          <a:xfrm>
            <a:off x="9935533" y="2606049"/>
            <a:ext cx="548634" cy="548634"/>
          </a:xfrm>
          <a:prstGeom prst="ellipse">
            <a:avLst/>
          </a:prstGeom>
          <a:solidFill>
            <a:srgbClr val="33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$9170</a:t>
            </a:r>
            <a:endParaRPr lang="en-US" sz="900" b="1" dirty="0"/>
          </a:p>
        </p:txBody>
      </p:sp>
      <p:sp>
        <p:nvSpPr>
          <p:cNvPr id="113" name="Oval 112"/>
          <p:cNvSpPr/>
          <p:nvPr/>
        </p:nvSpPr>
        <p:spPr>
          <a:xfrm>
            <a:off x="390055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$9420</a:t>
            </a:r>
            <a:endParaRPr lang="en-US" sz="900" b="1" dirty="0"/>
          </a:p>
        </p:txBody>
      </p:sp>
      <p:sp>
        <p:nvSpPr>
          <p:cNvPr id="114" name="Oval 113"/>
          <p:cNvSpPr/>
          <p:nvPr/>
        </p:nvSpPr>
        <p:spPr>
          <a:xfrm>
            <a:off x="444919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$9420</a:t>
            </a:r>
            <a:endParaRPr lang="en-US" sz="900" b="1" dirty="0"/>
          </a:p>
        </p:txBody>
      </p:sp>
      <p:sp>
        <p:nvSpPr>
          <p:cNvPr id="115" name="Oval 114"/>
          <p:cNvSpPr/>
          <p:nvPr/>
        </p:nvSpPr>
        <p:spPr>
          <a:xfrm>
            <a:off x="4997827"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$9420</a:t>
            </a:r>
            <a:endParaRPr lang="en-US" sz="900" b="1" dirty="0"/>
          </a:p>
        </p:txBody>
      </p:sp>
      <p:sp>
        <p:nvSpPr>
          <p:cNvPr id="116" name="Oval 115"/>
          <p:cNvSpPr/>
          <p:nvPr/>
        </p:nvSpPr>
        <p:spPr>
          <a:xfrm>
            <a:off x="5546461"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17" name="Oval 116"/>
          <p:cNvSpPr/>
          <p:nvPr/>
        </p:nvSpPr>
        <p:spPr>
          <a:xfrm>
            <a:off x="6095095"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18" name="Oval 117"/>
          <p:cNvSpPr/>
          <p:nvPr/>
        </p:nvSpPr>
        <p:spPr>
          <a:xfrm>
            <a:off x="664372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19" name="Oval 118"/>
          <p:cNvSpPr/>
          <p:nvPr/>
        </p:nvSpPr>
        <p:spPr>
          <a:xfrm>
            <a:off x="719236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20" name="Oval 119"/>
          <p:cNvSpPr/>
          <p:nvPr/>
        </p:nvSpPr>
        <p:spPr>
          <a:xfrm>
            <a:off x="7740997"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21" name="Oval 120"/>
          <p:cNvSpPr/>
          <p:nvPr/>
        </p:nvSpPr>
        <p:spPr>
          <a:xfrm>
            <a:off x="8289631"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22" name="Oval 121"/>
          <p:cNvSpPr/>
          <p:nvPr/>
        </p:nvSpPr>
        <p:spPr>
          <a:xfrm>
            <a:off x="8838265"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23" name="Oval 122"/>
          <p:cNvSpPr/>
          <p:nvPr/>
        </p:nvSpPr>
        <p:spPr>
          <a:xfrm>
            <a:off x="9386899"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24" name="Oval 123"/>
          <p:cNvSpPr/>
          <p:nvPr/>
        </p:nvSpPr>
        <p:spPr>
          <a:xfrm>
            <a:off x="9935533" y="352043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$10500</a:t>
            </a:r>
            <a:endParaRPr lang="en-US" sz="900" b="1" dirty="0"/>
          </a:p>
        </p:txBody>
      </p:sp>
      <p:sp>
        <p:nvSpPr>
          <p:cNvPr id="125" name="Oval 124"/>
          <p:cNvSpPr/>
          <p:nvPr/>
        </p:nvSpPr>
        <p:spPr>
          <a:xfrm>
            <a:off x="390146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26" name="Oval 125"/>
          <p:cNvSpPr/>
          <p:nvPr/>
        </p:nvSpPr>
        <p:spPr>
          <a:xfrm>
            <a:off x="445009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27" name="Oval 126"/>
          <p:cNvSpPr/>
          <p:nvPr/>
        </p:nvSpPr>
        <p:spPr>
          <a:xfrm>
            <a:off x="4998732"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28" name="Oval 127"/>
          <p:cNvSpPr/>
          <p:nvPr/>
        </p:nvSpPr>
        <p:spPr>
          <a:xfrm>
            <a:off x="5547366"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29" name="Oval 128"/>
          <p:cNvSpPr/>
          <p:nvPr/>
        </p:nvSpPr>
        <p:spPr>
          <a:xfrm>
            <a:off x="6096000"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0" name="Oval 129"/>
          <p:cNvSpPr/>
          <p:nvPr/>
        </p:nvSpPr>
        <p:spPr>
          <a:xfrm>
            <a:off x="664463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1" name="Oval 130"/>
          <p:cNvSpPr/>
          <p:nvPr/>
        </p:nvSpPr>
        <p:spPr>
          <a:xfrm>
            <a:off x="719326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2" name="Oval 131"/>
          <p:cNvSpPr/>
          <p:nvPr/>
        </p:nvSpPr>
        <p:spPr>
          <a:xfrm>
            <a:off x="7741902"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3" name="Oval 132"/>
          <p:cNvSpPr/>
          <p:nvPr/>
        </p:nvSpPr>
        <p:spPr>
          <a:xfrm>
            <a:off x="8290536"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4" name="Oval 133"/>
          <p:cNvSpPr/>
          <p:nvPr/>
        </p:nvSpPr>
        <p:spPr>
          <a:xfrm>
            <a:off x="8839170"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5" name="Oval 134"/>
          <p:cNvSpPr/>
          <p:nvPr/>
        </p:nvSpPr>
        <p:spPr>
          <a:xfrm>
            <a:off x="9387804"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6" name="Oval 135"/>
          <p:cNvSpPr/>
          <p:nvPr/>
        </p:nvSpPr>
        <p:spPr>
          <a:xfrm>
            <a:off x="9936438" y="4434829"/>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$10800</a:t>
            </a:r>
            <a:endParaRPr lang="en-US" sz="900" b="1" dirty="0"/>
          </a:p>
        </p:txBody>
      </p:sp>
      <p:sp>
        <p:nvSpPr>
          <p:cNvPr id="137" name="Oval 136"/>
          <p:cNvSpPr/>
          <p:nvPr/>
        </p:nvSpPr>
        <p:spPr>
          <a:xfrm>
            <a:off x="3900559"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38" name="Oval 137"/>
          <p:cNvSpPr/>
          <p:nvPr/>
        </p:nvSpPr>
        <p:spPr>
          <a:xfrm>
            <a:off x="4449193"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39" name="Oval 138"/>
          <p:cNvSpPr/>
          <p:nvPr/>
        </p:nvSpPr>
        <p:spPr>
          <a:xfrm>
            <a:off x="4997827"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0" name="Oval 139"/>
          <p:cNvSpPr/>
          <p:nvPr/>
        </p:nvSpPr>
        <p:spPr>
          <a:xfrm>
            <a:off x="5546461"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1" name="Oval 140"/>
          <p:cNvSpPr/>
          <p:nvPr/>
        </p:nvSpPr>
        <p:spPr>
          <a:xfrm>
            <a:off x="6095095"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2" name="Oval 141"/>
          <p:cNvSpPr/>
          <p:nvPr/>
        </p:nvSpPr>
        <p:spPr>
          <a:xfrm>
            <a:off x="6643729"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3" name="Oval 142"/>
          <p:cNvSpPr/>
          <p:nvPr/>
        </p:nvSpPr>
        <p:spPr>
          <a:xfrm>
            <a:off x="7192363"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4" name="Oval 143"/>
          <p:cNvSpPr/>
          <p:nvPr/>
        </p:nvSpPr>
        <p:spPr>
          <a:xfrm>
            <a:off x="7740997"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5" name="Oval 144"/>
          <p:cNvSpPr/>
          <p:nvPr/>
        </p:nvSpPr>
        <p:spPr>
          <a:xfrm>
            <a:off x="8289631"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6" name="Oval 145"/>
          <p:cNvSpPr/>
          <p:nvPr/>
        </p:nvSpPr>
        <p:spPr>
          <a:xfrm>
            <a:off x="8838265"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7" name="Oval 146"/>
          <p:cNvSpPr/>
          <p:nvPr/>
        </p:nvSpPr>
        <p:spPr>
          <a:xfrm>
            <a:off x="9386899"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8" name="Oval 147"/>
          <p:cNvSpPr/>
          <p:nvPr/>
        </p:nvSpPr>
        <p:spPr>
          <a:xfrm>
            <a:off x="9935533" y="5344121"/>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900" b="1" dirty="0"/>
              <a:t>$11100</a:t>
            </a:r>
            <a:endParaRPr lang="en-US" sz="900" b="1" dirty="0"/>
          </a:p>
        </p:txBody>
      </p:sp>
      <p:sp>
        <p:nvSpPr>
          <p:cNvPr id="149" name="Rounded Rectangle 148"/>
          <p:cNvSpPr/>
          <p:nvPr/>
        </p:nvSpPr>
        <p:spPr>
          <a:xfrm>
            <a:off x="1615489" y="6172170"/>
            <a:ext cx="8961022" cy="548634"/>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The Average Pensionable Remuneration in this example is $10,710.</a:t>
            </a:r>
          </a:p>
        </p:txBody>
      </p:sp>
    </p:spTree>
    <p:extLst>
      <p:ext uri="{BB962C8B-B14F-4D97-AF65-F5344CB8AC3E}">
        <p14:creationId xmlns:p14="http://schemas.microsoft.com/office/powerpoint/2010/main" val="1280859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 calcmode="lin" valueType="num">
                                      <p:cBhvr>
                                        <p:cTn id="9" dur="1000" fill="hold"/>
                                        <p:tgtEl>
                                          <p:spTgt spid="82"/>
                                        </p:tgtEl>
                                        <p:attrNameLst>
                                          <p:attrName>style.rotation</p:attrName>
                                        </p:attrNameLst>
                                      </p:cBhvr>
                                      <p:tavLst>
                                        <p:tav tm="0">
                                          <p:val>
                                            <p:fltVal val="90"/>
                                          </p:val>
                                        </p:tav>
                                        <p:tav tm="100000">
                                          <p:val>
                                            <p:fltVal val="0"/>
                                          </p:val>
                                        </p:tav>
                                      </p:tavLst>
                                    </p:anim>
                                    <p:animEffect transition="in" filter="fade">
                                      <p:cBhvr>
                                        <p:cTn id="10" dur="1000"/>
                                        <p:tgtEl>
                                          <p:spTgt spid="82"/>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500" fill="hold"/>
                                        <p:tgtEl>
                                          <p:spTgt spid="88"/>
                                        </p:tgtEl>
                                        <p:attrNameLst>
                                          <p:attrName>ppt_x</p:attrName>
                                        </p:attrNameLst>
                                      </p:cBhvr>
                                      <p:tavLst>
                                        <p:tav tm="0">
                                          <p:val>
                                            <p:strVal val="0-#ppt_w/2"/>
                                          </p:val>
                                        </p:tav>
                                        <p:tav tm="100000">
                                          <p:val>
                                            <p:strVal val="#ppt_x"/>
                                          </p:val>
                                        </p:tav>
                                      </p:tavLst>
                                    </p:anim>
                                    <p:anim calcmode="lin" valueType="num">
                                      <p:cBhvr additive="base">
                                        <p:cTn id="15" dur="500" fill="hold"/>
                                        <p:tgtEl>
                                          <p:spTgt spid="88"/>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100" fill="hold"/>
                                        <p:tgtEl>
                                          <p:spTgt spid="87"/>
                                        </p:tgtEl>
                                        <p:attrNameLst>
                                          <p:attrName>ppt_x</p:attrName>
                                        </p:attrNameLst>
                                      </p:cBhvr>
                                      <p:tavLst>
                                        <p:tav tm="0">
                                          <p:val>
                                            <p:strVal val="1+#ppt_w/2"/>
                                          </p:val>
                                        </p:tav>
                                        <p:tav tm="100000">
                                          <p:val>
                                            <p:strVal val="#ppt_x"/>
                                          </p:val>
                                        </p:tav>
                                      </p:tavLst>
                                    </p:anim>
                                    <p:anim calcmode="lin" valueType="num">
                                      <p:cBhvr additive="base">
                                        <p:cTn id="20" dur="100" fill="hold"/>
                                        <p:tgtEl>
                                          <p:spTgt spid="87"/>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 presetClass="entr" presetSubtype="2"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100" fill="hold"/>
                                        <p:tgtEl>
                                          <p:spTgt spid="89"/>
                                        </p:tgtEl>
                                        <p:attrNameLst>
                                          <p:attrName>ppt_x</p:attrName>
                                        </p:attrNameLst>
                                      </p:cBhvr>
                                      <p:tavLst>
                                        <p:tav tm="0">
                                          <p:val>
                                            <p:strVal val="1+#ppt_w/2"/>
                                          </p:val>
                                        </p:tav>
                                        <p:tav tm="100000">
                                          <p:val>
                                            <p:strVal val="#ppt_x"/>
                                          </p:val>
                                        </p:tav>
                                      </p:tavLst>
                                    </p:anim>
                                    <p:anim calcmode="lin" valueType="num">
                                      <p:cBhvr additive="base">
                                        <p:cTn id="25" dur="100" fill="hold"/>
                                        <p:tgtEl>
                                          <p:spTgt spid="89"/>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2" presetClass="entr" presetSubtype="2"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100" fill="hold"/>
                                        <p:tgtEl>
                                          <p:spTgt spid="90"/>
                                        </p:tgtEl>
                                        <p:attrNameLst>
                                          <p:attrName>ppt_x</p:attrName>
                                        </p:attrNameLst>
                                      </p:cBhvr>
                                      <p:tavLst>
                                        <p:tav tm="0">
                                          <p:val>
                                            <p:strVal val="1+#ppt_w/2"/>
                                          </p:val>
                                        </p:tav>
                                        <p:tav tm="100000">
                                          <p:val>
                                            <p:strVal val="#ppt_x"/>
                                          </p:val>
                                        </p:tav>
                                      </p:tavLst>
                                    </p:anim>
                                    <p:anim calcmode="lin" valueType="num">
                                      <p:cBhvr additive="base">
                                        <p:cTn id="30" dur="1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1800"/>
                            </p:stCondLst>
                            <p:childTnLst>
                              <p:par>
                                <p:cTn id="32" presetID="2" presetClass="entr" presetSubtype="2" fill="hold" grpId="0" nodeType="afterEffect">
                                  <p:stCondLst>
                                    <p:cond delay="0"/>
                                  </p:stCondLst>
                                  <p:childTnLst>
                                    <p:set>
                                      <p:cBhvr>
                                        <p:cTn id="33" dur="1" fill="hold">
                                          <p:stCondLst>
                                            <p:cond delay="0"/>
                                          </p:stCondLst>
                                        </p:cTn>
                                        <p:tgtEl>
                                          <p:spTgt spid="91"/>
                                        </p:tgtEl>
                                        <p:attrNameLst>
                                          <p:attrName>style.visibility</p:attrName>
                                        </p:attrNameLst>
                                      </p:cBhvr>
                                      <p:to>
                                        <p:strVal val="visible"/>
                                      </p:to>
                                    </p:set>
                                    <p:anim calcmode="lin" valueType="num">
                                      <p:cBhvr additive="base">
                                        <p:cTn id="34" dur="100" fill="hold"/>
                                        <p:tgtEl>
                                          <p:spTgt spid="91"/>
                                        </p:tgtEl>
                                        <p:attrNameLst>
                                          <p:attrName>ppt_x</p:attrName>
                                        </p:attrNameLst>
                                      </p:cBhvr>
                                      <p:tavLst>
                                        <p:tav tm="0">
                                          <p:val>
                                            <p:strVal val="1+#ppt_w/2"/>
                                          </p:val>
                                        </p:tav>
                                        <p:tav tm="100000">
                                          <p:val>
                                            <p:strVal val="#ppt_x"/>
                                          </p:val>
                                        </p:tav>
                                      </p:tavLst>
                                    </p:anim>
                                    <p:anim calcmode="lin" valueType="num">
                                      <p:cBhvr additive="base">
                                        <p:cTn id="35" dur="100" fill="hold"/>
                                        <p:tgtEl>
                                          <p:spTgt spid="91"/>
                                        </p:tgtEl>
                                        <p:attrNameLst>
                                          <p:attrName>ppt_y</p:attrName>
                                        </p:attrNameLst>
                                      </p:cBhvr>
                                      <p:tavLst>
                                        <p:tav tm="0">
                                          <p:val>
                                            <p:strVal val="#ppt_y"/>
                                          </p:val>
                                        </p:tav>
                                        <p:tav tm="100000">
                                          <p:val>
                                            <p:strVal val="#ppt_y"/>
                                          </p:val>
                                        </p:tav>
                                      </p:tavLst>
                                    </p:anim>
                                  </p:childTnLst>
                                </p:cTn>
                              </p:par>
                            </p:childTnLst>
                          </p:cTn>
                        </p:par>
                        <p:par>
                          <p:cTn id="36" fill="hold">
                            <p:stCondLst>
                              <p:cond delay="1900"/>
                            </p:stCondLst>
                            <p:childTnLst>
                              <p:par>
                                <p:cTn id="37" presetID="2" presetClass="entr" presetSubtype="2"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100" fill="hold"/>
                                        <p:tgtEl>
                                          <p:spTgt spid="92"/>
                                        </p:tgtEl>
                                        <p:attrNameLst>
                                          <p:attrName>ppt_x</p:attrName>
                                        </p:attrNameLst>
                                      </p:cBhvr>
                                      <p:tavLst>
                                        <p:tav tm="0">
                                          <p:val>
                                            <p:strVal val="1+#ppt_w/2"/>
                                          </p:val>
                                        </p:tav>
                                        <p:tav tm="100000">
                                          <p:val>
                                            <p:strVal val="#ppt_x"/>
                                          </p:val>
                                        </p:tav>
                                      </p:tavLst>
                                    </p:anim>
                                    <p:anim calcmode="lin" valueType="num">
                                      <p:cBhvr additive="base">
                                        <p:cTn id="40" dur="100" fill="hold"/>
                                        <p:tgtEl>
                                          <p:spTgt spid="92"/>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2" fill="hold" grpId="0" nodeType="after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additive="base">
                                        <p:cTn id="44" dur="100" fill="hold"/>
                                        <p:tgtEl>
                                          <p:spTgt spid="93"/>
                                        </p:tgtEl>
                                        <p:attrNameLst>
                                          <p:attrName>ppt_x</p:attrName>
                                        </p:attrNameLst>
                                      </p:cBhvr>
                                      <p:tavLst>
                                        <p:tav tm="0">
                                          <p:val>
                                            <p:strVal val="1+#ppt_w/2"/>
                                          </p:val>
                                        </p:tav>
                                        <p:tav tm="100000">
                                          <p:val>
                                            <p:strVal val="#ppt_x"/>
                                          </p:val>
                                        </p:tav>
                                      </p:tavLst>
                                    </p:anim>
                                    <p:anim calcmode="lin" valueType="num">
                                      <p:cBhvr additive="base">
                                        <p:cTn id="45" dur="100" fill="hold"/>
                                        <p:tgtEl>
                                          <p:spTgt spid="93"/>
                                        </p:tgtEl>
                                        <p:attrNameLst>
                                          <p:attrName>ppt_y</p:attrName>
                                        </p:attrNameLst>
                                      </p:cBhvr>
                                      <p:tavLst>
                                        <p:tav tm="0">
                                          <p:val>
                                            <p:strVal val="#ppt_y"/>
                                          </p:val>
                                        </p:tav>
                                        <p:tav tm="100000">
                                          <p:val>
                                            <p:strVal val="#ppt_y"/>
                                          </p:val>
                                        </p:tav>
                                      </p:tavLst>
                                    </p:anim>
                                  </p:childTnLst>
                                </p:cTn>
                              </p:par>
                            </p:childTnLst>
                          </p:cTn>
                        </p:par>
                        <p:par>
                          <p:cTn id="46" fill="hold">
                            <p:stCondLst>
                              <p:cond delay="2100"/>
                            </p:stCondLst>
                            <p:childTnLst>
                              <p:par>
                                <p:cTn id="47" presetID="2" presetClass="entr" presetSubtype="2"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100" fill="hold"/>
                                        <p:tgtEl>
                                          <p:spTgt spid="94"/>
                                        </p:tgtEl>
                                        <p:attrNameLst>
                                          <p:attrName>ppt_x</p:attrName>
                                        </p:attrNameLst>
                                      </p:cBhvr>
                                      <p:tavLst>
                                        <p:tav tm="0">
                                          <p:val>
                                            <p:strVal val="1+#ppt_w/2"/>
                                          </p:val>
                                        </p:tav>
                                        <p:tav tm="100000">
                                          <p:val>
                                            <p:strVal val="#ppt_x"/>
                                          </p:val>
                                        </p:tav>
                                      </p:tavLst>
                                    </p:anim>
                                    <p:anim calcmode="lin" valueType="num">
                                      <p:cBhvr additive="base">
                                        <p:cTn id="50" dur="100" fill="hold"/>
                                        <p:tgtEl>
                                          <p:spTgt spid="94"/>
                                        </p:tgtEl>
                                        <p:attrNameLst>
                                          <p:attrName>ppt_y</p:attrName>
                                        </p:attrNameLst>
                                      </p:cBhvr>
                                      <p:tavLst>
                                        <p:tav tm="0">
                                          <p:val>
                                            <p:strVal val="#ppt_y"/>
                                          </p:val>
                                        </p:tav>
                                        <p:tav tm="100000">
                                          <p:val>
                                            <p:strVal val="#ppt_y"/>
                                          </p:val>
                                        </p:tav>
                                      </p:tavLst>
                                    </p:anim>
                                  </p:childTnLst>
                                </p:cTn>
                              </p:par>
                            </p:childTnLst>
                          </p:cTn>
                        </p:par>
                        <p:par>
                          <p:cTn id="51" fill="hold">
                            <p:stCondLst>
                              <p:cond delay="2200"/>
                            </p:stCondLst>
                            <p:childTnLst>
                              <p:par>
                                <p:cTn id="52" presetID="2" presetClass="entr" presetSubtype="2" fill="hold" grpId="0"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additive="base">
                                        <p:cTn id="54" dur="100" fill="hold"/>
                                        <p:tgtEl>
                                          <p:spTgt spid="95"/>
                                        </p:tgtEl>
                                        <p:attrNameLst>
                                          <p:attrName>ppt_x</p:attrName>
                                        </p:attrNameLst>
                                      </p:cBhvr>
                                      <p:tavLst>
                                        <p:tav tm="0">
                                          <p:val>
                                            <p:strVal val="1+#ppt_w/2"/>
                                          </p:val>
                                        </p:tav>
                                        <p:tav tm="100000">
                                          <p:val>
                                            <p:strVal val="#ppt_x"/>
                                          </p:val>
                                        </p:tav>
                                      </p:tavLst>
                                    </p:anim>
                                    <p:anim calcmode="lin" valueType="num">
                                      <p:cBhvr additive="base">
                                        <p:cTn id="55" dur="100" fill="hold"/>
                                        <p:tgtEl>
                                          <p:spTgt spid="95"/>
                                        </p:tgtEl>
                                        <p:attrNameLst>
                                          <p:attrName>ppt_y</p:attrName>
                                        </p:attrNameLst>
                                      </p:cBhvr>
                                      <p:tavLst>
                                        <p:tav tm="0">
                                          <p:val>
                                            <p:strVal val="#ppt_y"/>
                                          </p:val>
                                        </p:tav>
                                        <p:tav tm="100000">
                                          <p:val>
                                            <p:strVal val="#ppt_y"/>
                                          </p:val>
                                        </p:tav>
                                      </p:tavLst>
                                    </p:anim>
                                  </p:childTnLst>
                                </p:cTn>
                              </p:par>
                            </p:childTnLst>
                          </p:cTn>
                        </p:par>
                        <p:par>
                          <p:cTn id="56" fill="hold">
                            <p:stCondLst>
                              <p:cond delay="2300"/>
                            </p:stCondLst>
                            <p:childTnLst>
                              <p:par>
                                <p:cTn id="57" presetID="2" presetClass="entr" presetSubtype="2"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 calcmode="lin" valueType="num">
                                      <p:cBhvr additive="base">
                                        <p:cTn id="59" dur="100" fill="hold"/>
                                        <p:tgtEl>
                                          <p:spTgt spid="96"/>
                                        </p:tgtEl>
                                        <p:attrNameLst>
                                          <p:attrName>ppt_x</p:attrName>
                                        </p:attrNameLst>
                                      </p:cBhvr>
                                      <p:tavLst>
                                        <p:tav tm="0">
                                          <p:val>
                                            <p:strVal val="1+#ppt_w/2"/>
                                          </p:val>
                                        </p:tav>
                                        <p:tav tm="100000">
                                          <p:val>
                                            <p:strVal val="#ppt_x"/>
                                          </p:val>
                                        </p:tav>
                                      </p:tavLst>
                                    </p:anim>
                                    <p:anim calcmode="lin" valueType="num">
                                      <p:cBhvr additive="base">
                                        <p:cTn id="60" dur="100" fill="hold"/>
                                        <p:tgtEl>
                                          <p:spTgt spid="96"/>
                                        </p:tgtEl>
                                        <p:attrNameLst>
                                          <p:attrName>ppt_y</p:attrName>
                                        </p:attrNameLst>
                                      </p:cBhvr>
                                      <p:tavLst>
                                        <p:tav tm="0">
                                          <p:val>
                                            <p:strVal val="#ppt_y"/>
                                          </p:val>
                                        </p:tav>
                                        <p:tav tm="100000">
                                          <p:val>
                                            <p:strVal val="#ppt_y"/>
                                          </p:val>
                                        </p:tav>
                                      </p:tavLst>
                                    </p:anim>
                                  </p:childTnLst>
                                </p:cTn>
                              </p:par>
                            </p:childTnLst>
                          </p:cTn>
                        </p:par>
                        <p:par>
                          <p:cTn id="61" fill="hold">
                            <p:stCondLst>
                              <p:cond delay="2400"/>
                            </p:stCondLst>
                            <p:childTnLst>
                              <p:par>
                                <p:cTn id="62" presetID="2" presetClass="entr" presetSubtype="2"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100" fill="hold"/>
                                        <p:tgtEl>
                                          <p:spTgt spid="97"/>
                                        </p:tgtEl>
                                        <p:attrNameLst>
                                          <p:attrName>ppt_x</p:attrName>
                                        </p:attrNameLst>
                                      </p:cBhvr>
                                      <p:tavLst>
                                        <p:tav tm="0">
                                          <p:val>
                                            <p:strVal val="1+#ppt_w/2"/>
                                          </p:val>
                                        </p:tav>
                                        <p:tav tm="100000">
                                          <p:val>
                                            <p:strVal val="#ppt_x"/>
                                          </p:val>
                                        </p:tav>
                                      </p:tavLst>
                                    </p:anim>
                                    <p:anim calcmode="lin" valueType="num">
                                      <p:cBhvr additive="base">
                                        <p:cTn id="65" dur="100" fill="hold"/>
                                        <p:tgtEl>
                                          <p:spTgt spid="97"/>
                                        </p:tgtEl>
                                        <p:attrNameLst>
                                          <p:attrName>ppt_y</p:attrName>
                                        </p:attrNameLst>
                                      </p:cBhvr>
                                      <p:tavLst>
                                        <p:tav tm="0">
                                          <p:val>
                                            <p:strVal val="#ppt_y"/>
                                          </p:val>
                                        </p:tav>
                                        <p:tav tm="100000">
                                          <p:val>
                                            <p:strVal val="#ppt_y"/>
                                          </p:val>
                                        </p:tav>
                                      </p:tavLst>
                                    </p:anim>
                                  </p:childTnLst>
                                </p:cTn>
                              </p:par>
                            </p:childTnLst>
                          </p:cTn>
                        </p:par>
                        <p:par>
                          <p:cTn id="66" fill="hold">
                            <p:stCondLst>
                              <p:cond delay="2500"/>
                            </p:stCondLst>
                            <p:childTnLst>
                              <p:par>
                                <p:cTn id="67" presetID="2" presetClass="entr" presetSubtype="2"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additive="base">
                                        <p:cTn id="69" dur="100" fill="hold"/>
                                        <p:tgtEl>
                                          <p:spTgt spid="98"/>
                                        </p:tgtEl>
                                        <p:attrNameLst>
                                          <p:attrName>ppt_x</p:attrName>
                                        </p:attrNameLst>
                                      </p:cBhvr>
                                      <p:tavLst>
                                        <p:tav tm="0">
                                          <p:val>
                                            <p:strVal val="1+#ppt_w/2"/>
                                          </p:val>
                                        </p:tav>
                                        <p:tav tm="100000">
                                          <p:val>
                                            <p:strVal val="#ppt_x"/>
                                          </p:val>
                                        </p:tav>
                                      </p:tavLst>
                                    </p:anim>
                                    <p:anim calcmode="lin" valueType="num">
                                      <p:cBhvr additive="base">
                                        <p:cTn id="70" dur="100" fill="hold"/>
                                        <p:tgtEl>
                                          <p:spTgt spid="98"/>
                                        </p:tgtEl>
                                        <p:attrNameLst>
                                          <p:attrName>ppt_y</p:attrName>
                                        </p:attrNameLst>
                                      </p:cBhvr>
                                      <p:tavLst>
                                        <p:tav tm="0">
                                          <p:val>
                                            <p:strVal val="#ppt_y"/>
                                          </p:val>
                                        </p:tav>
                                        <p:tav tm="100000">
                                          <p:val>
                                            <p:strVal val="#ppt_y"/>
                                          </p:val>
                                        </p:tav>
                                      </p:tavLst>
                                    </p:anim>
                                  </p:childTnLst>
                                </p:cTn>
                              </p:par>
                            </p:childTnLst>
                          </p:cTn>
                        </p:par>
                        <p:par>
                          <p:cTn id="71" fill="hold">
                            <p:stCondLst>
                              <p:cond delay="2600"/>
                            </p:stCondLst>
                            <p:childTnLst>
                              <p:par>
                                <p:cTn id="72" presetID="2" presetClass="entr" presetSubtype="2"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 calcmode="lin" valueType="num">
                                      <p:cBhvr additive="base">
                                        <p:cTn id="74" dur="100" fill="hold"/>
                                        <p:tgtEl>
                                          <p:spTgt spid="99"/>
                                        </p:tgtEl>
                                        <p:attrNameLst>
                                          <p:attrName>ppt_x</p:attrName>
                                        </p:attrNameLst>
                                      </p:cBhvr>
                                      <p:tavLst>
                                        <p:tav tm="0">
                                          <p:val>
                                            <p:strVal val="1+#ppt_w/2"/>
                                          </p:val>
                                        </p:tav>
                                        <p:tav tm="100000">
                                          <p:val>
                                            <p:strVal val="#ppt_x"/>
                                          </p:val>
                                        </p:tav>
                                      </p:tavLst>
                                    </p:anim>
                                    <p:anim calcmode="lin" valueType="num">
                                      <p:cBhvr additive="base">
                                        <p:cTn id="75" dur="100" fill="hold"/>
                                        <p:tgtEl>
                                          <p:spTgt spid="99"/>
                                        </p:tgtEl>
                                        <p:attrNameLst>
                                          <p:attrName>ppt_y</p:attrName>
                                        </p:attrNameLst>
                                      </p:cBhvr>
                                      <p:tavLst>
                                        <p:tav tm="0">
                                          <p:val>
                                            <p:strVal val="#ppt_y"/>
                                          </p:val>
                                        </p:tav>
                                        <p:tav tm="100000">
                                          <p:val>
                                            <p:strVal val="#ppt_y"/>
                                          </p:val>
                                        </p:tav>
                                      </p:tavLst>
                                    </p:anim>
                                  </p:childTnLst>
                                </p:cTn>
                              </p:par>
                            </p:childTnLst>
                          </p:cTn>
                        </p:par>
                        <p:par>
                          <p:cTn id="76" fill="hold">
                            <p:stCondLst>
                              <p:cond delay="2700"/>
                            </p:stCondLst>
                            <p:childTnLst>
                              <p:par>
                                <p:cTn id="77" presetID="2" presetClass="entr" presetSubtype="2"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100" fill="hold"/>
                                        <p:tgtEl>
                                          <p:spTgt spid="100"/>
                                        </p:tgtEl>
                                        <p:attrNameLst>
                                          <p:attrName>ppt_x</p:attrName>
                                        </p:attrNameLst>
                                      </p:cBhvr>
                                      <p:tavLst>
                                        <p:tav tm="0">
                                          <p:val>
                                            <p:strVal val="1+#ppt_w/2"/>
                                          </p:val>
                                        </p:tav>
                                        <p:tav tm="100000">
                                          <p:val>
                                            <p:strVal val="#ppt_x"/>
                                          </p:val>
                                        </p:tav>
                                      </p:tavLst>
                                    </p:anim>
                                    <p:anim calcmode="lin" valueType="num">
                                      <p:cBhvr additive="base">
                                        <p:cTn id="80" dur="100" fill="hold"/>
                                        <p:tgtEl>
                                          <p:spTgt spid="100"/>
                                        </p:tgtEl>
                                        <p:attrNameLst>
                                          <p:attrName>ppt_y</p:attrName>
                                        </p:attrNameLst>
                                      </p:cBhvr>
                                      <p:tavLst>
                                        <p:tav tm="0">
                                          <p:val>
                                            <p:strVal val="#ppt_y"/>
                                          </p:val>
                                        </p:tav>
                                        <p:tav tm="100000">
                                          <p:val>
                                            <p:strVal val="#ppt_y"/>
                                          </p:val>
                                        </p:tav>
                                      </p:tavLst>
                                    </p:anim>
                                  </p:childTnLst>
                                </p:cTn>
                              </p:par>
                            </p:childTnLst>
                          </p:cTn>
                        </p:par>
                        <p:par>
                          <p:cTn id="81" fill="hold">
                            <p:stCondLst>
                              <p:cond delay="2800"/>
                            </p:stCondLst>
                            <p:childTnLst>
                              <p:par>
                                <p:cTn id="82" presetID="2" presetClass="entr" presetSubtype="2"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100" fill="hold"/>
                                        <p:tgtEl>
                                          <p:spTgt spid="86"/>
                                        </p:tgtEl>
                                        <p:attrNameLst>
                                          <p:attrName>ppt_x</p:attrName>
                                        </p:attrNameLst>
                                      </p:cBhvr>
                                      <p:tavLst>
                                        <p:tav tm="0">
                                          <p:val>
                                            <p:strVal val="1+#ppt_w/2"/>
                                          </p:val>
                                        </p:tav>
                                        <p:tav tm="100000">
                                          <p:val>
                                            <p:strVal val="#ppt_x"/>
                                          </p:val>
                                        </p:tav>
                                      </p:tavLst>
                                    </p:anim>
                                    <p:anim calcmode="lin" valueType="num">
                                      <p:cBhvr additive="base">
                                        <p:cTn id="85" dur="100" fill="hold"/>
                                        <p:tgtEl>
                                          <p:spTgt spid="86"/>
                                        </p:tgtEl>
                                        <p:attrNameLst>
                                          <p:attrName>ppt_y</p:attrName>
                                        </p:attrNameLst>
                                      </p:cBhvr>
                                      <p:tavLst>
                                        <p:tav tm="0">
                                          <p:val>
                                            <p:strVal val="#ppt_y"/>
                                          </p:val>
                                        </p:tav>
                                        <p:tav tm="100000">
                                          <p:val>
                                            <p:strVal val="#ppt_y"/>
                                          </p:val>
                                        </p:tav>
                                      </p:tavLst>
                                    </p:anim>
                                  </p:childTnLst>
                                </p:cTn>
                              </p:par>
                            </p:childTnLst>
                          </p:cTn>
                        </p:par>
                        <p:par>
                          <p:cTn id="86" fill="hold">
                            <p:stCondLst>
                              <p:cond delay="2900"/>
                            </p:stCondLst>
                            <p:childTnLst>
                              <p:par>
                                <p:cTn id="87" presetID="2" presetClass="entr" presetSubtype="2" fill="hold" grpId="0" nodeType="afterEffect">
                                  <p:stCondLst>
                                    <p:cond delay="0"/>
                                  </p:stCondLst>
                                  <p:childTnLst>
                                    <p:set>
                                      <p:cBhvr>
                                        <p:cTn id="88" dur="1" fill="hold">
                                          <p:stCondLst>
                                            <p:cond delay="0"/>
                                          </p:stCondLst>
                                        </p:cTn>
                                        <p:tgtEl>
                                          <p:spTgt spid="101"/>
                                        </p:tgtEl>
                                        <p:attrNameLst>
                                          <p:attrName>style.visibility</p:attrName>
                                        </p:attrNameLst>
                                      </p:cBhvr>
                                      <p:to>
                                        <p:strVal val="visible"/>
                                      </p:to>
                                    </p:set>
                                    <p:anim calcmode="lin" valueType="num">
                                      <p:cBhvr additive="base">
                                        <p:cTn id="89" dur="100" fill="hold"/>
                                        <p:tgtEl>
                                          <p:spTgt spid="101"/>
                                        </p:tgtEl>
                                        <p:attrNameLst>
                                          <p:attrName>ppt_x</p:attrName>
                                        </p:attrNameLst>
                                      </p:cBhvr>
                                      <p:tavLst>
                                        <p:tav tm="0">
                                          <p:val>
                                            <p:strVal val="1+#ppt_w/2"/>
                                          </p:val>
                                        </p:tav>
                                        <p:tav tm="100000">
                                          <p:val>
                                            <p:strVal val="#ppt_x"/>
                                          </p:val>
                                        </p:tav>
                                      </p:tavLst>
                                    </p:anim>
                                    <p:anim calcmode="lin" valueType="num">
                                      <p:cBhvr additive="base">
                                        <p:cTn id="90" dur="100" fill="hold"/>
                                        <p:tgtEl>
                                          <p:spTgt spid="101"/>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2" presetClass="entr" presetSubtype="2" fill="hold" grpId="0" nodeType="afterEffect">
                                  <p:stCondLst>
                                    <p:cond delay="0"/>
                                  </p:stCondLst>
                                  <p:childTnLst>
                                    <p:set>
                                      <p:cBhvr>
                                        <p:cTn id="93" dur="1" fill="hold">
                                          <p:stCondLst>
                                            <p:cond delay="0"/>
                                          </p:stCondLst>
                                        </p:cTn>
                                        <p:tgtEl>
                                          <p:spTgt spid="102"/>
                                        </p:tgtEl>
                                        <p:attrNameLst>
                                          <p:attrName>style.visibility</p:attrName>
                                        </p:attrNameLst>
                                      </p:cBhvr>
                                      <p:to>
                                        <p:strVal val="visible"/>
                                      </p:to>
                                    </p:set>
                                    <p:anim calcmode="lin" valueType="num">
                                      <p:cBhvr additive="base">
                                        <p:cTn id="94" dur="100" fill="hold"/>
                                        <p:tgtEl>
                                          <p:spTgt spid="102"/>
                                        </p:tgtEl>
                                        <p:attrNameLst>
                                          <p:attrName>ppt_x</p:attrName>
                                        </p:attrNameLst>
                                      </p:cBhvr>
                                      <p:tavLst>
                                        <p:tav tm="0">
                                          <p:val>
                                            <p:strVal val="1+#ppt_w/2"/>
                                          </p:val>
                                        </p:tav>
                                        <p:tav tm="100000">
                                          <p:val>
                                            <p:strVal val="#ppt_x"/>
                                          </p:val>
                                        </p:tav>
                                      </p:tavLst>
                                    </p:anim>
                                    <p:anim calcmode="lin" valueType="num">
                                      <p:cBhvr additive="base">
                                        <p:cTn id="95" dur="100" fill="hold"/>
                                        <p:tgtEl>
                                          <p:spTgt spid="102"/>
                                        </p:tgtEl>
                                        <p:attrNameLst>
                                          <p:attrName>ppt_y</p:attrName>
                                        </p:attrNameLst>
                                      </p:cBhvr>
                                      <p:tavLst>
                                        <p:tav tm="0">
                                          <p:val>
                                            <p:strVal val="#ppt_y"/>
                                          </p:val>
                                        </p:tav>
                                        <p:tav tm="100000">
                                          <p:val>
                                            <p:strVal val="#ppt_y"/>
                                          </p:val>
                                        </p:tav>
                                      </p:tavLst>
                                    </p:anim>
                                  </p:childTnLst>
                                </p:cTn>
                              </p:par>
                            </p:childTnLst>
                          </p:cTn>
                        </p:par>
                        <p:par>
                          <p:cTn id="96" fill="hold">
                            <p:stCondLst>
                              <p:cond delay="3100"/>
                            </p:stCondLst>
                            <p:childTnLst>
                              <p:par>
                                <p:cTn id="97" presetID="2" presetClass="entr" presetSubtype="2" fill="hold" grpId="0" nodeType="afterEffect">
                                  <p:stCondLst>
                                    <p:cond delay="0"/>
                                  </p:stCondLst>
                                  <p:childTnLst>
                                    <p:set>
                                      <p:cBhvr>
                                        <p:cTn id="98" dur="1" fill="hold">
                                          <p:stCondLst>
                                            <p:cond delay="0"/>
                                          </p:stCondLst>
                                        </p:cTn>
                                        <p:tgtEl>
                                          <p:spTgt spid="103"/>
                                        </p:tgtEl>
                                        <p:attrNameLst>
                                          <p:attrName>style.visibility</p:attrName>
                                        </p:attrNameLst>
                                      </p:cBhvr>
                                      <p:to>
                                        <p:strVal val="visible"/>
                                      </p:to>
                                    </p:set>
                                    <p:anim calcmode="lin" valueType="num">
                                      <p:cBhvr additive="base">
                                        <p:cTn id="99" dur="100" fill="hold"/>
                                        <p:tgtEl>
                                          <p:spTgt spid="103"/>
                                        </p:tgtEl>
                                        <p:attrNameLst>
                                          <p:attrName>ppt_x</p:attrName>
                                        </p:attrNameLst>
                                      </p:cBhvr>
                                      <p:tavLst>
                                        <p:tav tm="0">
                                          <p:val>
                                            <p:strVal val="1+#ppt_w/2"/>
                                          </p:val>
                                        </p:tav>
                                        <p:tav tm="100000">
                                          <p:val>
                                            <p:strVal val="#ppt_x"/>
                                          </p:val>
                                        </p:tav>
                                      </p:tavLst>
                                    </p:anim>
                                    <p:anim calcmode="lin" valueType="num">
                                      <p:cBhvr additive="base">
                                        <p:cTn id="100" dur="100" fill="hold"/>
                                        <p:tgtEl>
                                          <p:spTgt spid="103"/>
                                        </p:tgtEl>
                                        <p:attrNameLst>
                                          <p:attrName>ppt_y</p:attrName>
                                        </p:attrNameLst>
                                      </p:cBhvr>
                                      <p:tavLst>
                                        <p:tav tm="0">
                                          <p:val>
                                            <p:strVal val="#ppt_y"/>
                                          </p:val>
                                        </p:tav>
                                        <p:tav tm="100000">
                                          <p:val>
                                            <p:strVal val="#ppt_y"/>
                                          </p:val>
                                        </p:tav>
                                      </p:tavLst>
                                    </p:anim>
                                  </p:childTnLst>
                                </p:cTn>
                              </p:par>
                            </p:childTnLst>
                          </p:cTn>
                        </p:par>
                        <p:par>
                          <p:cTn id="101" fill="hold">
                            <p:stCondLst>
                              <p:cond delay="3200"/>
                            </p:stCondLst>
                            <p:childTnLst>
                              <p:par>
                                <p:cTn id="102" presetID="2" presetClass="entr" presetSubtype="2" fill="hold" grpId="0" nodeType="afterEffect">
                                  <p:stCondLst>
                                    <p:cond delay="0"/>
                                  </p:stCondLst>
                                  <p:childTnLst>
                                    <p:set>
                                      <p:cBhvr>
                                        <p:cTn id="103" dur="1" fill="hold">
                                          <p:stCondLst>
                                            <p:cond delay="0"/>
                                          </p:stCondLst>
                                        </p:cTn>
                                        <p:tgtEl>
                                          <p:spTgt spid="104"/>
                                        </p:tgtEl>
                                        <p:attrNameLst>
                                          <p:attrName>style.visibility</p:attrName>
                                        </p:attrNameLst>
                                      </p:cBhvr>
                                      <p:to>
                                        <p:strVal val="visible"/>
                                      </p:to>
                                    </p:set>
                                    <p:anim calcmode="lin" valueType="num">
                                      <p:cBhvr additive="base">
                                        <p:cTn id="104" dur="100" fill="hold"/>
                                        <p:tgtEl>
                                          <p:spTgt spid="104"/>
                                        </p:tgtEl>
                                        <p:attrNameLst>
                                          <p:attrName>ppt_x</p:attrName>
                                        </p:attrNameLst>
                                      </p:cBhvr>
                                      <p:tavLst>
                                        <p:tav tm="0">
                                          <p:val>
                                            <p:strVal val="1+#ppt_w/2"/>
                                          </p:val>
                                        </p:tav>
                                        <p:tav tm="100000">
                                          <p:val>
                                            <p:strVal val="#ppt_x"/>
                                          </p:val>
                                        </p:tav>
                                      </p:tavLst>
                                    </p:anim>
                                    <p:anim calcmode="lin" valueType="num">
                                      <p:cBhvr additive="base">
                                        <p:cTn id="105" dur="100" fill="hold"/>
                                        <p:tgtEl>
                                          <p:spTgt spid="104"/>
                                        </p:tgtEl>
                                        <p:attrNameLst>
                                          <p:attrName>ppt_y</p:attrName>
                                        </p:attrNameLst>
                                      </p:cBhvr>
                                      <p:tavLst>
                                        <p:tav tm="0">
                                          <p:val>
                                            <p:strVal val="#ppt_y"/>
                                          </p:val>
                                        </p:tav>
                                        <p:tav tm="100000">
                                          <p:val>
                                            <p:strVal val="#ppt_y"/>
                                          </p:val>
                                        </p:tav>
                                      </p:tavLst>
                                    </p:anim>
                                  </p:childTnLst>
                                </p:cTn>
                              </p:par>
                            </p:childTnLst>
                          </p:cTn>
                        </p:par>
                        <p:par>
                          <p:cTn id="106" fill="hold">
                            <p:stCondLst>
                              <p:cond delay="3300"/>
                            </p:stCondLst>
                            <p:childTnLst>
                              <p:par>
                                <p:cTn id="107" presetID="2" presetClass="entr" presetSubtype="2" fill="hold" grpId="0" nodeType="afterEffect">
                                  <p:stCondLst>
                                    <p:cond delay="0"/>
                                  </p:stCondLst>
                                  <p:childTnLst>
                                    <p:set>
                                      <p:cBhvr>
                                        <p:cTn id="108" dur="1" fill="hold">
                                          <p:stCondLst>
                                            <p:cond delay="0"/>
                                          </p:stCondLst>
                                        </p:cTn>
                                        <p:tgtEl>
                                          <p:spTgt spid="105"/>
                                        </p:tgtEl>
                                        <p:attrNameLst>
                                          <p:attrName>style.visibility</p:attrName>
                                        </p:attrNameLst>
                                      </p:cBhvr>
                                      <p:to>
                                        <p:strVal val="visible"/>
                                      </p:to>
                                    </p:set>
                                    <p:anim calcmode="lin" valueType="num">
                                      <p:cBhvr additive="base">
                                        <p:cTn id="109" dur="100" fill="hold"/>
                                        <p:tgtEl>
                                          <p:spTgt spid="105"/>
                                        </p:tgtEl>
                                        <p:attrNameLst>
                                          <p:attrName>ppt_x</p:attrName>
                                        </p:attrNameLst>
                                      </p:cBhvr>
                                      <p:tavLst>
                                        <p:tav tm="0">
                                          <p:val>
                                            <p:strVal val="1+#ppt_w/2"/>
                                          </p:val>
                                        </p:tav>
                                        <p:tav tm="100000">
                                          <p:val>
                                            <p:strVal val="#ppt_x"/>
                                          </p:val>
                                        </p:tav>
                                      </p:tavLst>
                                    </p:anim>
                                    <p:anim calcmode="lin" valueType="num">
                                      <p:cBhvr additive="base">
                                        <p:cTn id="110" dur="100" fill="hold"/>
                                        <p:tgtEl>
                                          <p:spTgt spid="105"/>
                                        </p:tgtEl>
                                        <p:attrNameLst>
                                          <p:attrName>ppt_y</p:attrName>
                                        </p:attrNameLst>
                                      </p:cBhvr>
                                      <p:tavLst>
                                        <p:tav tm="0">
                                          <p:val>
                                            <p:strVal val="#ppt_y"/>
                                          </p:val>
                                        </p:tav>
                                        <p:tav tm="100000">
                                          <p:val>
                                            <p:strVal val="#ppt_y"/>
                                          </p:val>
                                        </p:tav>
                                      </p:tavLst>
                                    </p:anim>
                                  </p:childTnLst>
                                </p:cTn>
                              </p:par>
                            </p:childTnLst>
                          </p:cTn>
                        </p:par>
                        <p:par>
                          <p:cTn id="111" fill="hold">
                            <p:stCondLst>
                              <p:cond delay="3400"/>
                            </p:stCondLst>
                            <p:childTnLst>
                              <p:par>
                                <p:cTn id="112" presetID="2" presetClass="entr" presetSubtype="2" fill="hold" grpId="0" nodeType="afterEffect">
                                  <p:stCondLst>
                                    <p:cond delay="0"/>
                                  </p:stCondLst>
                                  <p:childTnLst>
                                    <p:set>
                                      <p:cBhvr>
                                        <p:cTn id="113" dur="1" fill="hold">
                                          <p:stCondLst>
                                            <p:cond delay="0"/>
                                          </p:stCondLst>
                                        </p:cTn>
                                        <p:tgtEl>
                                          <p:spTgt spid="106"/>
                                        </p:tgtEl>
                                        <p:attrNameLst>
                                          <p:attrName>style.visibility</p:attrName>
                                        </p:attrNameLst>
                                      </p:cBhvr>
                                      <p:to>
                                        <p:strVal val="visible"/>
                                      </p:to>
                                    </p:set>
                                    <p:anim calcmode="lin" valueType="num">
                                      <p:cBhvr additive="base">
                                        <p:cTn id="114" dur="100" fill="hold"/>
                                        <p:tgtEl>
                                          <p:spTgt spid="106"/>
                                        </p:tgtEl>
                                        <p:attrNameLst>
                                          <p:attrName>ppt_x</p:attrName>
                                        </p:attrNameLst>
                                      </p:cBhvr>
                                      <p:tavLst>
                                        <p:tav tm="0">
                                          <p:val>
                                            <p:strVal val="1+#ppt_w/2"/>
                                          </p:val>
                                        </p:tav>
                                        <p:tav tm="100000">
                                          <p:val>
                                            <p:strVal val="#ppt_x"/>
                                          </p:val>
                                        </p:tav>
                                      </p:tavLst>
                                    </p:anim>
                                    <p:anim calcmode="lin" valueType="num">
                                      <p:cBhvr additive="base">
                                        <p:cTn id="115" dur="100" fill="hold"/>
                                        <p:tgtEl>
                                          <p:spTgt spid="106"/>
                                        </p:tgtEl>
                                        <p:attrNameLst>
                                          <p:attrName>ppt_y</p:attrName>
                                        </p:attrNameLst>
                                      </p:cBhvr>
                                      <p:tavLst>
                                        <p:tav tm="0">
                                          <p:val>
                                            <p:strVal val="#ppt_y"/>
                                          </p:val>
                                        </p:tav>
                                        <p:tav tm="100000">
                                          <p:val>
                                            <p:strVal val="#ppt_y"/>
                                          </p:val>
                                        </p:tav>
                                      </p:tavLst>
                                    </p:anim>
                                  </p:childTnLst>
                                </p:cTn>
                              </p:par>
                            </p:childTnLst>
                          </p:cTn>
                        </p:par>
                        <p:par>
                          <p:cTn id="116" fill="hold">
                            <p:stCondLst>
                              <p:cond delay="3500"/>
                            </p:stCondLst>
                            <p:childTnLst>
                              <p:par>
                                <p:cTn id="117" presetID="2" presetClass="entr" presetSubtype="2" fill="hold" grpId="0" nodeType="afterEffect">
                                  <p:stCondLst>
                                    <p:cond delay="0"/>
                                  </p:stCondLst>
                                  <p:childTnLst>
                                    <p:set>
                                      <p:cBhvr>
                                        <p:cTn id="118" dur="1" fill="hold">
                                          <p:stCondLst>
                                            <p:cond delay="0"/>
                                          </p:stCondLst>
                                        </p:cTn>
                                        <p:tgtEl>
                                          <p:spTgt spid="107"/>
                                        </p:tgtEl>
                                        <p:attrNameLst>
                                          <p:attrName>style.visibility</p:attrName>
                                        </p:attrNameLst>
                                      </p:cBhvr>
                                      <p:to>
                                        <p:strVal val="visible"/>
                                      </p:to>
                                    </p:set>
                                    <p:anim calcmode="lin" valueType="num">
                                      <p:cBhvr additive="base">
                                        <p:cTn id="119" dur="100" fill="hold"/>
                                        <p:tgtEl>
                                          <p:spTgt spid="107"/>
                                        </p:tgtEl>
                                        <p:attrNameLst>
                                          <p:attrName>ppt_x</p:attrName>
                                        </p:attrNameLst>
                                      </p:cBhvr>
                                      <p:tavLst>
                                        <p:tav tm="0">
                                          <p:val>
                                            <p:strVal val="1+#ppt_w/2"/>
                                          </p:val>
                                        </p:tav>
                                        <p:tav tm="100000">
                                          <p:val>
                                            <p:strVal val="#ppt_x"/>
                                          </p:val>
                                        </p:tav>
                                      </p:tavLst>
                                    </p:anim>
                                    <p:anim calcmode="lin" valueType="num">
                                      <p:cBhvr additive="base">
                                        <p:cTn id="120" dur="100" fill="hold"/>
                                        <p:tgtEl>
                                          <p:spTgt spid="107"/>
                                        </p:tgtEl>
                                        <p:attrNameLst>
                                          <p:attrName>ppt_y</p:attrName>
                                        </p:attrNameLst>
                                      </p:cBhvr>
                                      <p:tavLst>
                                        <p:tav tm="0">
                                          <p:val>
                                            <p:strVal val="#ppt_y"/>
                                          </p:val>
                                        </p:tav>
                                        <p:tav tm="100000">
                                          <p:val>
                                            <p:strVal val="#ppt_y"/>
                                          </p:val>
                                        </p:tav>
                                      </p:tavLst>
                                    </p:anim>
                                  </p:childTnLst>
                                </p:cTn>
                              </p:par>
                            </p:childTnLst>
                          </p:cTn>
                        </p:par>
                        <p:par>
                          <p:cTn id="121" fill="hold">
                            <p:stCondLst>
                              <p:cond delay="3600"/>
                            </p:stCondLst>
                            <p:childTnLst>
                              <p:par>
                                <p:cTn id="122" presetID="2" presetClass="entr" presetSubtype="2" fill="hold" grpId="0" nodeType="afterEffect">
                                  <p:stCondLst>
                                    <p:cond delay="0"/>
                                  </p:stCondLst>
                                  <p:childTnLst>
                                    <p:set>
                                      <p:cBhvr>
                                        <p:cTn id="123" dur="1" fill="hold">
                                          <p:stCondLst>
                                            <p:cond delay="0"/>
                                          </p:stCondLst>
                                        </p:cTn>
                                        <p:tgtEl>
                                          <p:spTgt spid="108"/>
                                        </p:tgtEl>
                                        <p:attrNameLst>
                                          <p:attrName>style.visibility</p:attrName>
                                        </p:attrNameLst>
                                      </p:cBhvr>
                                      <p:to>
                                        <p:strVal val="visible"/>
                                      </p:to>
                                    </p:set>
                                    <p:anim calcmode="lin" valueType="num">
                                      <p:cBhvr additive="base">
                                        <p:cTn id="124" dur="100" fill="hold"/>
                                        <p:tgtEl>
                                          <p:spTgt spid="108"/>
                                        </p:tgtEl>
                                        <p:attrNameLst>
                                          <p:attrName>ppt_x</p:attrName>
                                        </p:attrNameLst>
                                      </p:cBhvr>
                                      <p:tavLst>
                                        <p:tav tm="0">
                                          <p:val>
                                            <p:strVal val="1+#ppt_w/2"/>
                                          </p:val>
                                        </p:tav>
                                        <p:tav tm="100000">
                                          <p:val>
                                            <p:strVal val="#ppt_x"/>
                                          </p:val>
                                        </p:tav>
                                      </p:tavLst>
                                    </p:anim>
                                    <p:anim calcmode="lin" valueType="num">
                                      <p:cBhvr additive="base">
                                        <p:cTn id="125" dur="100" fill="hold"/>
                                        <p:tgtEl>
                                          <p:spTgt spid="108"/>
                                        </p:tgtEl>
                                        <p:attrNameLst>
                                          <p:attrName>ppt_y</p:attrName>
                                        </p:attrNameLst>
                                      </p:cBhvr>
                                      <p:tavLst>
                                        <p:tav tm="0">
                                          <p:val>
                                            <p:strVal val="#ppt_y"/>
                                          </p:val>
                                        </p:tav>
                                        <p:tav tm="100000">
                                          <p:val>
                                            <p:strVal val="#ppt_y"/>
                                          </p:val>
                                        </p:tav>
                                      </p:tavLst>
                                    </p:anim>
                                  </p:childTnLst>
                                </p:cTn>
                              </p:par>
                            </p:childTnLst>
                          </p:cTn>
                        </p:par>
                        <p:par>
                          <p:cTn id="126" fill="hold">
                            <p:stCondLst>
                              <p:cond delay="3700"/>
                            </p:stCondLst>
                            <p:childTnLst>
                              <p:par>
                                <p:cTn id="127" presetID="2" presetClass="entr" presetSubtype="2" fill="hold" grpId="0" nodeType="afterEffect">
                                  <p:stCondLst>
                                    <p:cond delay="0"/>
                                  </p:stCondLst>
                                  <p:childTnLst>
                                    <p:set>
                                      <p:cBhvr>
                                        <p:cTn id="128" dur="1" fill="hold">
                                          <p:stCondLst>
                                            <p:cond delay="0"/>
                                          </p:stCondLst>
                                        </p:cTn>
                                        <p:tgtEl>
                                          <p:spTgt spid="109"/>
                                        </p:tgtEl>
                                        <p:attrNameLst>
                                          <p:attrName>style.visibility</p:attrName>
                                        </p:attrNameLst>
                                      </p:cBhvr>
                                      <p:to>
                                        <p:strVal val="visible"/>
                                      </p:to>
                                    </p:set>
                                    <p:anim calcmode="lin" valueType="num">
                                      <p:cBhvr additive="base">
                                        <p:cTn id="129" dur="100" fill="hold"/>
                                        <p:tgtEl>
                                          <p:spTgt spid="109"/>
                                        </p:tgtEl>
                                        <p:attrNameLst>
                                          <p:attrName>ppt_x</p:attrName>
                                        </p:attrNameLst>
                                      </p:cBhvr>
                                      <p:tavLst>
                                        <p:tav tm="0">
                                          <p:val>
                                            <p:strVal val="1+#ppt_w/2"/>
                                          </p:val>
                                        </p:tav>
                                        <p:tav tm="100000">
                                          <p:val>
                                            <p:strVal val="#ppt_x"/>
                                          </p:val>
                                        </p:tav>
                                      </p:tavLst>
                                    </p:anim>
                                    <p:anim calcmode="lin" valueType="num">
                                      <p:cBhvr additive="base">
                                        <p:cTn id="130" dur="100" fill="hold"/>
                                        <p:tgtEl>
                                          <p:spTgt spid="109"/>
                                        </p:tgtEl>
                                        <p:attrNameLst>
                                          <p:attrName>ppt_y</p:attrName>
                                        </p:attrNameLst>
                                      </p:cBhvr>
                                      <p:tavLst>
                                        <p:tav tm="0">
                                          <p:val>
                                            <p:strVal val="#ppt_y"/>
                                          </p:val>
                                        </p:tav>
                                        <p:tav tm="100000">
                                          <p:val>
                                            <p:strVal val="#ppt_y"/>
                                          </p:val>
                                        </p:tav>
                                      </p:tavLst>
                                    </p:anim>
                                  </p:childTnLst>
                                </p:cTn>
                              </p:par>
                            </p:childTnLst>
                          </p:cTn>
                        </p:par>
                        <p:par>
                          <p:cTn id="131" fill="hold">
                            <p:stCondLst>
                              <p:cond delay="3800"/>
                            </p:stCondLst>
                            <p:childTnLst>
                              <p:par>
                                <p:cTn id="132" presetID="2" presetClass="entr" presetSubtype="2" fill="hold" grpId="0" nodeType="afterEffect">
                                  <p:stCondLst>
                                    <p:cond delay="0"/>
                                  </p:stCondLst>
                                  <p:childTnLst>
                                    <p:set>
                                      <p:cBhvr>
                                        <p:cTn id="133" dur="1" fill="hold">
                                          <p:stCondLst>
                                            <p:cond delay="0"/>
                                          </p:stCondLst>
                                        </p:cTn>
                                        <p:tgtEl>
                                          <p:spTgt spid="110"/>
                                        </p:tgtEl>
                                        <p:attrNameLst>
                                          <p:attrName>style.visibility</p:attrName>
                                        </p:attrNameLst>
                                      </p:cBhvr>
                                      <p:to>
                                        <p:strVal val="visible"/>
                                      </p:to>
                                    </p:set>
                                    <p:anim calcmode="lin" valueType="num">
                                      <p:cBhvr additive="base">
                                        <p:cTn id="134" dur="100" fill="hold"/>
                                        <p:tgtEl>
                                          <p:spTgt spid="110"/>
                                        </p:tgtEl>
                                        <p:attrNameLst>
                                          <p:attrName>ppt_x</p:attrName>
                                        </p:attrNameLst>
                                      </p:cBhvr>
                                      <p:tavLst>
                                        <p:tav tm="0">
                                          <p:val>
                                            <p:strVal val="1+#ppt_w/2"/>
                                          </p:val>
                                        </p:tav>
                                        <p:tav tm="100000">
                                          <p:val>
                                            <p:strVal val="#ppt_x"/>
                                          </p:val>
                                        </p:tav>
                                      </p:tavLst>
                                    </p:anim>
                                    <p:anim calcmode="lin" valueType="num">
                                      <p:cBhvr additive="base">
                                        <p:cTn id="135" dur="100" fill="hold"/>
                                        <p:tgtEl>
                                          <p:spTgt spid="110"/>
                                        </p:tgtEl>
                                        <p:attrNameLst>
                                          <p:attrName>ppt_y</p:attrName>
                                        </p:attrNameLst>
                                      </p:cBhvr>
                                      <p:tavLst>
                                        <p:tav tm="0">
                                          <p:val>
                                            <p:strVal val="#ppt_y"/>
                                          </p:val>
                                        </p:tav>
                                        <p:tav tm="100000">
                                          <p:val>
                                            <p:strVal val="#ppt_y"/>
                                          </p:val>
                                        </p:tav>
                                      </p:tavLst>
                                    </p:anim>
                                  </p:childTnLst>
                                </p:cTn>
                              </p:par>
                            </p:childTnLst>
                          </p:cTn>
                        </p:par>
                        <p:par>
                          <p:cTn id="136" fill="hold">
                            <p:stCondLst>
                              <p:cond delay="3900"/>
                            </p:stCondLst>
                            <p:childTnLst>
                              <p:par>
                                <p:cTn id="137" presetID="2" presetClass="entr" presetSubtype="2" fill="hold" grpId="0" nodeType="afterEffect">
                                  <p:stCondLst>
                                    <p:cond delay="0"/>
                                  </p:stCondLst>
                                  <p:childTnLst>
                                    <p:set>
                                      <p:cBhvr>
                                        <p:cTn id="138" dur="1" fill="hold">
                                          <p:stCondLst>
                                            <p:cond delay="0"/>
                                          </p:stCondLst>
                                        </p:cTn>
                                        <p:tgtEl>
                                          <p:spTgt spid="111"/>
                                        </p:tgtEl>
                                        <p:attrNameLst>
                                          <p:attrName>style.visibility</p:attrName>
                                        </p:attrNameLst>
                                      </p:cBhvr>
                                      <p:to>
                                        <p:strVal val="visible"/>
                                      </p:to>
                                    </p:set>
                                    <p:anim calcmode="lin" valueType="num">
                                      <p:cBhvr additive="base">
                                        <p:cTn id="139" dur="100" fill="hold"/>
                                        <p:tgtEl>
                                          <p:spTgt spid="111"/>
                                        </p:tgtEl>
                                        <p:attrNameLst>
                                          <p:attrName>ppt_x</p:attrName>
                                        </p:attrNameLst>
                                      </p:cBhvr>
                                      <p:tavLst>
                                        <p:tav tm="0">
                                          <p:val>
                                            <p:strVal val="1+#ppt_w/2"/>
                                          </p:val>
                                        </p:tav>
                                        <p:tav tm="100000">
                                          <p:val>
                                            <p:strVal val="#ppt_x"/>
                                          </p:val>
                                        </p:tav>
                                      </p:tavLst>
                                    </p:anim>
                                    <p:anim calcmode="lin" valueType="num">
                                      <p:cBhvr additive="base">
                                        <p:cTn id="140" dur="100" fill="hold"/>
                                        <p:tgtEl>
                                          <p:spTgt spid="111"/>
                                        </p:tgtEl>
                                        <p:attrNameLst>
                                          <p:attrName>ppt_y</p:attrName>
                                        </p:attrNameLst>
                                      </p:cBhvr>
                                      <p:tavLst>
                                        <p:tav tm="0">
                                          <p:val>
                                            <p:strVal val="#ppt_y"/>
                                          </p:val>
                                        </p:tav>
                                        <p:tav tm="100000">
                                          <p:val>
                                            <p:strVal val="#ppt_y"/>
                                          </p:val>
                                        </p:tav>
                                      </p:tavLst>
                                    </p:anim>
                                  </p:childTnLst>
                                </p:cTn>
                              </p:par>
                            </p:childTnLst>
                          </p:cTn>
                        </p:par>
                        <p:par>
                          <p:cTn id="141" fill="hold">
                            <p:stCondLst>
                              <p:cond delay="4000"/>
                            </p:stCondLst>
                            <p:childTnLst>
                              <p:par>
                                <p:cTn id="142" presetID="2" presetClass="entr" presetSubtype="2" fill="hold" grpId="0" nodeType="afterEffect">
                                  <p:stCondLst>
                                    <p:cond delay="0"/>
                                  </p:stCondLst>
                                  <p:childTnLst>
                                    <p:set>
                                      <p:cBhvr>
                                        <p:cTn id="143" dur="1" fill="hold">
                                          <p:stCondLst>
                                            <p:cond delay="0"/>
                                          </p:stCondLst>
                                        </p:cTn>
                                        <p:tgtEl>
                                          <p:spTgt spid="112"/>
                                        </p:tgtEl>
                                        <p:attrNameLst>
                                          <p:attrName>style.visibility</p:attrName>
                                        </p:attrNameLst>
                                      </p:cBhvr>
                                      <p:to>
                                        <p:strVal val="visible"/>
                                      </p:to>
                                    </p:set>
                                    <p:anim calcmode="lin" valueType="num">
                                      <p:cBhvr additive="base">
                                        <p:cTn id="144" dur="100" fill="hold"/>
                                        <p:tgtEl>
                                          <p:spTgt spid="112"/>
                                        </p:tgtEl>
                                        <p:attrNameLst>
                                          <p:attrName>ppt_x</p:attrName>
                                        </p:attrNameLst>
                                      </p:cBhvr>
                                      <p:tavLst>
                                        <p:tav tm="0">
                                          <p:val>
                                            <p:strVal val="1+#ppt_w/2"/>
                                          </p:val>
                                        </p:tav>
                                        <p:tav tm="100000">
                                          <p:val>
                                            <p:strVal val="#ppt_x"/>
                                          </p:val>
                                        </p:tav>
                                      </p:tavLst>
                                    </p:anim>
                                    <p:anim calcmode="lin" valueType="num">
                                      <p:cBhvr additive="base">
                                        <p:cTn id="145" dur="100" fill="hold"/>
                                        <p:tgtEl>
                                          <p:spTgt spid="112"/>
                                        </p:tgtEl>
                                        <p:attrNameLst>
                                          <p:attrName>ppt_y</p:attrName>
                                        </p:attrNameLst>
                                      </p:cBhvr>
                                      <p:tavLst>
                                        <p:tav tm="0">
                                          <p:val>
                                            <p:strVal val="#ppt_y"/>
                                          </p:val>
                                        </p:tav>
                                        <p:tav tm="100000">
                                          <p:val>
                                            <p:strVal val="#ppt_y"/>
                                          </p:val>
                                        </p:tav>
                                      </p:tavLst>
                                    </p:anim>
                                  </p:childTnLst>
                                </p:cTn>
                              </p:par>
                            </p:childTnLst>
                          </p:cTn>
                        </p:par>
                        <p:par>
                          <p:cTn id="146" fill="hold">
                            <p:stCondLst>
                              <p:cond delay="4100"/>
                            </p:stCondLst>
                            <p:childTnLst>
                              <p:par>
                                <p:cTn id="147" presetID="2" presetClass="entr" presetSubtype="2"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additive="base">
                                        <p:cTn id="149" dur="100" fill="hold"/>
                                        <p:tgtEl>
                                          <p:spTgt spid="85"/>
                                        </p:tgtEl>
                                        <p:attrNameLst>
                                          <p:attrName>ppt_x</p:attrName>
                                        </p:attrNameLst>
                                      </p:cBhvr>
                                      <p:tavLst>
                                        <p:tav tm="0">
                                          <p:val>
                                            <p:strVal val="1+#ppt_w/2"/>
                                          </p:val>
                                        </p:tav>
                                        <p:tav tm="100000">
                                          <p:val>
                                            <p:strVal val="#ppt_x"/>
                                          </p:val>
                                        </p:tav>
                                      </p:tavLst>
                                    </p:anim>
                                    <p:anim calcmode="lin" valueType="num">
                                      <p:cBhvr additive="base">
                                        <p:cTn id="150" dur="100" fill="hold"/>
                                        <p:tgtEl>
                                          <p:spTgt spid="85"/>
                                        </p:tgtEl>
                                        <p:attrNameLst>
                                          <p:attrName>ppt_y</p:attrName>
                                        </p:attrNameLst>
                                      </p:cBhvr>
                                      <p:tavLst>
                                        <p:tav tm="0">
                                          <p:val>
                                            <p:strVal val="#ppt_y"/>
                                          </p:val>
                                        </p:tav>
                                        <p:tav tm="100000">
                                          <p:val>
                                            <p:strVal val="#ppt_y"/>
                                          </p:val>
                                        </p:tav>
                                      </p:tavLst>
                                    </p:anim>
                                  </p:childTnLst>
                                </p:cTn>
                              </p:par>
                            </p:childTnLst>
                          </p:cTn>
                        </p:par>
                        <p:par>
                          <p:cTn id="151" fill="hold">
                            <p:stCondLst>
                              <p:cond delay="4200"/>
                            </p:stCondLst>
                            <p:childTnLst>
                              <p:par>
                                <p:cTn id="152" presetID="2" presetClass="entr" presetSubtype="2" fill="hold" grpId="0" nodeType="afterEffect">
                                  <p:stCondLst>
                                    <p:cond delay="0"/>
                                  </p:stCondLst>
                                  <p:childTnLst>
                                    <p:set>
                                      <p:cBhvr>
                                        <p:cTn id="153" dur="1" fill="hold">
                                          <p:stCondLst>
                                            <p:cond delay="0"/>
                                          </p:stCondLst>
                                        </p:cTn>
                                        <p:tgtEl>
                                          <p:spTgt spid="113"/>
                                        </p:tgtEl>
                                        <p:attrNameLst>
                                          <p:attrName>style.visibility</p:attrName>
                                        </p:attrNameLst>
                                      </p:cBhvr>
                                      <p:to>
                                        <p:strVal val="visible"/>
                                      </p:to>
                                    </p:set>
                                    <p:anim calcmode="lin" valueType="num">
                                      <p:cBhvr additive="base">
                                        <p:cTn id="154" dur="100" fill="hold"/>
                                        <p:tgtEl>
                                          <p:spTgt spid="113"/>
                                        </p:tgtEl>
                                        <p:attrNameLst>
                                          <p:attrName>ppt_x</p:attrName>
                                        </p:attrNameLst>
                                      </p:cBhvr>
                                      <p:tavLst>
                                        <p:tav tm="0">
                                          <p:val>
                                            <p:strVal val="1+#ppt_w/2"/>
                                          </p:val>
                                        </p:tav>
                                        <p:tav tm="100000">
                                          <p:val>
                                            <p:strVal val="#ppt_x"/>
                                          </p:val>
                                        </p:tav>
                                      </p:tavLst>
                                    </p:anim>
                                    <p:anim calcmode="lin" valueType="num">
                                      <p:cBhvr additive="base">
                                        <p:cTn id="155" dur="100" fill="hold"/>
                                        <p:tgtEl>
                                          <p:spTgt spid="113"/>
                                        </p:tgtEl>
                                        <p:attrNameLst>
                                          <p:attrName>ppt_y</p:attrName>
                                        </p:attrNameLst>
                                      </p:cBhvr>
                                      <p:tavLst>
                                        <p:tav tm="0">
                                          <p:val>
                                            <p:strVal val="#ppt_y"/>
                                          </p:val>
                                        </p:tav>
                                        <p:tav tm="100000">
                                          <p:val>
                                            <p:strVal val="#ppt_y"/>
                                          </p:val>
                                        </p:tav>
                                      </p:tavLst>
                                    </p:anim>
                                  </p:childTnLst>
                                </p:cTn>
                              </p:par>
                            </p:childTnLst>
                          </p:cTn>
                        </p:par>
                        <p:par>
                          <p:cTn id="156" fill="hold">
                            <p:stCondLst>
                              <p:cond delay="4300"/>
                            </p:stCondLst>
                            <p:childTnLst>
                              <p:par>
                                <p:cTn id="157" presetID="2" presetClass="entr" presetSubtype="2" fill="hold" grpId="0" nodeType="afterEffect">
                                  <p:stCondLst>
                                    <p:cond delay="0"/>
                                  </p:stCondLst>
                                  <p:childTnLst>
                                    <p:set>
                                      <p:cBhvr>
                                        <p:cTn id="158" dur="1" fill="hold">
                                          <p:stCondLst>
                                            <p:cond delay="0"/>
                                          </p:stCondLst>
                                        </p:cTn>
                                        <p:tgtEl>
                                          <p:spTgt spid="114"/>
                                        </p:tgtEl>
                                        <p:attrNameLst>
                                          <p:attrName>style.visibility</p:attrName>
                                        </p:attrNameLst>
                                      </p:cBhvr>
                                      <p:to>
                                        <p:strVal val="visible"/>
                                      </p:to>
                                    </p:set>
                                    <p:anim calcmode="lin" valueType="num">
                                      <p:cBhvr additive="base">
                                        <p:cTn id="159" dur="100" fill="hold"/>
                                        <p:tgtEl>
                                          <p:spTgt spid="114"/>
                                        </p:tgtEl>
                                        <p:attrNameLst>
                                          <p:attrName>ppt_x</p:attrName>
                                        </p:attrNameLst>
                                      </p:cBhvr>
                                      <p:tavLst>
                                        <p:tav tm="0">
                                          <p:val>
                                            <p:strVal val="1+#ppt_w/2"/>
                                          </p:val>
                                        </p:tav>
                                        <p:tav tm="100000">
                                          <p:val>
                                            <p:strVal val="#ppt_x"/>
                                          </p:val>
                                        </p:tav>
                                      </p:tavLst>
                                    </p:anim>
                                    <p:anim calcmode="lin" valueType="num">
                                      <p:cBhvr additive="base">
                                        <p:cTn id="160" dur="100" fill="hold"/>
                                        <p:tgtEl>
                                          <p:spTgt spid="114"/>
                                        </p:tgtEl>
                                        <p:attrNameLst>
                                          <p:attrName>ppt_y</p:attrName>
                                        </p:attrNameLst>
                                      </p:cBhvr>
                                      <p:tavLst>
                                        <p:tav tm="0">
                                          <p:val>
                                            <p:strVal val="#ppt_y"/>
                                          </p:val>
                                        </p:tav>
                                        <p:tav tm="100000">
                                          <p:val>
                                            <p:strVal val="#ppt_y"/>
                                          </p:val>
                                        </p:tav>
                                      </p:tavLst>
                                    </p:anim>
                                  </p:childTnLst>
                                </p:cTn>
                              </p:par>
                            </p:childTnLst>
                          </p:cTn>
                        </p:par>
                        <p:par>
                          <p:cTn id="161" fill="hold">
                            <p:stCondLst>
                              <p:cond delay="4400"/>
                            </p:stCondLst>
                            <p:childTnLst>
                              <p:par>
                                <p:cTn id="162" presetID="2" presetClass="entr" presetSubtype="2" fill="hold" grpId="0" nodeType="afterEffect">
                                  <p:stCondLst>
                                    <p:cond delay="0"/>
                                  </p:stCondLst>
                                  <p:childTnLst>
                                    <p:set>
                                      <p:cBhvr>
                                        <p:cTn id="163" dur="1" fill="hold">
                                          <p:stCondLst>
                                            <p:cond delay="0"/>
                                          </p:stCondLst>
                                        </p:cTn>
                                        <p:tgtEl>
                                          <p:spTgt spid="115"/>
                                        </p:tgtEl>
                                        <p:attrNameLst>
                                          <p:attrName>style.visibility</p:attrName>
                                        </p:attrNameLst>
                                      </p:cBhvr>
                                      <p:to>
                                        <p:strVal val="visible"/>
                                      </p:to>
                                    </p:set>
                                    <p:anim calcmode="lin" valueType="num">
                                      <p:cBhvr additive="base">
                                        <p:cTn id="164" dur="100" fill="hold"/>
                                        <p:tgtEl>
                                          <p:spTgt spid="115"/>
                                        </p:tgtEl>
                                        <p:attrNameLst>
                                          <p:attrName>ppt_x</p:attrName>
                                        </p:attrNameLst>
                                      </p:cBhvr>
                                      <p:tavLst>
                                        <p:tav tm="0">
                                          <p:val>
                                            <p:strVal val="1+#ppt_w/2"/>
                                          </p:val>
                                        </p:tav>
                                        <p:tav tm="100000">
                                          <p:val>
                                            <p:strVal val="#ppt_x"/>
                                          </p:val>
                                        </p:tav>
                                      </p:tavLst>
                                    </p:anim>
                                    <p:anim calcmode="lin" valueType="num">
                                      <p:cBhvr additive="base">
                                        <p:cTn id="165" dur="100" fill="hold"/>
                                        <p:tgtEl>
                                          <p:spTgt spid="115"/>
                                        </p:tgtEl>
                                        <p:attrNameLst>
                                          <p:attrName>ppt_y</p:attrName>
                                        </p:attrNameLst>
                                      </p:cBhvr>
                                      <p:tavLst>
                                        <p:tav tm="0">
                                          <p:val>
                                            <p:strVal val="#ppt_y"/>
                                          </p:val>
                                        </p:tav>
                                        <p:tav tm="100000">
                                          <p:val>
                                            <p:strVal val="#ppt_y"/>
                                          </p:val>
                                        </p:tav>
                                      </p:tavLst>
                                    </p:anim>
                                  </p:childTnLst>
                                </p:cTn>
                              </p:par>
                            </p:childTnLst>
                          </p:cTn>
                        </p:par>
                        <p:par>
                          <p:cTn id="166" fill="hold">
                            <p:stCondLst>
                              <p:cond delay="4500"/>
                            </p:stCondLst>
                            <p:childTnLst>
                              <p:par>
                                <p:cTn id="167" presetID="2" presetClass="entr" presetSubtype="2" fill="hold" grpId="0" nodeType="afterEffect">
                                  <p:stCondLst>
                                    <p:cond delay="0"/>
                                  </p:stCondLst>
                                  <p:childTnLst>
                                    <p:set>
                                      <p:cBhvr>
                                        <p:cTn id="168" dur="1" fill="hold">
                                          <p:stCondLst>
                                            <p:cond delay="0"/>
                                          </p:stCondLst>
                                        </p:cTn>
                                        <p:tgtEl>
                                          <p:spTgt spid="116"/>
                                        </p:tgtEl>
                                        <p:attrNameLst>
                                          <p:attrName>style.visibility</p:attrName>
                                        </p:attrNameLst>
                                      </p:cBhvr>
                                      <p:to>
                                        <p:strVal val="visible"/>
                                      </p:to>
                                    </p:set>
                                    <p:anim calcmode="lin" valueType="num">
                                      <p:cBhvr additive="base">
                                        <p:cTn id="169" dur="100" fill="hold"/>
                                        <p:tgtEl>
                                          <p:spTgt spid="116"/>
                                        </p:tgtEl>
                                        <p:attrNameLst>
                                          <p:attrName>ppt_x</p:attrName>
                                        </p:attrNameLst>
                                      </p:cBhvr>
                                      <p:tavLst>
                                        <p:tav tm="0">
                                          <p:val>
                                            <p:strVal val="1+#ppt_w/2"/>
                                          </p:val>
                                        </p:tav>
                                        <p:tav tm="100000">
                                          <p:val>
                                            <p:strVal val="#ppt_x"/>
                                          </p:val>
                                        </p:tav>
                                      </p:tavLst>
                                    </p:anim>
                                    <p:anim calcmode="lin" valueType="num">
                                      <p:cBhvr additive="base">
                                        <p:cTn id="170" dur="100" fill="hold"/>
                                        <p:tgtEl>
                                          <p:spTgt spid="116"/>
                                        </p:tgtEl>
                                        <p:attrNameLst>
                                          <p:attrName>ppt_y</p:attrName>
                                        </p:attrNameLst>
                                      </p:cBhvr>
                                      <p:tavLst>
                                        <p:tav tm="0">
                                          <p:val>
                                            <p:strVal val="#ppt_y"/>
                                          </p:val>
                                        </p:tav>
                                        <p:tav tm="100000">
                                          <p:val>
                                            <p:strVal val="#ppt_y"/>
                                          </p:val>
                                        </p:tav>
                                      </p:tavLst>
                                    </p:anim>
                                  </p:childTnLst>
                                </p:cTn>
                              </p:par>
                            </p:childTnLst>
                          </p:cTn>
                        </p:par>
                        <p:par>
                          <p:cTn id="171" fill="hold">
                            <p:stCondLst>
                              <p:cond delay="4600"/>
                            </p:stCondLst>
                            <p:childTnLst>
                              <p:par>
                                <p:cTn id="172" presetID="2" presetClass="entr" presetSubtype="2" fill="hold" grpId="0" nodeType="afterEffect">
                                  <p:stCondLst>
                                    <p:cond delay="0"/>
                                  </p:stCondLst>
                                  <p:childTnLst>
                                    <p:set>
                                      <p:cBhvr>
                                        <p:cTn id="173" dur="1" fill="hold">
                                          <p:stCondLst>
                                            <p:cond delay="0"/>
                                          </p:stCondLst>
                                        </p:cTn>
                                        <p:tgtEl>
                                          <p:spTgt spid="117"/>
                                        </p:tgtEl>
                                        <p:attrNameLst>
                                          <p:attrName>style.visibility</p:attrName>
                                        </p:attrNameLst>
                                      </p:cBhvr>
                                      <p:to>
                                        <p:strVal val="visible"/>
                                      </p:to>
                                    </p:set>
                                    <p:anim calcmode="lin" valueType="num">
                                      <p:cBhvr additive="base">
                                        <p:cTn id="174" dur="100" fill="hold"/>
                                        <p:tgtEl>
                                          <p:spTgt spid="117"/>
                                        </p:tgtEl>
                                        <p:attrNameLst>
                                          <p:attrName>ppt_x</p:attrName>
                                        </p:attrNameLst>
                                      </p:cBhvr>
                                      <p:tavLst>
                                        <p:tav tm="0">
                                          <p:val>
                                            <p:strVal val="1+#ppt_w/2"/>
                                          </p:val>
                                        </p:tav>
                                        <p:tav tm="100000">
                                          <p:val>
                                            <p:strVal val="#ppt_x"/>
                                          </p:val>
                                        </p:tav>
                                      </p:tavLst>
                                    </p:anim>
                                    <p:anim calcmode="lin" valueType="num">
                                      <p:cBhvr additive="base">
                                        <p:cTn id="175" dur="100" fill="hold"/>
                                        <p:tgtEl>
                                          <p:spTgt spid="117"/>
                                        </p:tgtEl>
                                        <p:attrNameLst>
                                          <p:attrName>ppt_y</p:attrName>
                                        </p:attrNameLst>
                                      </p:cBhvr>
                                      <p:tavLst>
                                        <p:tav tm="0">
                                          <p:val>
                                            <p:strVal val="#ppt_y"/>
                                          </p:val>
                                        </p:tav>
                                        <p:tav tm="100000">
                                          <p:val>
                                            <p:strVal val="#ppt_y"/>
                                          </p:val>
                                        </p:tav>
                                      </p:tavLst>
                                    </p:anim>
                                  </p:childTnLst>
                                </p:cTn>
                              </p:par>
                            </p:childTnLst>
                          </p:cTn>
                        </p:par>
                        <p:par>
                          <p:cTn id="176" fill="hold">
                            <p:stCondLst>
                              <p:cond delay="4700"/>
                            </p:stCondLst>
                            <p:childTnLst>
                              <p:par>
                                <p:cTn id="177" presetID="2" presetClass="entr" presetSubtype="2" fill="hold" grpId="0" nodeType="afterEffect">
                                  <p:stCondLst>
                                    <p:cond delay="0"/>
                                  </p:stCondLst>
                                  <p:childTnLst>
                                    <p:set>
                                      <p:cBhvr>
                                        <p:cTn id="178" dur="1" fill="hold">
                                          <p:stCondLst>
                                            <p:cond delay="0"/>
                                          </p:stCondLst>
                                        </p:cTn>
                                        <p:tgtEl>
                                          <p:spTgt spid="118"/>
                                        </p:tgtEl>
                                        <p:attrNameLst>
                                          <p:attrName>style.visibility</p:attrName>
                                        </p:attrNameLst>
                                      </p:cBhvr>
                                      <p:to>
                                        <p:strVal val="visible"/>
                                      </p:to>
                                    </p:set>
                                    <p:anim calcmode="lin" valueType="num">
                                      <p:cBhvr additive="base">
                                        <p:cTn id="179" dur="100" fill="hold"/>
                                        <p:tgtEl>
                                          <p:spTgt spid="118"/>
                                        </p:tgtEl>
                                        <p:attrNameLst>
                                          <p:attrName>ppt_x</p:attrName>
                                        </p:attrNameLst>
                                      </p:cBhvr>
                                      <p:tavLst>
                                        <p:tav tm="0">
                                          <p:val>
                                            <p:strVal val="1+#ppt_w/2"/>
                                          </p:val>
                                        </p:tav>
                                        <p:tav tm="100000">
                                          <p:val>
                                            <p:strVal val="#ppt_x"/>
                                          </p:val>
                                        </p:tav>
                                      </p:tavLst>
                                    </p:anim>
                                    <p:anim calcmode="lin" valueType="num">
                                      <p:cBhvr additive="base">
                                        <p:cTn id="180" dur="100" fill="hold"/>
                                        <p:tgtEl>
                                          <p:spTgt spid="118"/>
                                        </p:tgtEl>
                                        <p:attrNameLst>
                                          <p:attrName>ppt_y</p:attrName>
                                        </p:attrNameLst>
                                      </p:cBhvr>
                                      <p:tavLst>
                                        <p:tav tm="0">
                                          <p:val>
                                            <p:strVal val="#ppt_y"/>
                                          </p:val>
                                        </p:tav>
                                        <p:tav tm="100000">
                                          <p:val>
                                            <p:strVal val="#ppt_y"/>
                                          </p:val>
                                        </p:tav>
                                      </p:tavLst>
                                    </p:anim>
                                  </p:childTnLst>
                                </p:cTn>
                              </p:par>
                            </p:childTnLst>
                          </p:cTn>
                        </p:par>
                        <p:par>
                          <p:cTn id="181" fill="hold">
                            <p:stCondLst>
                              <p:cond delay="4800"/>
                            </p:stCondLst>
                            <p:childTnLst>
                              <p:par>
                                <p:cTn id="182" presetID="2" presetClass="entr" presetSubtype="2" fill="hold" grpId="0" nodeType="afterEffect">
                                  <p:stCondLst>
                                    <p:cond delay="0"/>
                                  </p:stCondLst>
                                  <p:childTnLst>
                                    <p:set>
                                      <p:cBhvr>
                                        <p:cTn id="183" dur="1" fill="hold">
                                          <p:stCondLst>
                                            <p:cond delay="0"/>
                                          </p:stCondLst>
                                        </p:cTn>
                                        <p:tgtEl>
                                          <p:spTgt spid="119"/>
                                        </p:tgtEl>
                                        <p:attrNameLst>
                                          <p:attrName>style.visibility</p:attrName>
                                        </p:attrNameLst>
                                      </p:cBhvr>
                                      <p:to>
                                        <p:strVal val="visible"/>
                                      </p:to>
                                    </p:set>
                                    <p:anim calcmode="lin" valueType="num">
                                      <p:cBhvr additive="base">
                                        <p:cTn id="184" dur="100" fill="hold"/>
                                        <p:tgtEl>
                                          <p:spTgt spid="119"/>
                                        </p:tgtEl>
                                        <p:attrNameLst>
                                          <p:attrName>ppt_x</p:attrName>
                                        </p:attrNameLst>
                                      </p:cBhvr>
                                      <p:tavLst>
                                        <p:tav tm="0">
                                          <p:val>
                                            <p:strVal val="1+#ppt_w/2"/>
                                          </p:val>
                                        </p:tav>
                                        <p:tav tm="100000">
                                          <p:val>
                                            <p:strVal val="#ppt_x"/>
                                          </p:val>
                                        </p:tav>
                                      </p:tavLst>
                                    </p:anim>
                                    <p:anim calcmode="lin" valueType="num">
                                      <p:cBhvr additive="base">
                                        <p:cTn id="185" dur="100" fill="hold"/>
                                        <p:tgtEl>
                                          <p:spTgt spid="119"/>
                                        </p:tgtEl>
                                        <p:attrNameLst>
                                          <p:attrName>ppt_y</p:attrName>
                                        </p:attrNameLst>
                                      </p:cBhvr>
                                      <p:tavLst>
                                        <p:tav tm="0">
                                          <p:val>
                                            <p:strVal val="#ppt_y"/>
                                          </p:val>
                                        </p:tav>
                                        <p:tav tm="100000">
                                          <p:val>
                                            <p:strVal val="#ppt_y"/>
                                          </p:val>
                                        </p:tav>
                                      </p:tavLst>
                                    </p:anim>
                                  </p:childTnLst>
                                </p:cTn>
                              </p:par>
                            </p:childTnLst>
                          </p:cTn>
                        </p:par>
                        <p:par>
                          <p:cTn id="186" fill="hold">
                            <p:stCondLst>
                              <p:cond delay="4900"/>
                            </p:stCondLst>
                            <p:childTnLst>
                              <p:par>
                                <p:cTn id="187" presetID="2" presetClass="entr" presetSubtype="2" fill="hold" grpId="0" nodeType="afterEffect">
                                  <p:stCondLst>
                                    <p:cond delay="0"/>
                                  </p:stCondLst>
                                  <p:childTnLst>
                                    <p:set>
                                      <p:cBhvr>
                                        <p:cTn id="188" dur="1" fill="hold">
                                          <p:stCondLst>
                                            <p:cond delay="0"/>
                                          </p:stCondLst>
                                        </p:cTn>
                                        <p:tgtEl>
                                          <p:spTgt spid="120"/>
                                        </p:tgtEl>
                                        <p:attrNameLst>
                                          <p:attrName>style.visibility</p:attrName>
                                        </p:attrNameLst>
                                      </p:cBhvr>
                                      <p:to>
                                        <p:strVal val="visible"/>
                                      </p:to>
                                    </p:set>
                                    <p:anim calcmode="lin" valueType="num">
                                      <p:cBhvr additive="base">
                                        <p:cTn id="189" dur="100" fill="hold"/>
                                        <p:tgtEl>
                                          <p:spTgt spid="120"/>
                                        </p:tgtEl>
                                        <p:attrNameLst>
                                          <p:attrName>ppt_x</p:attrName>
                                        </p:attrNameLst>
                                      </p:cBhvr>
                                      <p:tavLst>
                                        <p:tav tm="0">
                                          <p:val>
                                            <p:strVal val="1+#ppt_w/2"/>
                                          </p:val>
                                        </p:tav>
                                        <p:tav tm="100000">
                                          <p:val>
                                            <p:strVal val="#ppt_x"/>
                                          </p:val>
                                        </p:tav>
                                      </p:tavLst>
                                    </p:anim>
                                    <p:anim calcmode="lin" valueType="num">
                                      <p:cBhvr additive="base">
                                        <p:cTn id="190" dur="100" fill="hold"/>
                                        <p:tgtEl>
                                          <p:spTgt spid="120"/>
                                        </p:tgtEl>
                                        <p:attrNameLst>
                                          <p:attrName>ppt_y</p:attrName>
                                        </p:attrNameLst>
                                      </p:cBhvr>
                                      <p:tavLst>
                                        <p:tav tm="0">
                                          <p:val>
                                            <p:strVal val="#ppt_y"/>
                                          </p:val>
                                        </p:tav>
                                        <p:tav tm="100000">
                                          <p:val>
                                            <p:strVal val="#ppt_y"/>
                                          </p:val>
                                        </p:tav>
                                      </p:tavLst>
                                    </p:anim>
                                  </p:childTnLst>
                                </p:cTn>
                              </p:par>
                            </p:childTnLst>
                          </p:cTn>
                        </p:par>
                        <p:par>
                          <p:cTn id="191" fill="hold">
                            <p:stCondLst>
                              <p:cond delay="5000"/>
                            </p:stCondLst>
                            <p:childTnLst>
                              <p:par>
                                <p:cTn id="192" presetID="2" presetClass="entr" presetSubtype="2" fill="hold" grpId="0" nodeType="afterEffect">
                                  <p:stCondLst>
                                    <p:cond delay="0"/>
                                  </p:stCondLst>
                                  <p:childTnLst>
                                    <p:set>
                                      <p:cBhvr>
                                        <p:cTn id="193" dur="1" fill="hold">
                                          <p:stCondLst>
                                            <p:cond delay="0"/>
                                          </p:stCondLst>
                                        </p:cTn>
                                        <p:tgtEl>
                                          <p:spTgt spid="121"/>
                                        </p:tgtEl>
                                        <p:attrNameLst>
                                          <p:attrName>style.visibility</p:attrName>
                                        </p:attrNameLst>
                                      </p:cBhvr>
                                      <p:to>
                                        <p:strVal val="visible"/>
                                      </p:to>
                                    </p:set>
                                    <p:anim calcmode="lin" valueType="num">
                                      <p:cBhvr additive="base">
                                        <p:cTn id="194" dur="100" fill="hold"/>
                                        <p:tgtEl>
                                          <p:spTgt spid="121"/>
                                        </p:tgtEl>
                                        <p:attrNameLst>
                                          <p:attrName>ppt_x</p:attrName>
                                        </p:attrNameLst>
                                      </p:cBhvr>
                                      <p:tavLst>
                                        <p:tav tm="0">
                                          <p:val>
                                            <p:strVal val="1+#ppt_w/2"/>
                                          </p:val>
                                        </p:tav>
                                        <p:tav tm="100000">
                                          <p:val>
                                            <p:strVal val="#ppt_x"/>
                                          </p:val>
                                        </p:tav>
                                      </p:tavLst>
                                    </p:anim>
                                    <p:anim calcmode="lin" valueType="num">
                                      <p:cBhvr additive="base">
                                        <p:cTn id="195" dur="100" fill="hold"/>
                                        <p:tgtEl>
                                          <p:spTgt spid="121"/>
                                        </p:tgtEl>
                                        <p:attrNameLst>
                                          <p:attrName>ppt_y</p:attrName>
                                        </p:attrNameLst>
                                      </p:cBhvr>
                                      <p:tavLst>
                                        <p:tav tm="0">
                                          <p:val>
                                            <p:strVal val="#ppt_y"/>
                                          </p:val>
                                        </p:tav>
                                        <p:tav tm="100000">
                                          <p:val>
                                            <p:strVal val="#ppt_y"/>
                                          </p:val>
                                        </p:tav>
                                      </p:tavLst>
                                    </p:anim>
                                  </p:childTnLst>
                                </p:cTn>
                              </p:par>
                            </p:childTnLst>
                          </p:cTn>
                        </p:par>
                        <p:par>
                          <p:cTn id="196" fill="hold">
                            <p:stCondLst>
                              <p:cond delay="5100"/>
                            </p:stCondLst>
                            <p:childTnLst>
                              <p:par>
                                <p:cTn id="197" presetID="2" presetClass="entr" presetSubtype="2" fill="hold" grpId="0" nodeType="afterEffect">
                                  <p:stCondLst>
                                    <p:cond delay="0"/>
                                  </p:stCondLst>
                                  <p:childTnLst>
                                    <p:set>
                                      <p:cBhvr>
                                        <p:cTn id="198" dur="1" fill="hold">
                                          <p:stCondLst>
                                            <p:cond delay="0"/>
                                          </p:stCondLst>
                                        </p:cTn>
                                        <p:tgtEl>
                                          <p:spTgt spid="122"/>
                                        </p:tgtEl>
                                        <p:attrNameLst>
                                          <p:attrName>style.visibility</p:attrName>
                                        </p:attrNameLst>
                                      </p:cBhvr>
                                      <p:to>
                                        <p:strVal val="visible"/>
                                      </p:to>
                                    </p:set>
                                    <p:anim calcmode="lin" valueType="num">
                                      <p:cBhvr additive="base">
                                        <p:cTn id="199" dur="100" fill="hold"/>
                                        <p:tgtEl>
                                          <p:spTgt spid="122"/>
                                        </p:tgtEl>
                                        <p:attrNameLst>
                                          <p:attrName>ppt_x</p:attrName>
                                        </p:attrNameLst>
                                      </p:cBhvr>
                                      <p:tavLst>
                                        <p:tav tm="0">
                                          <p:val>
                                            <p:strVal val="1+#ppt_w/2"/>
                                          </p:val>
                                        </p:tav>
                                        <p:tav tm="100000">
                                          <p:val>
                                            <p:strVal val="#ppt_x"/>
                                          </p:val>
                                        </p:tav>
                                      </p:tavLst>
                                    </p:anim>
                                    <p:anim calcmode="lin" valueType="num">
                                      <p:cBhvr additive="base">
                                        <p:cTn id="200" dur="100" fill="hold"/>
                                        <p:tgtEl>
                                          <p:spTgt spid="122"/>
                                        </p:tgtEl>
                                        <p:attrNameLst>
                                          <p:attrName>ppt_y</p:attrName>
                                        </p:attrNameLst>
                                      </p:cBhvr>
                                      <p:tavLst>
                                        <p:tav tm="0">
                                          <p:val>
                                            <p:strVal val="#ppt_y"/>
                                          </p:val>
                                        </p:tav>
                                        <p:tav tm="100000">
                                          <p:val>
                                            <p:strVal val="#ppt_y"/>
                                          </p:val>
                                        </p:tav>
                                      </p:tavLst>
                                    </p:anim>
                                  </p:childTnLst>
                                </p:cTn>
                              </p:par>
                            </p:childTnLst>
                          </p:cTn>
                        </p:par>
                        <p:par>
                          <p:cTn id="201" fill="hold">
                            <p:stCondLst>
                              <p:cond delay="5200"/>
                            </p:stCondLst>
                            <p:childTnLst>
                              <p:par>
                                <p:cTn id="202" presetID="2" presetClass="entr" presetSubtype="2" fill="hold" grpId="0" nodeType="afterEffect">
                                  <p:stCondLst>
                                    <p:cond delay="0"/>
                                  </p:stCondLst>
                                  <p:childTnLst>
                                    <p:set>
                                      <p:cBhvr>
                                        <p:cTn id="203" dur="1" fill="hold">
                                          <p:stCondLst>
                                            <p:cond delay="0"/>
                                          </p:stCondLst>
                                        </p:cTn>
                                        <p:tgtEl>
                                          <p:spTgt spid="123"/>
                                        </p:tgtEl>
                                        <p:attrNameLst>
                                          <p:attrName>style.visibility</p:attrName>
                                        </p:attrNameLst>
                                      </p:cBhvr>
                                      <p:to>
                                        <p:strVal val="visible"/>
                                      </p:to>
                                    </p:set>
                                    <p:anim calcmode="lin" valueType="num">
                                      <p:cBhvr additive="base">
                                        <p:cTn id="204" dur="100" fill="hold"/>
                                        <p:tgtEl>
                                          <p:spTgt spid="123"/>
                                        </p:tgtEl>
                                        <p:attrNameLst>
                                          <p:attrName>ppt_x</p:attrName>
                                        </p:attrNameLst>
                                      </p:cBhvr>
                                      <p:tavLst>
                                        <p:tav tm="0">
                                          <p:val>
                                            <p:strVal val="1+#ppt_w/2"/>
                                          </p:val>
                                        </p:tav>
                                        <p:tav tm="100000">
                                          <p:val>
                                            <p:strVal val="#ppt_x"/>
                                          </p:val>
                                        </p:tav>
                                      </p:tavLst>
                                    </p:anim>
                                    <p:anim calcmode="lin" valueType="num">
                                      <p:cBhvr additive="base">
                                        <p:cTn id="205" dur="100" fill="hold"/>
                                        <p:tgtEl>
                                          <p:spTgt spid="123"/>
                                        </p:tgtEl>
                                        <p:attrNameLst>
                                          <p:attrName>ppt_y</p:attrName>
                                        </p:attrNameLst>
                                      </p:cBhvr>
                                      <p:tavLst>
                                        <p:tav tm="0">
                                          <p:val>
                                            <p:strVal val="#ppt_y"/>
                                          </p:val>
                                        </p:tav>
                                        <p:tav tm="100000">
                                          <p:val>
                                            <p:strVal val="#ppt_y"/>
                                          </p:val>
                                        </p:tav>
                                      </p:tavLst>
                                    </p:anim>
                                  </p:childTnLst>
                                </p:cTn>
                              </p:par>
                            </p:childTnLst>
                          </p:cTn>
                        </p:par>
                        <p:par>
                          <p:cTn id="206" fill="hold">
                            <p:stCondLst>
                              <p:cond delay="5300"/>
                            </p:stCondLst>
                            <p:childTnLst>
                              <p:par>
                                <p:cTn id="207" presetID="2" presetClass="entr" presetSubtype="2" fill="hold" grpId="0" nodeType="afterEffect">
                                  <p:stCondLst>
                                    <p:cond delay="0"/>
                                  </p:stCondLst>
                                  <p:childTnLst>
                                    <p:set>
                                      <p:cBhvr>
                                        <p:cTn id="208" dur="1" fill="hold">
                                          <p:stCondLst>
                                            <p:cond delay="0"/>
                                          </p:stCondLst>
                                        </p:cTn>
                                        <p:tgtEl>
                                          <p:spTgt spid="124"/>
                                        </p:tgtEl>
                                        <p:attrNameLst>
                                          <p:attrName>style.visibility</p:attrName>
                                        </p:attrNameLst>
                                      </p:cBhvr>
                                      <p:to>
                                        <p:strVal val="visible"/>
                                      </p:to>
                                    </p:set>
                                    <p:anim calcmode="lin" valueType="num">
                                      <p:cBhvr additive="base">
                                        <p:cTn id="209" dur="100" fill="hold"/>
                                        <p:tgtEl>
                                          <p:spTgt spid="124"/>
                                        </p:tgtEl>
                                        <p:attrNameLst>
                                          <p:attrName>ppt_x</p:attrName>
                                        </p:attrNameLst>
                                      </p:cBhvr>
                                      <p:tavLst>
                                        <p:tav tm="0">
                                          <p:val>
                                            <p:strVal val="1+#ppt_w/2"/>
                                          </p:val>
                                        </p:tav>
                                        <p:tav tm="100000">
                                          <p:val>
                                            <p:strVal val="#ppt_x"/>
                                          </p:val>
                                        </p:tav>
                                      </p:tavLst>
                                    </p:anim>
                                    <p:anim calcmode="lin" valueType="num">
                                      <p:cBhvr additive="base">
                                        <p:cTn id="210" dur="100" fill="hold"/>
                                        <p:tgtEl>
                                          <p:spTgt spid="124"/>
                                        </p:tgtEl>
                                        <p:attrNameLst>
                                          <p:attrName>ppt_y</p:attrName>
                                        </p:attrNameLst>
                                      </p:cBhvr>
                                      <p:tavLst>
                                        <p:tav tm="0">
                                          <p:val>
                                            <p:strVal val="#ppt_y"/>
                                          </p:val>
                                        </p:tav>
                                        <p:tav tm="100000">
                                          <p:val>
                                            <p:strVal val="#ppt_y"/>
                                          </p:val>
                                        </p:tav>
                                      </p:tavLst>
                                    </p:anim>
                                  </p:childTnLst>
                                </p:cTn>
                              </p:par>
                            </p:childTnLst>
                          </p:cTn>
                        </p:par>
                        <p:par>
                          <p:cTn id="211" fill="hold">
                            <p:stCondLst>
                              <p:cond delay="5400"/>
                            </p:stCondLst>
                            <p:childTnLst>
                              <p:par>
                                <p:cTn id="212" presetID="2" presetClass="entr" presetSubtype="2" fill="hold" grpId="0" nodeType="afterEffect">
                                  <p:stCondLst>
                                    <p:cond delay="0"/>
                                  </p:stCondLst>
                                  <p:childTnLst>
                                    <p:set>
                                      <p:cBhvr>
                                        <p:cTn id="213" dur="1" fill="hold">
                                          <p:stCondLst>
                                            <p:cond delay="0"/>
                                          </p:stCondLst>
                                        </p:cTn>
                                        <p:tgtEl>
                                          <p:spTgt spid="84"/>
                                        </p:tgtEl>
                                        <p:attrNameLst>
                                          <p:attrName>style.visibility</p:attrName>
                                        </p:attrNameLst>
                                      </p:cBhvr>
                                      <p:to>
                                        <p:strVal val="visible"/>
                                      </p:to>
                                    </p:set>
                                    <p:anim calcmode="lin" valueType="num">
                                      <p:cBhvr additive="base">
                                        <p:cTn id="214" dur="100" fill="hold"/>
                                        <p:tgtEl>
                                          <p:spTgt spid="84"/>
                                        </p:tgtEl>
                                        <p:attrNameLst>
                                          <p:attrName>ppt_x</p:attrName>
                                        </p:attrNameLst>
                                      </p:cBhvr>
                                      <p:tavLst>
                                        <p:tav tm="0">
                                          <p:val>
                                            <p:strVal val="1+#ppt_w/2"/>
                                          </p:val>
                                        </p:tav>
                                        <p:tav tm="100000">
                                          <p:val>
                                            <p:strVal val="#ppt_x"/>
                                          </p:val>
                                        </p:tav>
                                      </p:tavLst>
                                    </p:anim>
                                    <p:anim calcmode="lin" valueType="num">
                                      <p:cBhvr additive="base">
                                        <p:cTn id="215" dur="100" fill="hold"/>
                                        <p:tgtEl>
                                          <p:spTgt spid="84"/>
                                        </p:tgtEl>
                                        <p:attrNameLst>
                                          <p:attrName>ppt_y</p:attrName>
                                        </p:attrNameLst>
                                      </p:cBhvr>
                                      <p:tavLst>
                                        <p:tav tm="0">
                                          <p:val>
                                            <p:strVal val="#ppt_y"/>
                                          </p:val>
                                        </p:tav>
                                        <p:tav tm="100000">
                                          <p:val>
                                            <p:strVal val="#ppt_y"/>
                                          </p:val>
                                        </p:tav>
                                      </p:tavLst>
                                    </p:anim>
                                  </p:childTnLst>
                                </p:cTn>
                              </p:par>
                            </p:childTnLst>
                          </p:cTn>
                        </p:par>
                        <p:par>
                          <p:cTn id="216" fill="hold">
                            <p:stCondLst>
                              <p:cond delay="5500"/>
                            </p:stCondLst>
                            <p:childTnLst>
                              <p:par>
                                <p:cTn id="217" presetID="2" presetClass="entr" presetSubtype="2" fill="hold" grpId="0" nodeType="afterEffect">
                                  <p:stCondLst>
                                    <p:cond delay="0"/>
                                  </p:stCondLst>
                                  <p:childTnLst>
                                    <p:set>
                                      <p:cBhvr>
                                        <p:cTn id="218" dur="1" fill="hold">
                                          <p:stCondLst>
                                            <p:cond delay="0"/>
                                          </p:stCondLst>
                                        </p:cTn>
                                        <p:tgtEl>
                                          <p:spTgt spid="125"/>
                                        </p:tgtEl>
                                        <p:attrNameLst>
                                          <p:attrName>style.visibility</p:attrName>
                                        </p:attrNameLst>
                                      </p:cBhvr>
                                      <p:to>
                                        <p:strVal val="visible"/>
                                      </p:to>
                                    </p:set>
                                    <p:anim calcmode="lin" valueType="num">
                                      <p:cBhvr additive="base">
                                        <p:cTn id="219" dur="100" fill="hold"/>
                                        <p:tgtEl>
                                          <p:spTgt spid="125"/>
                                        </p:tgtEl>
                                        <p:attrNameLst>
                                          <p:attrName>ppt_x</p:attrName>
                                        </p:attrNameLst>
                                      </p:cBhvr>
                                      <p:tavLst>
                                        <p:tav tm="0">
                                          <p:val>
                                            <p:strVal val="1+#ppt_w/2"/>
                                          </p:val>
                                        </p:tav>
                                        <p:tav tm="100000">
                                          <p:val>
                                            <p:strVal val="#ppt_x"/>
                                          </p:val>
                                        </p:tav>
                                      </p:tavLst>
                                    </p:anim>
                                    <p:anim calcmode="lin" valueType="num">
                                      <p:cBhvr additive="base">
                                        <p:cTn id="220" dur="100" fill="hold"/>
                                        <p:tgtEl>
                                          <p:spTgt spid="125"/>
                                        </p:tgtEl>
                                        <p:attrNameLst>
                                          <p:attrName>ppt_y</p:attrName>
                                        </p:attrNameLst>
                                      </p:cBhvr>
                                      <p:tavLst>
                                        <p:tav tm="0">
                                          <p:val>
                                            <p:strVal val="#ppt_y"/>
                                          </p:val>
                                        </p:tav>
                                        <p:tav tm="100000">
                                          <p:val>
                                            <p:strVal val="#ppt_y"/>
                                          </p:val>
                                        </p:tav>
                                      </p:tavLst>
                                    </p:anim>
                                  </p:childTnLst>
                                </p:cTn>
                              </p:par>
                            </p:childTnLst>
                          </p:cTn>
                        </p:par>
                        <p:par>
                          <p:cTn id="221" fill="hold">
                            <p:stCondLst>
                              <p:cond delay="5600"/>
                            </p:stCondLst>
                            <p:childTnLst>
                              <p:par>
                                <p:cTn id="222" presetID="2" presetClass="entr" presetSubtype="2" fill="hold" grpId="0" nodeType="afterEffect">
                                  <p:stCondLst>
                                    <p:cond delay="0"/>
                                  </p:stCondLst>
                                  <p:childTnLst>
                                    <p:set>
                                      <p:cBhvr>
                                        <p:cTn id="223" dur="1" fill="hold">
                                          <p:stCondLst>
                                            <p:cond delay="0"/>
                                          </p:stCondLst>
                                        </p:cTn>
                                        <p:tgtEl>
                                          <p:spTgt spid="126"/>
                                        </p:tgtEl>
                                        <p:attrNameLst>
                                          <p:attrName>style.visibility</p:attrName>
                                        </p:attrNameLst>
                                      </p:cBhvr>
                                      <p:to>
                                        <p:strVal val="visible"/>
                                      </p:to>
                                    </p:set>
                                    <p:anim calcmode="lin" valueType="num">
                                      <p:cBhvr additive="base">
                                        <p:cTn id="224" dur="100" fill="hold"/>
                                        <p:tgtEl>
                                          <p:spTgt spid="126"/>
                                        </p:tgtEl>
                                        <p:attrNameLst>
                                          <p:attrName>ppt_x</p:attrName>
                                        </p:attrNameLst>
                                      </p:cBhvr>
                                      <p:tavLst>
                                        <p:tav tm="0">
                                          <p:val>
                                            <p:strVal val="1+#ppt_w/2"/>
                                          </p:val>
                                        </p:tav>
                                        <p:tav tm="100000">
                                          <p:val>
                                            <p:strVal val="#ppt_x"/>
                                          </p:val>
                                        </p:tav>
                                      </p:tavLst>
                                    </p:anim>
                                    <p:anim calcmode="lin" valueType="num">
                                      <p:cBhvr additive="base">
                                        <p:cTn id="225" dur="100" fill="hold"/>
                                        <p:tgtEl>
                                          <p:spTgt spid="126"/>
                                        </p:tgtEl>
                                        <p:attrNameLst>
                                          <p:attrName>ppt_y</p:attrName>
                                        </p:attrNameLst>
                                      </p:cBhvr>
                                      <p:tavLst>
                                        <p:tav tm="0">
                                          <p:val>
                                            <p:strVal val="#ppt_y"/>
                                          </p:val>
                                        </p:tav>
                                        <p:tav tm="100000">
                                          <p:val>
                                            <p:strVal val="#ppt_y"/>
                                          </p:val>
                                        </p:tav>
                                      </p:tavLst>
                                    </p:anim>
                                  </p:childTnLst>
                                </p:cTn>
                              </p:par>
                            </p:childTnLst>
                          </p:cTn>
                        </p:par>
                        <p:par>
                          <p:cTn id="226" fill="hold">
                            <p:stCondLst>
                              <p:cond delay="5700"/>
                            </p:stCondLst>
                            <p:childTnLst>
                              <p:par>
                                <p:cTn id="227" presetID="2" presetClass="entr" presetSubtype="2" fill="hold" grpId="0" nodeType="afterEffect">
                                  <p:stCondLst>
                                    <p:cond delay="0"/>
                                  </p:stCondLst>
                                  <p:childTnLst>
                                    <p:set>
                                      <p:cBhvr>
                                        <p:cTn id="228" dur="1" fill="hold">
                                          <p:stCondLst>
                                            <p:cond delay="0"/>
                                          </p:stCondLst>
                                        </p:cTn>
                                        <p:tgtEl>
                                          <p:spTgt spid="127"/>
                                        </p:tgtEl>
                                        <p:attrNameLst>
                                          <p:attrName>style.visibility</p:attrName>
                                        </p:attrNameLst>
                                      </p:cBhvr>
                                      <p:to>
                                        <p:strVal val="visible"/>
                                      </p:to>
                                    </p:set>
                                    <p:anim calcmode="lin" valueType="num">
                                      <p:cBhvr additive="base">
                                        <p:cTn id="229" dur="100" fill="hold"/>
                                        <p:tgtEl>
                                          <p:spTgt spid="127"/>
                                        </p:tgtEl>
                                        <p:attrNameLst>
                                          <p:attrName>ppt_x</p:attrName>
                                        </p:attrNameLst>
                                      </p:cBhvr>
                                      <p:tavLst>
                                        <p:tav tm="0">
                                          <p:val>
                                            <p:strVal val="1+#ppt_w/2"/>
                                          </p:val>
                                        </p:tav>
                                        <p:tav tm="100000">
                                          <p:val>
                                            <p:strVal val="#ppt_x"/>
                                          </p:val>
                                        </p:tav>
                                      </p:tavLst>
                                    </p:anim>
                                    <p:anim calcmode="lin" valueType="num">
                                      <p:cBhvr additive="base">
                                        <p:cTn id="230" dur="100" fill="hold"/>
                                        <p:tgtEl>
                                          <p:spTgt spid="127"/>
                                        </p:tgtEl>
                                        <p:attrNameLst>
                                          <p:attrName>ppt_y</p:attrName>
                                        </p:attrNameLst>
                                      </p:cBhvr>
                                      <p:tavLst>
                                        <p:tav tm="0">
                                          <p:val>
                                            <p:strVal val="#ppt_y"/>
                                          </p:val>
                                        </p:tav>
                                        <p:tav tm="100000">
                                          <p:val>
                                            <p:strVal val="#ppt_y"/>
                                          </p:val>
                                        </p:tav>
                                      </p:tavLst>
                                    </p:anim>
                                  </p:childTnLst>
                                </p:cTn>
                              </p:par>
                            </p:childTnLst>
                          </p:cTn>
                        </p:par>
                        <p:par>
                          <p:cTn id="231" fill="hold">
                            <p:stCondLst>
                              <p:cond delay="5800"/>
                            </p:stCondLst>
                            <p:childTnLst>
                              <p:par>
                                <p:cTn id="232" presetID="2" presetClass="entr" presetSubtype="2" fill="hold" grpId="0" nodeType="afterEffect">
                                  <p:stCondLst>
                                    <p:cond delay="0"/>
                                  </p:stCondLst>
                                  <p:childTnLst>
                                    <p:set>
                                      <p:cBhvr>
                                        <p:cTn id="233" dur="1" fill="hold">
                                          <p:stCondLst>
                                            <p:cond delay="0"/>
                                          </p:stCondLst>
                                        </p:cTn>
                                        <p:tgtEl>
                                          <p:spTgt spid="128"/>
                                        </p:tgtEl>
                                        <p:attrNameLst>
                                          <p:attrName>style.visibility</p:attrName>
                                        </p:attrNameLst>
                                      </p:cBhvr>
                                      <p:to>
                                        <p:strVal val="visible"/>
                                      </p:to>
                                    </p:set>
                                    <p:anim calcmode="lin" valueType="num">
                                      <p:cBhvr additive="base">
                                        <p:cTn id="234" dur="100" fill="hold"/>
                                        <p:tgtEl>
                                          <p:spTgt spid="128"/>
                                        </p:tgtEl>
                                        <p:attrNameLst>
                                          <p:attrName>ppt_x</p:attrName>
                                        </p:attrNameLst>
                                      </p:cBhvr>
                                      <p:tavLst>
                                        <p:tav tm="0">
                                          <p:val>
                                            <p:strVal val="1+#ppt_w/2"/>
                                          </p:val>
                                        </p:tav>
                                        <p:tav tm="100000">
                                          <p:val>
                                            <p:strVal val="#ppt_x"/>
                                          </p:val>
                                        </p:tav>
                                      </p:tavLst>
                                    </p:anim>
                                    <p:anim calcmode="lin" valueType="num">
                                      <p:cBhvr additive="base">
                                        <p:cTn id="235" dur="100" fill="hold"/>
                                        <p:tgtEl>
                                          <p:spTgt spid="128"/>
                                        </p:tgtEl>
                                        <p:attrNameLst>
                                          <p:attrName>ppt_y</p:attrName>
                                        </p:attrNameLst>
                                      </p:cBhvr>
                                      <p:tavLst>
                                        <p:tav tm="0">
                                          <p:val>
                                            <p:strVal val="#ppt_y"/>
                                          </p:val>
                                        </p:tav>
                                        <p:tav tm="100000">
                                          <p:val>
                                            <p:strVal val="#ppt_y"/>
                                          </p:val>
                                        </p:tav>
                                      </p:tavLst>
                                    </p:anim>
                                  </p:childTnLst>
                                </p:cTn>
                              </p:par>
                            </p:childTnLst>
                          </p:cTn>
                        </p:par>
                        <p:par>
                          <p:cTn id="236" fill="hold">
                            <p:stCondLst>
                              <p:cond delay="5900"/>
                            </p:stCondLst>
                            <p:childTnLst>
                              <p:par>
                                <p:cTn id="237" presetID="2" presetClass="entr" presetSubtype="2" fill="hold" grpId="0" nodeType="afterEffect">
                                  <p:stCondLst>
                                    <p:cond delay="0"/>
                                  </p:stCondLst>
                                  <p:childTnLst>
                                    <p:set>
                                      <p:cBhvr>
                                        <p:cTn id="238" dur="1" fill="hold">
                                          <p:stCondLst>
                                            <p:cond delay="0"/>
                                          </p:stCondLst>
                                        </p:cTn>
                                        <p:tgtEl>
                                          <p:spTgt spid="129"/>
                                        </p:tgtEl>
                                        <p:attrNameLst>
                                          <p:attrName>style.visibility</p:attrName>
                                        </p:attrNameLst>
                                      </p:cBhvr>
                                      <p:to>
                                        <p:strVal val="visible"/>
                                      </p:to>
                                    </p:set>
                                    <p:anim calcmode="lin" valueType="num">
                                      <p:cBhvr additive="base">
                                        <p:cTn id="239" dur="100" fill="hold"/>
                                        <p:tgtEl>
                                          <p:spTgt spid="129"/>
                                        </p:tgtEl>
                                        <p:attrNameLst>
                                          <p:attrName>ppt_x</p:attrName>
                                        </p:attrNameLst>
                                      </p:cBhvr>
                                      <p:tavLst>
                                        <p:tav tm="0">
                                          <p:val>
                                            <p:strVal val="1+#ppt_w/2"/>
                                          </p:val>
                                        </p:tav>
                                        <p:tav tm="100000">
                                          <p:val>
                                            <p:strVal val="#ppt_x"/>
                                          </p:val>
                                        </p:tav>
                                      </p:tavLst>
                                    </p:anim>
                                    <p:anim calcmode="lin" valueType="num">
                                      <p:cBhvr additive="base">
                                        <p:cTn id="240" dur="100" fill="hold"/>
                                        <p:tgtEl>
                                          <p:spTgt spid="129"/>
                                        </p:tgtEl>
                                        <p:attrNameLst>
                                          <p:attrName>ppt_y</p:attrName>
                                        </p:attrNameLst>
                                      </p:cBhvr>
                                      <p:tavLst>
                                        <p:tav tm="0">
                                          <p:val>
                                            <p:strVal val="#ppt_y"/>
                                          </p:val>
                                        </p:tav>
                                        <p:tav tm="100000">
                                          <p:val>
                                            <p:strVal val="#ppt_y"/>
                                          </p:val>
                                        </p:tav>
                                      </p:tavLst>
                                    </p:anim>
                                  </p:childTnLst>
                                </p:cTn>
                              </p:par>
                            </p:childTnLst>
                          </p:cTn>
                        </p:par>
                        <p:par>
                          <p:cTn id="241" fill="hold">
                            <p:stCondLst>
                              <p:cond delay="6000"/>
                            </p:stCondLst>
                            <p:childTnLst>
                              <p:par>
                                <p:cTn id="242" presetID="2" presetClass="entr" presetSubtype="2" fill="hold" grpId="0" nodeType="afterEffect">
                                  <p:stCondLst>
                                    <p:cond delay="0"/>
                                  </p:stCondLst>
                                  <p:childTnLst>
                                    <p:set>
                                      <p:cBhvr>
                                        <p:cTn id="243" dur="1" fill="hold">
                                          <p:stCondLst>
                                            <p:cond delay="0"/>
                                          </p:stCondLst>
                                        </p:cTn>
                                        <p:tgtEl>
                                          <p:spTgt spid="130"/>
                                        </p:tgtEl>
                                        <p:attrNameLst>
                                          <p:attrName>style.visibility</p:attrName>
                                        </p:attrNameLst>
                                      </p:cBhvr>
                                      <p:to>
                                        <p:strVal val="visible"/>
                                      </p:to>
                                    </p:set>
                                    <p:anim calcmode="lin" valueType="num">
                                      <p:cBhvr additive="base">
                                        <p:cTn id="244" dur="100" fill="hold"/>
                                        <p:tgtEl>
                                          <p:spTgt spid="130"/>
                                        </p:tgtEl>
                                        <p:attrNameLst>
                                          <p:attrName>ppt_x</p:attrName>
                                        </p:attrNameLst>
                                      </p:cBhvr>
                                      <p:tavLst>
                                        <p:tav tm="0">
                                          <p:val>
                                            <p:strVal val="1+#ppt_w/2"/>
                                          </p:val>
                                        </p:tav>
                                        <p:tav tm="100000">
                                          <p:val>
                                            <p:strVal val="#ppt_x"/>
                                          </p:val>
                                        </p:tav>
                                      </p:tavLst>
                                    </p:anim>
                                    <p:anim calcmode="lin" valueType="num">
                                      <p:cBhvr additive="base">
                                        <p:cTn id="245" dur="100" fill="hold"/>
                                        <p:tgtEl>
                                          <p:spTgt spid="130"/>
                                        </p:tgtEl>
                                        <p:attrNameLst>
                                          <p:attrName>ppt_y</p:attrName>
                                        </p:attrNameLst>
                                      </p:cBhvr>
                                      <p:tavLst>
                                        <p:tav tm="0">
                                          <p:val>
                                            <p:strVal val="#ppt_y"/>
                                          </p:val>
                                        </p:tav>
                                        <p:tav tm="100000">
                                          <p:val>
                                            <p:strVal val="#ppt_y"/>
                                          </p:val>
                                        </p:tav>
                                      </p:tavLst>
                                    </p:anim>
                                  </p:childTnLst>
                                </p:cTn>
                              </p:par>
                            </p:childTnLst>
                          </p:cTn>
                        </p:par>
                        <p:par>
                          <p:cTn id="246" fill="hold">
                            <p:stCondLst>
                              <p:cond delay="6100"/>
                            </p:stCondLst>
                            <p:childTnLst>
                              <p:par>
                                <p:cTn id="247" presetID="2" presetClass="entr" presetSubtype="2" fill="hold" grpId="0" nodeType="afterEffect">
                                  <p:stCondLst>
                                    <p:cond delay="0"/>
                                  </p:stCondLst>
                                  <p:childTnLst>
                                    <p:set>
                                      <p:cBhvr>
                                        <p:cTn id="248" dur="1" fill="hold">
                                          <p:stCondLst>
                                            <p:cond delay="0"/>
                                          </p:stCondLst>
                                        </p:cTn>
                                        <p:tgtEl>
                                          <p:spTgt spid="131"/>
                                        </p:tgtEl>
                                        <p:attrNameLst>
                                          <p:attrName>style.visibility</p:attrName>
                                        </p:attrNameLst>
                                      </p:cBhvr>
                                      <p:to>
                                        <p:strVal val="visible"/>
                                      </p:to>
                                    </p:set>
                                    <p:anim calcmode="lin" valueType="num">
                                      <p:cBhvr additive="base">
                                        <p:cTn id="249" dur="100" fill="hold"/>
                                        <p:tgtEl>
                                          <p:spTgt spid="131"/>
                                        </p:tgtEl>
                                        <p:attrNameLst>
                                          <p:attrName>ppt_x</p:attrName>
                                        </p:attrNameLst>
                                      </p:cBhvr>
                                      <p:tavLst>
                                        <p:tav tm="0">
                                          <p:val>
                                            <p:strVal val="1+#ppt_w/2"/>
                                          </p:val>
                                        </p:tav>
                                        <p:tav tm="100000">
                                          <p:val>
                                            <p:strVal val="#ppt_x"/>
                                          </p:val>
                                        </p:tav>
                                      </p:tavLst>
                                    </p:anim>
                                    <p:anim calcmode="lin" valueType="num">
                                      <p:cBhvr additive="base">
                                        <p:cTn id="250" dur="100" fill="hold"/>
                                        <p:tgtEl>
                                          <p:spTgt spid="131"/>
                                        </p:tgtEl>
                                        <p:attrNameLst>
                                          <p:attrName>ppt_y</p:attrName>
                                        </p:attrNameLst>
                                      </p:cBhvr>
                                      <p:tavLst>
                                        <p:tav tm="0">
                                          <p:val>
                                            <p:strVal val="#ppt_y"/>
                                          </p:val>
                                        </p:tav>
                                        <p:tav tm="100000">
                                          <p:val>
                                            <p:strVal val="#ppt_y"/>
                                          </p:val>
                                        </p:tav>
                                      </p:tavLst>
                                    </p:anim>
                                  </p:childTnLst>
                                </p:cTn>
                              </p:par>
                            </p:childTnLst>
                          </p:cTn>
                        </p:par>
                        <p:par>
                          <p:cTn id="251" fill="hold">
                            <p:stCondLst>
                              <p:cond delay="6200"/>
                            </p:stCondLst>
                            <p:childTnLst>
                              <p:par>
                                <p:cTn id="252" presetID="2" presetClass="entr" presetSubtype="2" fill="hold" grpId="0" nodeType="afterEffect">
                                  <p:stCondLst>
                                    <p:cond delay="0"/>
                                  </p:stCondLst>
                                  <p:childTnLst>
                                    <p:set>
                                      <p:cBhvr>
                                        <p:cTn id="253" dur="1" fill="hold">
                                          <p:stCondLst>
                                            <p:cond delay="0"/>
                                          </p:stCondLst>
                                        </p:cTn>
                                        <p:tgtEl>
                                          <p:spTgt spid="132"/>
                                        </p:tgtEl>
                                        <p:attrNameLst>
                                          <p:attrName>style.visibility</p:attrName>
                                        </p:attrNameLst>
                                      </p:cBhvr>
                                      <p:to>
                                        <p:strVal val="visible"/>
                                      </p:to>
                                    </p:set>
                                    <p:anim calcmode="lin" valueType="num">
                                      <p:cBhvr additive="base">
                                        <p:cTn id="254" dur="100" fill="hold"/>
                                        <p:tgtEl>
                                          <p:spTgt spid="132"/>
                                        </p:tgtEl>
                                        <p:attrNameLst>
                                          <p:attrName>ppt_x</p:attrName>
                                        </p:attrNameLst>
                                      </p:cBhvr>
                                      <p:tavLst>
                                        <p:tav tm="0">
                                          <p:val>
                                            <p:strVal val="1+#ppt_w/2"/>
                                          </p:val>
                                        </p:tav>
                                        <p:tav tm="100000">
                                          <p:val>
                                            <p:strVal val="#ppt_x"/>
                                          </p:val>
                                        </p:tav>
                                      </p:tavLst>
                                    </p:anim>
                                    <p:anim calcmode="lin" valueType="num">
                                      <p:cBhvr additive="base">
                                        <p:cTn id="255" dur="100" fill="hold"/>
                                        <p:tgtEl>
                                          <p:spTgt spid="132"/>
                                        </p:tgtEl>
                                        <p:attrNameLst>
                                          <p:attrName>ppt_y</p:attrName>
                                        </p:attrNameLst>
                                      </p:cBhvr>
                                      <p:tavLst>
                                        <p:tav tm="0">
                                          <p:val>
                                            <p:strVal val="#ppt_y"/>
                                          </p:val>
                                        </p:tav>
                                        <p:tav tm="100000">
                                          <p:val>
                                            <p:strVal val="#ppt_y"/>
                                          </p:val>
                                        </p:tav>
                                      </p:tavLst>
                                    </p:anim>
                                  </p:childTnLst>
                                </p:cTn>
                              </p:par>
                            </p:childTnLst>
                          </p:cTn>
                        </p:par>
                        <p:par>
                          <p:cTn id="256" fill="hold">
                            <p:stCondLst>
                              <p:cond delay="6300"/>
                            </p:stCondLst>
                            <p:childTnLst>
                              <p:par>
                                <p:cTn id="257" presetID="2" presetClass="entr" presetSubtype="2" fill="hold" grpId="0" nodeType="afterEffect">
                                  <p:stCondLst>
                                    <p:cond delay="0"/>
                                  </p:stCondLst>
                                  <p:childTnLst>
                                    <p:set>
                                      <p:cBhvr>
                                        <p:cTn id="258" dur="1" fill="hold">
                                          <p:stCondLst>
                                            <p:cond delay="0"/>
                                          </p:stCondLst>
                                        </p:cTn>
                                        <p:tgtEl>
                                          <p:spTgt spid="133"/>
                                        </p:tgtEl>
                                        <p:attrNameLst>
                                          <p:attrName>style.visibility</p:attrName>
                                        </p:attrNameLst>
                                      </p:cBhvr>
                                      <p:to>
                                        <p:strVal val="visible"/>
                                      </p:to>
                                    </p:set>
                                    <p:anim calcmode="lin" valueType="num">
                                      <p:cBhvr additive="base">
                                        <p:cTn id="259" dur="100" fill="hold"/>
                                        <p:tgtEl>
                                          <p:spTgt spid="133"/>
                                        </p:tgtEl>
                                        <p:attrNameLst>
                                          <p:attrName>ppt_x</p:attrName>
                                        </p:attrNameLst>
                                      </p:cBhvr>
                                      <p:tavLst>
                                        <p:tav tm="0">
                                          <p:val>
                                            <p:strVal val="1+#ppt_w/2"/>
                                          </p:val>
                                        </p:tav>
                                        <p:tav tm="100000">
                                          <p:val>
                                            <p:strVal val="#ppt_x"/>
                                          </p:val>
                                        </p:tav>
                                      </p:tavLst>
                                    </p:anim>
                                    <p:anim calcmode="lin" valueType="num">
                                      <p:cBhvr additive="base">
                                        <p:cTn id="260" dur="100" fill="hold"/>
                                        <p:tgtEl>
                                          <p:spTgt spid="133"/>
                                        </p:tgtEl>
                                        <p:attrNameLst>
                                          <p:attrName>ppt_y</p:attrName>
                                        </p:attrNameLst>
                                      </p:cBhvr>
                                      <p:tavLst>
                                        <p:tav tm="0">
                                          <p:val>
                                            <p:strVal val="#ppt_y"/>
                                          </p:val>
                                        </p:tav>
                                        <p:tav tm="100000">
                                          <p:val>
                                            <p:strVal val="#ppt_y"/>
                                          </p:val>
                                        </p:tav>
                                      </p:tavLst>
                                    </p:anim>
                                  </p:childTnLst>
                                </p:cTn>
                              </p:par>
                            </p:childTnLst>
                          </p:cTn>
                        </p:par>
                        <p:par>
                          <p:cTn id="261" fill="hold">
                            <p:stCondLst>
                              <p:cond delay="6400"/>
                            </p:stCondLst>
                            <p:childTnLst>
                              <p:par>
                                <p:cTn id="262" presetID="2" presetClass="entr" presetSubtype="2" fill="hold" grpId="0" nodeType="afterEffect">
                                  <p:stCondLst>
                                    <p:cond delay="0"/>
                                  </p:stCondLst>
                                  <p:childTnLst>
                                    <p:set>
                                      <p:cBhvr>
                                        <p:cTn id="263" dur="1" fill="hold">
                                          <p:stCondLst>
                                            <p:cond delay="0"/>
                                          </p:stCondLst>
                                        </p:cTn>
                                        <p:tgtEl>
                                          <p:spTgt spid="134"/>
                                        </p:tgtEl>
                                        <p:attrNameLst>
                                          <p:attrName>style.visibility</p:attrName>
                                        </p:attrNameLst>
                                      </p:cBhvr>
                                      <p:to>
                                        <p:strVal val="visible"/>
                                      </p:to>
                                    </p:set>
                                    <p:anim calcmode="lin" valueType="num">
                                      <p:cBhvr additive="base">
                                        <p:cTn id="264" dur="100" fill="hold"/>
                                        <p:tgtEl>
                                          <p:spTgt spid="134"/>
                                        </p:tgtEl>
                                        <p:attrNameLst>
                                          <p:attrName>ppt_x</p:attrName>
                                        </p:attrNameLst>
                                      </p:cBhvr>
                                      <p:tavLst>
                                        <p:tav tm="0">
                                          <p:val>
                                            <p:strVal val="1+#ppt_w/2"/>
                                          </p:val>
                                        </p:tav>
                                        <p:tav tm="100000">
                                          <p:val>
                                            <p:strVal val="#ppt_x"/>
                                          </p:val>
                                        </p:tav>
                                      </p:tavLst>
                                    </p:anim>
                                    <p:anim calcmode="lin" valueType="num">
                                      <p:cBhvr additive="base">
                                        <p:cTn id="265" dur="100" fill="hold"/>
                                        <p:tgtEl>
                                          <p:spTgt spid="134"/>
                                        </p:tgtEl>
                                        <p:attrNameLst>
                                          <p:attrName>ppt_y</p:attrName>
                                        </p:attrNameLst>
                                      </p:cBhvr>
                                      <p:tavLst>
                                        <p:tav tm="0">
                                          <p:val>
                                            <p:strVal val="#ppt_y"/>
                                          </p:val>
                                        </p:tav>
                                        <p:tav tm="100000">
                                          <p:val>
                                            <p:strVal val="#ppt_y"/>
                                          </p:val>
                                        </p:tav>
                                      </p:tavLst>
                                    </p:anim>
                                  </p:childTnLst>
                                </p:cTn>
                              </p:par>
                            </p:childTnLst>
                          </p:cTn>
                        </p:par>
                        <p:par>
                          <p:cTn id="266" fill="hold">
                            <p:stCondLst>
                              <p:cond delay="6500"/>
                            </p:stCondLst>
                            <p:childTnLst>
                              <p:par>
                                <p:cTn id="267" presetID="2" presetClass="entr" presetSubtype="2" fill="hold" grpId="0" nodeType="afterEffect">
                                  <p:stCondLst>
                                    <p:cond delay="0"/>
                                  </p:stCondLst>
                                  <p:childTnLst>
                                    <p:set>
                                      <p:cBhvr>
                                        <p:cTn id="268" dur="1" fill="hold">
                                          <p:stCondLst>
                                            <p:cond delay="0"/>
                                          </p:stCondLst>
                                        </p:cTn>
                                        <p:tgtEl>
                                          <p:spTgt spid="135"/>
                                        </p:tgtEl>
                                        <p:attrNameLst>
                                          <p:attrName>style.visibility</p:attrName>
                                        </p:attrNameLst>
                                      </p:cBhvr>
                                      <p:to>
                                        <p:strVal val="visible"/>
                                      </p:to>
                                    </p:set>
                                    <p:anim calcmode="lin" valueType="num">
                                      <p:cBhvr additive="base">
                                        <p:cTn id="269" dur="100" fill="hold"/>
                                        <p:tgtEl>
                                          <p:spTgt spid="135"/>
                                        </p:tgtEl>
                                        <p:attrNameLst>
                                          <p:attrName>ppt_x</p:attrName>
                                        </p:attrNameLst>
                                      </p:cBhvr>
                                      <p:tavLst>
                                        <p:tav tm="0">
                                          <p:val>
                                            <p:strVal val="1+#ppt_w/2"/>
                                          </p:val>
                                        </p:tav>
                                        <p:tav tm="100000">
                                          <p:val>
                                            <p:strVal val="#ppt_x"/>
                                          </p:val>
                                        </p:tav>
                                      </p:tavLst>
                                    </p:anim>
                                    <p:anim calcmode="lin" valueType="num">
                                      <p:cBhvr additive="base">
                                        <p:cTn id="270" dur="100" fill="hold"/>
                                        <p:tgtEl>
                                          <p:spTgt spid="135"/>
                                        </p:tgtEl>
                                        <p:attrNameLst>
                                          <p:attrName>ppt_y</p:attrName>
                                        </p:attrNameLst>
                                      </p:cBhvr>
                                      <p:tavLst>
                                        <p:tav tm="0">
                                          <p:val>
                                            <p:strVal val="#ppt_y"/>
                                          </p:val>
                                        </p:tav>
                                        <p:tav tm="100000">
                                          <p:val>
                                            <p:strVal val="#ppt_y"/>
                                          </p:val>
                                        </p:tav>
                                      </p:tavLst>
                                    </p:anim>
                                  </p:childTnLst>
                                </p:cTn>
                              </p:par>
                            </p:childTnLst>
                          </p:cTn>
                        </p:par>
                        <p:par>
                          <p:cTn id="271" fill="hold">
                            <p:stCondLst>
                              <p:cond delay="6600"/>
                            </p:stCondLst>
                            <p:childTnLst>
                              <p:par>
                                <p:cTn id="272" presetID="2" presetClass="entr" presetSubtype="2" fill="hold" grpId="0" nodeType="afterEffect">
                                  <p:stCondLst>
                                    <p:cond delay="0"/>
                                  </p:stCondLst>
                                  <p:childTnLst>
                                    <p:set>
                                      <p:cBhvr>
                                        <p:cTn id="273" dur="1" fill="hold">
                                          <p:stCondLst>
                                            <p:cond delay="0"/>
                                          </p:stCondLst>
                                        </p:cTn>
                                        <p:tgtEl>
                                          <p:spTgt spid="136"/>
                                        </p:tgtEl>
                                        <p:attrNameLst>
                                          <p:attrName>style.visibility</p:attrName>
                                        </p:attrNameLst>
                                      </p:cBhvr>
                                      <p:to>
                                        <p:strVal val="visible"/>
                                      </p:to>
                                    </p:set>
                                    <p:anim calcmode="lin" valueType="num">
                                      <p:cBhvr additive="base">
                                        <p:cTn id="274" dur="100" fill="hold"/>
                                        <p:tgtEl>
                                          <p:spTgt spid="136"/>
                                        </p:tgtEl>
                                        <p:attrNameLst>
                                          <p:attrName>ppt_x</p:attrName>
                                        </p:attrNameLst>
                                      </p:cBhvr>
                                      <p:tavLst>
                                        <p:tav tm="0">
                                          <p:val>
                                            <p:strVal val="1+#ppt_w/2"/>
                                          </p:val>
                                        </p:tav>
                                        <p:tav tm="100000">
                                          <p:val>
                                            <p:strVal val="#ppt_x"/>
                                          </p:val>
                                        </p:tav>
                                      </p:tavLst>
                                    </p:anim>
                                    <p:anim calcmode="lin" valueType="num">
                                      <p:cBhvr additive="base">
                                        <p:cTn id="275" dur="100" fill="hold"/>
                                        <p:tgtEl>
                                          <p:spTgt spid="136"/>
                                        </p:tgtEl>
                                        <p:attrNameLst>
                                          <p:attrName>ppt_y</p:attrName>
                                        </p:attrNameLst>
                                      </p:cBhvr>
                                      <p:tavLst>
                                        <p:tav tm="0">
                                          <p:val>
                                            <p:strVal val="#ppt_y"/>
                                          </p:val>
                                        </p:tav>
                                        <p:tav tm="100000">
                                          <p:val>
                                            <p:strVal val="#ppt_y"/>
                                          </p:val>
                                        </p:tav>
                                      </p:tavLst>
                                    </p:anim>
                                  </p:childTnLst>
                                </p:cTn>
                              </p:par>
                            </p:childTnLst>
                          </p:cTn>
                        </p:par>
                        <p:par>
                          <p:cTn id="276" fill="hold">
                            <p:stCondLst>
                              <p:cond delay="6700"/>
                            </p:stCondLst>
                            <p:childTnLst>
                              <p:par>
                                <p:cTn id="277" presetID="2" presetClass="entr" presetSubtype="2" fill="hold" grpId="0" nodeType="afterEffect">
                                  <p:stCondLst>
                                    <p:cond delay="0"/>
                                  </p:stCondLst>
                                  <p:childTnLst>
                                    <p:set>
                                      <p:cBhvr>
                                        <p:cTn id="278" dur="1" fill="hold">
                                          <p:stCondLst>
                                            <p:cond delay="0"/>
                                          </p:stCondLst>
                                        </p:cTn>
                                        <p:tgtEl>
                                          <p:spTgt spid="83"/>
                                        </p:tgtEl>
                                        <p:attrNameLst>
                                          <p:attrName>style.visibility</p:attrName>
                                        </p:attrNameLst>
                                      </p:cBhvr>
                                      <p:to>
                                        <p:strVal val="visible"/>
                                      </p:to>
                                    </p:set>
                                    <p:anim calcmode="lin" valueType="num">
                                      <p:cBhvr additive="base">
                                        <p:cTn id="279" dur="100" fill="hold"/>
                                        <p:tgtEl>
                                          <p:spTgt spid="83"/>
                                        </p:tgtEl>
                                        <p:attrNameLst>
                                          <p:attrName>ppt_x</p:attrName>
                                        </p:attrNameLst>
                                      </p:cBhvr>
                                      <p:tavLst>
                                        <p:tav tm="0">
                                          <p:val>
                                            <p:strVal val="1+#ppt_w/2"/>
                                          </p:val>
                                        </p:tav>
                                        <p:tav tm="100000">
                                          <p:val>
                                            <p:strVal val="#ppt_x"/>
                                          </p:val>
                                        </p:tav>
                                      </p:tavLst>
                                    </p:anim>
                                    <p:anim calcmode="lin" valueType="num">
                                      <p:cBhvr additive="base">
                                        <p:cTn id="280" dur="100" fill="hold"/>
                                        <p:tgtEl>
                                          <p:spTgt spid="83"/>
                                        </p:tgtEl>
                                        <p:attrNameLst>
                                          <p:attrName>ppt_y</p:attrName>
                                        </p:attrNameLst>
                                      </p:cBhvr>
                                      <p:tavLst>
                                        <p:tav tm="0">
                                          <p:val>
                                            <p:strVal val="#ppt_y"/>
                                          </p:val>
                                        </p:tav>
                                        <p:tav tm="100000">
                                          <p:val>
                                            <p:strVal val="#ppt_y"/>
                                          </p:val>
                                        </p:tav>
                                      </p:tavLst>
                                    </p:anim>
                                  </p:childTnLst>
                                </p:cTn>
                              </p:par>
                            </p:childTnLst>
                          </p:cTn>
                        </p:par>
                        <p:par>
                          <p:cTn id="281" fill="hold">
                            <p:stCondLst>
                              <p:cond delay="6800"/>
                            </p:stCondLst>
                            <p:childTnLst>
                              <p:par>
                                <p:cTn id="282" presetID="2" presetClass="entr" presetSubtype="2" fill="hold" grpId="0" nodeType="afterEffect">
                                  <p:stCondLst>
                                    <p:cond delay="0"/>
                                  </p:stCondLst>
                                  <p:childTnLst>
                                    <p:set>
                                      <p:cBhvr>
                                        <p:cTn id="283" dur="1" fill="hold">
                                          <p:stCondLst>
                                            <p:cond delay="0"/>
                                          </p:stCondLst>
                                        </p:cTn>
                                        <p:tgtEl>
                                          <p:spTgt spid="137"/>
                                        </p:tgtEl>
                                        <p:attrNameLst>
                                          <p:attrName>style.visibility</p:attrName>
                                        </p:attrNameLst>
                                      </p:cBhvr>
                                      <p:to>
                                        <p:strVal val="visible"/>
                                      </p:to>
                                    </p:set>
                                    <p:anim calcmode="lin" valueType="num">
                                      <p:cBhvr additive="base">
                                        <p:cTn id="284" dur="100" fill="hold"/>
                                        <p:tgtEl>
                                          <p:spTgt spid="137"/>
                                        </p:tgtEl>
                                        <p:attrNameLst>
                                          <p:attrName>ppt_x</p:attrName>
                                        </p:attrNameLst>
                                      </p:cBhvr>
                                      <p:tavLst>
                                        <p:tav tm="0">
                                          <p:val>
                                            <p:strVal val="1+#ppt_w/2"/>
                                          </p:val>
                                        </p:tav>
                                        <p:tav tm="100000">
                                          <p:val>
                                            <p:strVal val="#ppt_x"/>
                                          </p:val>
                                        </p:tav>
                                      </p:tavLst>
                                    </p:anim>
                                    <p:anim calcmode="lin" valueType="num">
                                      <p:cBhvr additive="base">
                                        <p:cTn id="285" dur="100" fill="hold"/>
                                        <p:tgtEl>
                                          <p:spTgt spid="137"/>
                                        </p:tgtEl>
                                        <p:attrNameLst>
                                          <p:attrName>ppt_y</p:attrName>
                                        </p:attrNameLst>
                                      </p:cBhvr>
                                      <p:tavLst>
                                        <p:tav tm="0">
                                          <p:val>
                                            <p:strVal val="#ppt_y"/>
                                          </p:val>
                                        </p:tav>
                                        <p:tav tm="100000">
                                          <p:val>
                                            <p:strVal val="#ppt_y"/>
                                          </p:val>
                                        </p:tav>
                                      </p:tavLst>
                                    </p:anim>
                                  </p:childTnLst>
                                </p:cTn>
                              </p:par>
                            </p:childTnLst>
                          </p:cTn>
                        </p:par>
                        <p:par>
                          <p:cTn id="286" fill="hold">
                            <p:stCondLst>
                              <p:cond delay="6900"/>
                            </p:stCondLst>
                            <p:childTnLst>
                              <p:par>
                                <p:cTn id="287" presetID="2" presetClass="entr" presetSubtype="2" fill="hold" grpId="0" nodeType="afterEffect">
                                  <p:stCondLst>
                                    <p:cond delay="0"/>
                                  </p:stCondLst>
                                  <p:childTnLst>
                                    <p:set>
                                      <p:cBhvr>
                                        <p:cTn id="288" dur="1" fill="hold">
                                          <p:stCondLst>
                                            <p:cond delay="0"/>
                                          </p:stCondLst>
                                        </p:cTn>
                                        <p:tgtEl>
                                          <p:spTgt spid="138"/>
                                        </p:tgtEl>
                                        <p:attrNameLst>
                                          <p:attrName>style.visibility</p:attrName>
                                        </p:attrNameLst>
                                      </p:cBhvr>
                                      <p:to>
                                        <p:strVal val="visible"/>
                                      </p:to>
                                    </p:set>
                                    <p:anim calcmode="lin" valueType="num">
                                      <p:cBhvr additive="base">
                                        <p:cTn id="289" dur="100" fill="hold"/>
                                        <p:tgtEl>
                                          <p:spTgt spid="138"/>
                                        </p:tgtEl>
                                        <p:attrNameLst>
                                          <p:attrName>ppt_x</p:attrName>
                                        </p:attrNameLst>
                                      </p:cBhvr>
                                      <p:tavLst>
                                        <p:tav tm="0">
                                          <p:val>
                                            <p:strVal val="1+#ppt_w/2"/>
                                          </p:val>
                                        </p:tav>
                                        <p:tav tm="100000">
                                          <p:val>
                                            <p:strVal val="#ppt_x"/>
                                          </p:val>
                                        </p:tav>
                                      </p:tavLst>
                                    </p:anim>
                                    <p:anim calcmode="lin" valueType="num">
                                      <p:cBhvr additive="base">
                                        <p:cTn id="290" dur="100" fill="hold"/>
                                        <p:tgtEl>
                                          <p:spTgt spid="138"/>
                                        </p:tgtEl>
                                        <p:attrNameLst>
                                          <p:attrName>ppt_y</p:attrName>
                                        </p:attrNameLst>
                                      </p:cBhvr>
                                      <p:tavLst>
                                        <p:tav tm="0">
                                          <p:val>
                                            <p:strVal val="#ppt_y"/>
                                          </p:val>
                                        </p:tav>
                                        <p:tav tm="100000">
                                          <p:val>
                                            <p:strVal val="#ppt_y"/>
                                          </p:val>
                                        </p:tav>
                                      </p:tavLst>
                                    </p:anim>
                                  </p:childTnLst>
                                </p:cTn>
                              </p:par>
                            </p:childTnLst>
                          </p:cTn>
                        </p:par>
                        <p:par>
                          <p:cTn id="291" fill="hold">
                            <p:stCondLst>
                              <p:cond delay="7000"/>
                            </p:stCondLst>
                            <p:childTnLst>
                              <p:par>
                                <p:cTn id="292" presetID="2" presetClass="entr" presetSubtype="2" fill="hold" grpId="0" nodeType="afterEffect">
                                  <p:stCondLst>
                                    <p:cond delay="0"/>
                                  </p:stCondLst>
                                  <p:childTnLst>
                                    <p:set>
                                      <p:cBhvr>
                                        <p:cTn id="293" dur="1" fill="hold">
                                          <p:stCondLst>
                                            <p:cond delay="0"/>
                                          </p:stCondLst>
                                        </p:cTn>
                                        <p:tgtEl>
                                          <p:spTgt spid="139"/>
                                        </p:tgtEl>
                                        <p:attrNameLst>
                                          <p:attrName>style.visibility</p:attrName>
                                        </p:attrNameLst>
                                      </p:cBhvr>
                                      <p:to>
                                        <p:strVal val="visible"/>
                                      </p:to>
                                    </p:set>
                                    <p:anim calcmode="lin" valueType="num">
                                      <p:cBhvr additive="base">
                                        <p:cTn id="294" dur="100" fill="hold"/>
                                        <p:tgtEl>
                                          <p:spTgt spid="139"/>
                                        </p:tgtEl>
                                        <p:attrNameLst>
                                          <p:attrName>ppt_x</p:attrName>
                                        </p:attrNameLst>
                                      </p:cBhvr>
                                      <p:tavLst>
                                        <p:tav tm="0">
                                          <p:val>
                                            <p:strVal val="1+#ppt_w/2"/>
                                          </p:val>
                                        </p:tav>
                                        <p:tav tm="100000">
                                          <p:val>
                                            <p:strVal val="#ppt_x"/>
                                          </p:val>
                                        </p:tav>
                                      </p:tavLst>
                                    </p:anim>
                                    <p:anim calcmode="lin" valueType="num">
                                      <p:cBhvr additive="base">
                                        <p:cTn id="295" dur="100" fill="hold"/>
                                        <p:tgtEl>
                                          <p:spTgt spid="139"/>
                                        </p:tgtEl>
                                        <p:attrNameLst>
                                          <p:attrName>ppt_y</p:attrName>
                                        </p:attrNameLst>
                                      </p:cBhvr>
                                      <p:tavLst>
                                        <p:tav tm="0">
                                          <p:val>
                                            <p:strVal val="#ppt_y"/>
                                          </p:val>
                                        </p:tav>
                                        <p:tav tm="100000">
                                          <p:val>
                                            <p:strVal val="#ppt_y"/>
                                          </p:val>
                                        </p:tav>
                                      </p:tavLst>
                                    </p:anim>
                                  </p:childTnLst>
                                </p:cTn>
                              </p:par>
                            </p:childTnLst>
                          </p:cTn>
                        </p:par>
                        <p:par>
                          <p:cTn id="296" fill="hold">
                            <p:stCondLst>
                              <p:cond delay="7100"/>
                            </p:stCondLst>
                            <p:childTnLst>
                              <p:par>
                                <p:cTn id="297" presetID="2" presetClass="entr" presetSubtype="2" fill="hold" grpId="0" nodeType="afterEffect">
                                  <p:stCondLst>
                                    <p:cond delay="0"/>
                                  </p:stCondLst>
                                  <p:childTnLst>
                                    <p:set>
                                      <p:cBhvr>
                                        <p:cTn id="298" dur="1" fill="hold">
                                          <p:stCondLst>
                                            <p:cond delay="0"/>
                                          </p:stCondLst>
                                        </p:cTn>
                                        <p:tgtEl>
                                          <p:spTgt spid="140"/>
                                        </p:tgtEl>
                                        <p:attrNameLst>
                                          <p:attrName>style.visibility</p:attrName>
                                        </p:attrNameLst>
                                      </p:cBhvr>
                                      <p:to>
                                        <p:strVal val="visible"/>
                                      </p:to>
                                    </p:set>
                                    <p:anim calcmode="lin" valueType="num">
                                      <p:cBhvr additive="base">
                                        <p:cTn id="299" dur="100" fill="hold"/>
                                        <p:tgtEl>
                                          <p:spTgt spid="140"/>
                                        </p:tgtEl>
                                        <p:attrNameLst>
                                          <p:attrName>ppt_x</p:attrName>
                                        </p:attrNameLst>
                                      </p:cBhvr>
                                      <p:tavLst>
                                        <p:tav tm="0">
                                          <p:val>
                                            <p:strVal val="1+#ppt_w/2"/>
                                          </p:val>
                                        </p:tav>
                                        <p:tav tm="100000">
                                          <p:val>
                                            <p:strVal val="#ppt_x"/>
                                          </p:val>
                                        </p:tav>
                                      </p:tavLst>
                                    </p:anim>
                                    <p:anim calcmode="lin" valueType="num">
                                      <p:cBhvr additive="base">
                                        <p:cTn id="300" dur="100" fill="hold"/>
                                        <p:tgtEl>
                                          <p:spTgt spid="140"/>
                                        </p:tgtEl>
                                        <p:attrNameLst>
                                          <p:attrName>ppt_y</p:attrName>
                                        </p:attrNameLst>
                                      </p:cBhvr>
                                      <p:tavLst>
                                        <p:tav tm="0">
                                          <p:val>
                                            <p:strVal val="#ppt_y"/>
                                          </p:val>
                                        </p:tav>
                                        <p:tav tm="100000">
                                          <p:val>
                                            <p:strVal val="#ppt_y"/>
                                          </p:val>
                                        </p:tav>
                                      </p:tavLst>
                                    </p:anim>
                                  </p:childTnLst>
                                </p:cTn>
                              </p:par>
                            </p:childTnLst>
                          </p:cTn>
                        </p:par>
                        <p:par>
                          <p:cTn id="301" fill="hold">
                            <p:stCondLst>
                              <p:cond delay="7200"/>
                            </p:stCondLst>
                            <p:childTnLst>
                              <p:par>
                                <p:cTn id="302" presetID="2" presetClass="entr" presetSubtype="2" fill="hold" grpId="0" nodeType="afterEffect">
                                  <p:stCondLst>
                                    <p:cond delay="0"/>
                                  </p:stCondLst>
                                  <p:childTnLst>
                                    <p:set>
                                      <p:cBhvr>
                                        <p:cTn id="303" dur="1" fill="hold">
                                          <p:stCondLst>
                                            <p:cond delay="0"/>
                                          </p:stCondLst>
                                        </p:cTn>
                                        <p:tgtEl>
                                          <p:spTgt spid="141"/>
                                        </p:tgtEl>
                                        <p:attrNameLst>
                                          <p:attrName>style.visibility</p:attrName>
                                        </p:attrNameLst>
                                      </p:cBhvr>
                                      <p:to>
                                        <p:strVal val="visible"/>
                                      </p:to>
                                    </p:set>
                                    <p:anim calcmode="lin" valueType="num">
                                      <p:cBhvr additive="base">
                                        <p:cTn id="304" dur="100" fill="hold"/>
                                        <p:tgtEl>
                                          <p:spTgt spid="141"/>
                                        </p:tgtEl>
                                        <p:attrNameLst>
                                          <p:attrName>ppt_x</p:attrName>
                                        </p:attrNameLst>
                                      </p:cBhvr>
                                      <p:tavLst>
                                        <p:tav tm="0">
                                          <p:val>
                                            <p:strVal val="1+#ppt_w/2"/>
                                          </p:val>
                                        </p:tav>
                                        <p:tav tm="100000">
                                          <p:val>
                                            <p:strVal val="#ppt_x"/>
                                          </p:val>
                                        </p:tav>
                                      </p:tavLst>
                                    </p:anim>
                                    <p:anim calcmode="lin" valueType="num">
                                      <p:cBhvr additive="base">
                                        <p:cTn id="305" dur="100" fill="hold"/>
                                        <p:tgtEl>
                                          <p:spTgt spid="141"/>
                                        </p:tgtEl>
                                        <p:attrNameLst>
                                          <p:attrName>ppt_y</p:attrName>
                                        </p:attrNameLst>
                                      </p:cBhvr>
                                      <p:tavLst>
                                        <p:tav tm="0">
                                          <p:val>
                                            <p:strVal val="#ppt_y"/>
                                          </p:val>
                                        </p:tav>
                                        <p:tav tm="100000">
                                          <p:val>
                                            <p:strVal val="#ppt_y"/>
                                          </p:val>
                                        </p:tav>
                                      </p:tavLst>
                                    </p:anim>
                                  </p:childTnLst>
                                </p:cTn>
                              </p:par>
                            </p:childTnLst>
                          </p:cTn>
                        </p:par>
                        <p:par>
                          <p:cTn id="306" fill="hold">
                            <p:stCondLst>
                              <p:cond delay="7300"/>
                            </p:stCondLst>
                            <p:childTnLst>
                              <p:par>
                                <p:cTn id="307" presetID="2" presetClass="entr" presetSubtype="2" fill="hold" grpId="0" nodeType="afterEffect">
                                  <p:stCondLst>
                                    <p:cond delay="0"/>
                                  </p:stCondLst>
                                  <p:childTnLst>
                                    <p:set>
                                      <p:cBhvr>
                                        <p:cTn id="308" dur="1" fill="hold">
                                          <p:stCondLst>
                                            <p:cond delay="0"/>
                                          </p:stCondLst>
                                        </p:cTn>
                                        <p:tgtEl>
                                          <p:spTgt spid="142"/>
                                        </p:tgtEl>
                                        <p:attrNameLst>
                                          <p:attrName>style.visibility</p:attrName>
                                        </p:attrNameLst>
                                      </p:cBhvr>
                                      <p:to>
                                        <p:strVal val="visible"/>
                                      </p:to>
                                    </p:set>
                                    <p:anim calcmode="lin" valueType="num">
                                      <p:cBhvr additive="base">
                                        <p:cTn id="309" dur="100" fill="hold"/>
                                        <p:tgtEl>
                                          <p:spTgt spid="142"/>
                                        </p:tgtEl>
                                        <p:attrNameLst>
                                          <p:attrName>ppt_x</p:attrName>
                                        </p:attrNameLst>
                                      </p:cBhvr>
                                      <p:tavLst>
                                        <p:tav tm="0">
                                          <p:val>
                                            <p:strVal val="1+#ppt_w/2"/>
                                          </p:val>
                                        </p:tav>
                                        <p:tav tm="100000">
                                          <p:val>
                                            <p:strVal val="#ppt_x"/>
                                          </p:val>
                                        </p:tav>
                                      </p:tavLst>
                                    </p:anim>
                                    <p:anim calcmode="lin" valueType="num">
                                      <p:cBhvr additive="base">
                                        <p:cTn id="310" dur="100" fill="hold"/>
                                        <p:tgtEl>
                                          <p:spTgt spid="142"/>
                                        </p:tgtEl>
                                        <p:attrNameLst>
                                          <p:attrName>ppt_y</p:attrName>
                                        </p:attrNameLst>
                                      </p:cBhvr>
                                      <p:tavLst>
                                        <p:tav tm="0">
                                          <p:val>
                                            <p:strVal val="#ppt_y"/>
                                          </p:val>
                                        </p:tav>
                                        <p:tav tm="100000">
                                          <p:val>
                                            <p:strVal val="#ppt_y"/>
                                          </p:val>
                                        </p:tav>
                                      </p:tavLst>
                                    </p:anim>
                                  </p:childTnLst>
                                </p:cTn>
                              </p:par>
                            </p:childTnLst>
                          </p:cTn>
                        </p:par>
                        <p:par>
                          <p:cTn id="311" fill="hold">
                            <p:stCondLst>
                              <p:cond delay="7400"/>
                            </p:stCondLst>
                            <p:childTnLst>
                              <p:par>
                                <p:cTn id="312" presetID="2" presetClass="entr" presetSubtype="2" fill="hold" grpId="0" nodeType="afterEffect">
                                  <p:stCondLst>
                                    <p:cond delay="0"/>
                                  </p:stCondLst>
                                  <p:childTnLst>
                                    <p:set>
                                      <p:cBhvr>
                                        <p:cTn id="313" dur="1" fill="hold">
                                          <p:stCondLst>
                                            <p:cond delay="0"/>
                                          </p:stCondLst>
                                        </p:cTn>
                                        <p:tgtEl>
                                          <p:spTgt spid="143"/>
                                        </p:tgtEl>
                                        <p:attrNameLst>
                                          <p:attrName>style.visibility</p:attrName>
                                        </p:attrNameLst>
                                      </p:cBhvr>
                                      <p:to>
                                        <p:strVal val="visible"/>
                                      </p:to>
                                    </p:set>
                                    <p:anim calcmode="lin" valueType="num">
                                      <p:cBhvr additive="base">
                                        <p:cTn id="314" dur="100" fill="hold"/>
                                        <p:tgtEl>
                                          <p:spTgt spid="143"/>
                                        </p:tgtEl>
                                        <p:attrNameLst>
                                          <p:attrName>ppt_x</p:attrName>
                                        </p:attrNameLst>
                                      </p:cBhvr>
                                      <p:tavLst>
                                        <p:tav tm="0">
                                          <p:val>
                                            <p:strVal val="1+#ppt_w/2"/>
                                          </p:val>
                                        </p:tav>
                                        <p:tav tm="100000">
                                          <p:val>
                                            <p:strVal val="#ppt_x"/>
                                          </p:val>
                                        </p:tav>
                                      </p:tavLst>
                                    </p:anim>
                                    <p:anim calcmode="lin" valueType="num">
                                      <p:cBhvr additive="base">
                                        <p:cTn id="315" dur="100" fill="hold"/>
                                        <p:tgtEl>
                                          <p:spTgt spid="143"/>
                                        </p:tgtEl>
                                        <p:attrNameLst>
                                          <p:attrName>ppt_y</p:attrName>
                                        </p:attrNameLst>
                                      </p:cBhvr>
                                      <p:tavLst>
                                        <p:tav tm="0">
                                          <p:val>
                                            <p:strVal val="#ppt_y"/>
                                          </p:val>
                                        </p:tav>
                                        <p:tav tm="100000">
                                          <p:val>
                                            <p:strVal val="#ppt_y"/>
                                          </p:val>
                                        </p:tav>
                                      </p:tavLst>
                                    </p:anim>
                                  </p:childTnLst>
                                </p:cTn>
                              </p:par>
                            </p:childTnLst>
                          </p:cTn>
                        </p:par>
                        <p:par>
                          <p:cTn id="316" fill="hold">
                            <p:stCondLst>
                              <p:cond delay="7500"/>
                            </p:stCondLst>
                            <p:childTnLst>
                              <p:par>
                                <p:cTn id="317" presetID="2" presetClass="entr" presetSubtype="2" fill="hold" grpId="0" nodeType="afterEffect">
                                  <p:stCondLst>
                                    <p:cond delay="0"/>
                                  </p:stCondLst>
                                  <p:childTnLst>
                                    <p:set>
                                      <p:cBhvr>
                                        <p:cTn id="318" dur="1" fill="hold">
                                          <p:stCondLst>
                                            <p:cond delay="0"/>
                                          </p:stCondLst>
                                        </p:cTn>
                                        <p:tgtEl>
                                          <p:spTgt spid="144"/>
                                        </p:tgtEl>
                                        <p:attrNameLst>
                                          <p:attrName>style.visibility</p:attrName>
                                        </p:attrNameLst>
                                      </p:cBhvr>
                                      <p:to>
                                        <p:strVal val="visible"/>
                                      </p:to>
                                    </p:set>
                                    <p:anim calcmode="lin" valueType="num">
                                      <p:cBhvr additive="base">
                                        <p:cTn id="319" dur="100" fill="hold"/>
                                        <p:tgtEl>
                                          <p:spTgt spid="144"/>
                                        </p:tgtEl>
                                        <p:attrNameLst>
                                          <p:attrName>ppt_x</p:attrName>
                                        </p:attrNameLst>
                                      </p:cBhvr>
                                      <p:tavLst>
                                        <p:tav tm="0">
                                          <p:val>
                                            <p:strVal val="1+#ppt_w/2"/>
                                          </p:val>
                                        </p:tav>
                                        <p:tav tm="100000">
                                          <p:val>
                                            <p:strVal val="#ppt_x"/>
                                          </p:val>
                                        </p:tav>
                                      </p:tavLst>
                                    </p:anim>
                                    <p:anim calcmode="lin" valueType="num">
                                      <p:cBhvr additive="base">
                                        <p:cTn id="320" dur="100" fill="hold"/>
                                        <p:tgtEl>
                                          <p:spTgt spid="144"/>
                                        </p:tgtEl>
                                        <p:attrNameLst>
                                          <p:attrName>ppt_y</p:attrName>
                                        </p:attrNameLst>
                                      </p:cBhvr>
                                      <p:tavLst>
                                        <p:tav tm="0">
                                          <p:val>
                                            <p:strVal val="#ppt_y"/>
                                          </p:val>
                                        </p:tav>
                                        <p:tav tm="100000">
                                          <p:val>
                                            <p:strVal val="#ppt_y"/>
                                          </p:val>
                                        </p:tav>
                                      </p:tavLst>
                                    </p:anim>
                                  </p:childTnLst>
                                </p:cTn>
                              </p:par>
                            </p:childTnLst>
                          </p:cTn>
                        </p:par>
                        <p:par>
                          <p:cTn id="321" fill="hold">
                            <p:stCondLst>
                              <p:cond delay="7600"/>
                            </p:stCondLst>
                            <p:childTnLst>
                              <p:par>
                                <p:cTn id="322" presetID="2" presetClass="entr" presetSubtype="2" fill="hold" grpId="0" nodeType="afterEffect">
                                  <p:stCondLst>
                                    <p:cond delay="0"/>
                                  </p:stCondLst>
                                  <p:childTnLst>
                                    <p:set>
                                      <p:cBhvr>
                                        <p:cTn id="323" dur="1" fill="hold">
                                          <p:stCondLst>
                                            <p:cond delay="0"/>
                                          </p:stCondLst>
                                        </p:cTn>
                                        <p:tgtEl>
                                          <p:spTgt spid="145"/>
                                        </p:tgtEl>
                                        <p:attrNameLst>
                                          <p:attrName>style.visibility</p:attrName>
                                        </p:attrNameLst>
                                      </p:cBhvr>
                                      <p:to>
                                        <p:strVal val="visible"/>
                                      </p:to>
                                    </p:set>
                                    <p:anim calcmode="lin" valueType="num">
                                      <p:cBhvr additive="base">
                                        <p:cTn id="324" dur="100" fill="hold"/>
                                        <p:tgtEl>
                                          <p:spTgt spid="145"/>
                                        </p:tgtEl>
                                        <p:attrNameLst>
                                          <p:attrName>ppt_x</p:attrName>
                                        </p:attrNameLst>
                                      </p:cBhvr>
                                      <p:tavLst>
                                        <p:tav tm="0">
                                          <p:val>
                                            <p:strVal val="1+#ppt_w/2"/>
                                          </p:val>
                                        </p:tav>
                                        <p:tav tm="100000">
                                          <p:val>
                                            <p:strVal val="#ppt_x"/>
                                          </p:val>
                                        </p:tav>
                                      </p:tavLst>
                                    </p:anim>
                                    <p:anim calcmode="lin" valueType="num">
                                      <p:cBhvr additive="base">
                                        <p:cTn id="325" dur="100" fill="hold"/>
                                        <p:tgtEl>
                                          <p:spTgt spid="145"/>
                                        </p:tgtEl>
                                        <p:attrNameLst>
                                          <p:attrName>ppt_y</p:attrName>
                                        </p:attrNameLst>
                                      </p:cBhvr>
                                      <p:tavLst>
                                        <p:tav tm="0">
                                          <p:val>
                                            <p:strVal val="#ppt_y"/>
                                          </p:val>
                                        </p:tav>
                                        <p:tav tm="100000">
                                          <p:val>
                                            <p:strVal val="#ppt_y"/>
                                          </p:val>
                                        </p:tav>
                                      </p:tavLst>
                                    </p:anim>
                                  </p:childTnLst>
                                </p:cTn>
                              </p:par>
                            </p:childTnLst>
                          </p:cTn>
                        </p:par>
                        <p:par>
                          <p:cTn id="326" fill="hold">
                            <p:stCondLst>
                              <p:cond delay="7700"/>
                            </p:stCondLst>
                            <p:childTnLst>
                              <p:par>
                                <p:cTn id="327" presetID="2" presetClass="entr" presetSubtype="2" fill="hold" grpId="0" nodeType="afterEffect">
                                  <p:stCondLst>
                                    <p:cond delay="0"/>
                                  </p:stCondLst>
                                  <p:childTnLst>
                                    <p:set>
                                      <p:cBhvr>
                                        <p:cTn id="328" dur="1" fill="hold">
                                          <p:stCondLst>
                                            <p:cond delay="0"/>
                                          </p:stCondLst>
                                        </p:cTn>
                                        <p:tgtEl>
                                          <p:spTgt spid="146"/>
                                        </p:tgtEl>
                                        <p:attrNameLst>
                                          <p:attrName>style.visibility</p:attrName>
                                        </p:attrNameLst>
                                      </p:cBhvr>
                                      <p:to>
                                        <p:strVal val="visible"/>
                                      </p:to>
                                    </p:set>
                                    <p:anim calcmode="lin" valueType="num">
                                      <p:cBhvr additive="base">
                                        <p:cTn id="329" dur="100" fill="hold"/>
                                        <p:tgtEl>
                                          <p:spTgt spid="146"/>
                                        </p:tgtEl>
                                        <p:attrNameLst>
                                          <p:attrName>ppt_x</p:attrName>
                                        </p:attrNameLst>
                                      </p:cBhvr>
                                      <p:tavLst>
                                        <p:tav tm="0">
                                          <p:val>
                                            <p:strVal val="1+#ppt_w/2"/>
                                          </p:val>
                                        </p:tav>
                                        <p:tav tm="100000">
                                          <p:val>
                                            <p:strVal val="#ppt_x"/>
                                          </p:val>
                                        </p:tav>
                                      </p:tavLst>
                                    </p:anim>
                                    <p:anim calcmode="lin" valueType="num">
                                      <p:cBhvr additive="base">
                                        <p:cTn id="330" dur="100" fill="hold"/>
                                        <p:tgtEl>
                                          <p:spTgt spid="146"/>
                                        </p:tgtEl>
                                        <p:attrNameLst>
                                          <p:attrName>ppt_y</p:attrName>
                                        </p:attrNameLst>
                                      </p:cBhvr>
                                      <p:tavLst>
                                        <p:tav tm="0">
                                          <p:val>
                                            <p:strVal val="#ppt_y"/>
                                          </p:val>
                                        </p:tav>
                                        <p:tav tm="100000">
                                          <p:val>
                                            <p:strVal val="#ppt_y"/>
                                          </p:val>
                                        </p:tav>
                                      </p:tavLst>
                                    </p:anim>
                                  </p:childTnLst>
                                </p:cTn>
                              </p:par>
                            </p:childTnLst>
                          </p:cTn>
                        </p:par>
                        <p:par>
                          <p:cTn id="331" fill="hold">
                            <p:stCondLst>
                              <p:cond delay="7800"/>
                            </p:stCondLst>
                            <p:childTnLst>
                              <p:par>
                                <p:cTn id="332" presetID="2" presetClass="entr" presetSubtype="2" fill="hold" grpId="0" nodeType="afterEffect">
                                  <p:stCondLst>
                                    <p:cond delay="0"/>
                                  </p:stCondLst>
                                  <p:childTnLst>
                                    <p:set>
                                      <p:cBhvr>
                                        <p:cTn id="333" dur="1" fill="hold">
                                          <p:stCondLst>
                                            <p:cond delay="0"/>
                                          </p:stCondLst>
                                        </p:cTn>
                                        <p:tgtEl>
                                          <p:spTgt spid="147"/>
                                        </p:tgtEl>
                                        <p:attrNameLst>
                                          <p:attrName>style.visibility</p:attrName>
                                        </p:attrNameLst>
                                      </p:cBhvr>
                                      <p:to>
                                        <p:strVal val="visible"/>
                                      </p:to>
                                    </p:set>
                                    <p:anim calcmode="lin" valueType="num">
                                      <p:cBhvr additive="base">
                                        <p:cTn id="334" dur="100" fill="hold"/>
                                        <p:tgtEl>
                                          <p:spTgt spid="147"/>
                                        </p:tgtEl>
                                        <p:attrNameLst>
                                          <p:attrName>ppt_x</p:attrName>
                                        </p:attrNameLst>
                                      </p:cBhvr>
                                      <p:tavLst>
                                        <p:tav tm="0">
                                          <p:val>
                                            <p:strVal val="1+#ppt_w/2"/>
                                          </p:val>
                                        </p:tav>
                                        <p:tav tm="100000">
                                          <p:val>
                                            <p:strVal val="#ppt_x"/>
                                          </p:val>
                                        </p:tav>
                                      </p:tavLst>
                                    </p:anim>
                                    <p:anim calcmode="lin" valueType="num">
                                      <p:cBhvr additive="base">
                                        <p:cTn id="335" dur="100" fill="hold"/>
                                        <p:tgtEl>
                                          <p:spTgt spid="147"/>
                                        </p:tgtEl>
                                        <p:attrNameLst>
                                          <p:attrName>ppt_y</p:attrName>
                                        </p:attrNameLst>
                                      </p:cBhvr>
                                      <p:tavLst>
                                        <p:tav tm="0">
                                          <p:val>
                                            <p:strVal val="#ppt_y"/>
                                          </p:val>
                                        </p:tav>
                                        <p:tav tm="100000">
                                          <p:val>
                                            <p:strVal val="#ppt_y"/>
                                          </p:val>
                                        </p:tav>
                                      </p:tavLst>
                                    </p:anim>
                                  </p:childTnLst>
                                </p:cTn>
                              </p:par>
                            </p:childTnLst>
                          </p:cTn>
                        </p:par>
                        <p:par>
                          <p:cTn id="336" fill="hold">
                            <p:stCondLst>
                              <p:cond delay="7900"/>
                            </p:stCondLst>
                            <p:childTnLst>
                              <p:par>
                                <p:cTn id="337" presetID="2" presetClass="entr" presetSubtype="2" fill="hold" grpId="0" nodeType="afterEffect">
                                  <p:stCondLst>
                                    <p:cond delay="0"/>
                                  </p:stCondLst>
                                  <p:childTnLst>
                                    <p:set>
                                      <p:cBhvr>
                                        <p:cTn id="338" dur="1" fill="hold">
                                          <p:stCondLst>
                                            <p:cond delay="0"/>
                                          </p:stCondLst>
                                        </p:cTn>
                                        <p:tgtEl>
                                          <p:spTgt spid="148"/>
                                        </p:tgtEl>
                                        <p:attrNameLst>
                                          <p:attrName>style.visibility</p:attrName>
                                        </p:attrNameLst>
                                      </p:cBhvr>
                                      <p:to>
                                        <p:strVal val="visible"/>
                                      </p:to>
                                    </p:set>
                                    <p:anim calcmode="lin" valueType="num">
                                      <p:cBhvr additive="base">
                                        <p:cTn id="339" dur="100" fill="hold"/>
                                        <p:tgtEl>
                                          <p:spTgt spid="148"/>
                                        </p:tgtEl>
                                        <p:attrNameLst>
                                          <p:attrName>ppt_x</p:attrName>
                                        </p:attrNameLst>
                                      </p:cBhvr>
                                      <p:tavLst>
                                        <p:tav tm="0">
                                          <p:val>
                                            <p:strVal val="1+#ppt_w/2"/>
                                          </p:val>
                                        </p:tav>
                                        <p:tav tm="100000">
                                          <p:val>
                                            <p:strVal val="#ppt_x"/>
                                          </p:val>
                                        </p:tav>
                                      </p:tavLst>
                                    </p:anim>
                                    <p:anim calcmode="lin" valueType="num">
                                      <p:cBhvr additive="base">
                                        <p:cTn id="340" dur="100" fill="hold"/>
                                        <p:tgtEl>
                                          <p:spTgt spid="148"/>
                                        </p:tgtEl>
                                        <p:attrNameLst>
                                          <p:attrName>ppt_y</p:attrName>
                                        </p:attrNameLst>
                                      </p:cBhvr>
                                      <p:tavLst>
                                        <p:tav tm="0">
                                          <p:val>
                                            <p:strVal val="#ppt_y"/>
                                          </p:val>
                                        </p:tav>
                                        <p:tav tm="100000">
                                          <p:val>
                                            <p:strVal val="#ppt_y"/>
                                          </p:val>
                                        </p:tav>
                                      </p:tavLst>
                                    </p:anim>
                                  </p:childTnLst>
                                </p:cTn>
                              </p:par>
                            </p:childTnLst>
                          </p:cTn>
                        </p:par>
                        <p:par>
                          <p:cTn id="341" fill="hold">
                            <p:stCondLst>
                              <p:cond delay="8000"/>
                            </p:stCondLst>
                            <p:childTnLst>
                              <p:par>
                                <p:cTn id="342" presetID="42" presetClass="entr" presetSubtype="0" fill="hold" grpId="0" nodeType="afterEffect">
                                  <p:stCondLst>
                                    <p:cond delay="0"/>
                                  </p:stCondLst>
                                  <p:childTnLst>
                                    <p:set>
                                      <p:cBhvr>
                                        <p:cTn id="343" dur="1" fill="hold">
                                          <p:stCondLst>
                                            <p:cond delay="0"/>
                                          </p:stCondLst>
                                        </p:cTn>
                                        <p:tgtEl>
                                          <p:spTgt spid="149"/>
                                        </p:tgtEl>
                                        <p:attrNameLst>
                                          <p:attrName>style.visibility</p:attrName>
                                        </p:attrNameLst>
                                      </p:cBhvr>
                                      <p:to>
                                        <p:strVal val="visible"/>
                                      </p:to>
                                    </p:set>
                                    <p:animEffect transition="in" filter="fade">
                                      <p:cBhvr>
                                        <p:cTn id="344" dur="1000"/>
                                        <p:tgtEl>
                                          <p:spTgt spid="149"/>
                                        </p:tgtEl>
                                      </p:cBhvr>
                                    </p:animEffect>
                                    <p:anim calcmode="lin" valueType="num">
                                      <p:cBhvr>
                                        <p:cTn id="345" dur="1000" fill="hold"/>
                                        <p:tgtEl>
                                          <p:spTgt spid="149"/>
                                        </p:tgtEl>
                                        <p:attrNameLst>
                                          <p:attrName>ppt_x</p:attrName>
                                        </p:attrNameLst>
                                      </p:cBhvr>
                                      <p:tavLst>
                                        <p:tav tm="0">
                                          <p:val>
                                            <p:strVal val="#ppt_x"/>
                                          </p:val>
                                        </p:tav>
                                        <p:tav tm="100000">
                                          <p:val>
                                            <p:strVal val="#ppt_x"/>
                                          </p:val>
                                        </p:tav>
                                      </p:tavLst>
                                    </p:anim>
                                    <p:anim calcmode="lin" valueType="num">
                                      <p:cBhvr>
                                        <p:cTn id="346"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sz="3200" dirty="0"/>
              <a:t>What is the </a:t>
            </a:r>
            <a:r>
              <a:rPr lang="en-US" altLang="en-US" sz="3200" dirty="0"/>
              <a:t>2% Formula?</a:t>
            </a:r>
            <a:endParaRPr lang="en-US" altLang="en-US" sz="1600" dirty="0"/>
          </a:p>
        </p:txBody>
      </p:sp>
      <p:sp>
        <p:nvSpPr>
          <p:cNvPr id="42" name="Oval 41"/>
          <p:cNvSpPr/>
          <p:nvPr/>
        </p:nvSpPr>
        <p:spPr bwMode="auto">
          <a:xfrm>
            <a:off x="9617765" y="58310"/>
            <a:ext cx="975311" cy="975311"/>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s-UY" sz="1100" b="1" dirty="0">
                <a:solidFill>
                  <a:srgbClr val="000000"/>
                </a:solidFill>
                <a:effectLst>
                  <a:outerShdw blurRad="50800" dist="38100" algn="l" rotWithShape="0">
                    <a:schemeClr val="bg1">
                      <a:alpha val="50000"/>
                    </a:schemeClr>
                  </a:outerShdw>
                </a:effectLst>
              </a:rPr>
              <a:t>2% Formula</a:t>
            </a:r>
            <a:endParaRPr lang="en-US" sz="1100" b="1" dirty="0">
              <a:solidFill>
                <a:srgbClr val="000000"/>
              </a:solidFill>
              <a:effectLst>
                <a:outerShdw blurRad="50800" dist="38100" algn="l" rotWithShape="0">
                  <a:schemeClr val="bg1">
                    <a:alpha val="50000"/>
                  </a:schemeClr>
                </a:outerShdw>
              </a:effectLst>
            </a:endParaRPr>
          </a:p>
        </p:txBody>
      </p:sp>
      <p:sp>
        <p:nvSpPr>
          <p:cNvPr id="43" name="Rounded Rectangle 42"/>
          <p:cNvSpPr/>
          <p:nvPr/>
        </p:nvSpPr>
        <p:spPr>
          <a:xfrm>
            <a:off x="1615489" y="1752601"/>
            <a:ext cx="8961022" cy="2880341"/>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It is </a:t>
            </a:r>
            <a:r>
              <a:rPr lang="en-US" sz="4000" b="1" dirty="0">
                <a:solidFill>
                  <a:srgbClr val="FFFF00"/>
                </a:solidFill>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APR for each year of</a:t>
            </a:r>
          </a:p>
          <a:p>
            <a:pPr algn="ctr"/>
            <a:r>
              <a:rPr lang="en-US" sz="4000" b="1" dirty="0">
                <a:effectLst>
                  <a:outerShdw blurRad="38100" dist="38100" dir="2700000" algn="tl">
                    <a:srgbClr val="000000">
                      <a:alpha val="43137"/>
                    </a:srgbClr>
                  </a:outerShdw>
                </a:effectLst>
              </a:rPr>
              <a:t>participation </a:t>
            </a:r>
            <a:r>
              <a:rPr lang="en-US" sz="4000" b="1" dirty="0">
                <a:solidFill>
                  <a:srgbClr val="FFFF00"/>
                </a:solidFill>
                <a:effectLst>
                  <a:outerShdw blurRad="38100" dist="38100" dir="2700000" algn="tl">
                    <a:srgbClr val="000000">
                      <a:alpha val="43137"/>
                    </a:srgbClr>
                  </a:outerShdw>
                </a:effectLst>
              </a:rPr>
              <a:t>up to 30 years.</a:t>
            </a:r>
          </a:p>
          <a:p>
            <a:pPr algn="ctr"/>
            <a:r>
              <a:rPr lang="en-US" sz="4000" b="1" dirty="0">
                <a:effectLst>
                  <a:outerShdw blurRad="38100" dist="38100" dir="2700000" algn="tl">
                    <a:srgbClr val="000000">
                      <a:alpha val="43137"/>
                    </a:srgbClr>
                  </a:outerShdw>
                </a:effectLst>
              </a:rPr>
              <a:t>Then, it is </a:t>
            </a:r>
            <a:r>
              <a:rPr lang="en-US" sz="4000" b="1" dirty="0">
                <a:solidFill>
                  <a:srgbClr val="FFFF00"/>
                </a:solidFill>
                <a:effectLst>
                  <a:outerShdw blurRad="38100" dist="38100" dir="2700000" algn="tl">
                    <a:srgbClr val="000000">
                      <a:alpha val="43137"/>
                    </a:srgbClr>
                  </a:outerShdw>
                </a:effectLst>
              </a:rPr>
              <a:t>1 </a:t>
            </a:r>
            <a:r>
              <a:rPr lang="en-US" sz="4000" b="1" baseline="30000" dirty="0">
                <a:solidFill>
                  <a:srgbClr val="FFFF00"/>
                </a:solidFill>
                <a:effectLst>
                  <a:outerShdw blurRad="38100" dist="38100" dir="2700000" algn="tl">
                    <a:srgbClr val="000000">
                      <a:alpha val="43137"/>
                    </a:srgbClr>
                  </a:outerShdw>
                </a:effectLst>
              </a:rPr>
              <a:t>2</a:t>
            </a:r>
            <a:r>
              <a:rPr lang="en-US" sz="4000" b="1" dirty="0">
                <a:solidFill>
                  <a:srgbClr val="FFFF00"/>
                </a:solidFill>
                <a:effectLst>
                  <a:outerShdw blurRad="38100" dist="38100" dir="2700000" algn="tl">
                    <a:srgbClr val="000000">
                      <a:alpha val="43137"/>
                    </a:srgbClr>
                  </a:outerShdw>
                </a:effectLst>
              </a:rPr>
              <a:t>/</a:t>
            </a:r>
            <a:r>
              <a:rPr lang="en-US" sz="4000" b="1" baseline="-10000" dirty="0">
                <a:solidFill>
                  <a:srgbClr val="FFFF00"/>
                </a:solidFill>
                <a:effectLst>
                  <a:outerShdw blurRad="38100" dist="38100" dir="2700000" algn="tl">
                    <a:srgbClr val="000000">
                      <a:alpha val="43137"/>
                    </a:srgbClr>
                  </a:outerShdw>
                </a:effectLst>
              </a:rPr>
              <a:t>3</a:t>
            </a:r>
            <a:r>
              <a:rPr lang="en-US" sz="4000" b="1" dirty="0">
                <a:solidFill>
                  <a:srgbClr val="FFFF00"/>
                </a:solidFill>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for each year</a:t>
            </a:r>
          </a:p>
          <a:p>
            <a:pPr algn="ctr"/>
            <a:r>
              <a:rPr lang="en-US" sz="4000" b="1" dirty="0">
                <a:solidFill>
                  <a:srgbClr val="FFFF00"/>
                </a:solidFill>
                <a:effectLst>
                  <a:outerShdw blurRad="38100" dist="38100" dir="2700000" algn="tl">
                    <a:srgbClr val="000000">
                      <a:alpha val="43137"/>
                    </a:srgbClr>
                  </a:outerShdw>
                </a:effectLst>
              </a:rPr>
              <a:t>from year 31 up to year 40</a:t>
            </a:r>
            <a:r>
              <a:rPr lang="en-US" sz="4000" b="1" dirty="0">
                <a:effectLst>
                  <a:outerShdw blurRad="38100" dist="38100" dir="2700000" algn="tl">
                    <a:srgbClr val="000000">
                      <a:alpha val="43137"/>
                    </a:srgbClr>
                  </a:outerShdw>
                </a:effectLst>
              </a:rPr>
              <a:t>.</a:t>
            </a:r>
          </a:p>
        </p:txBody>
      </p:sp>
      <p:sp>
        <p:nvSpPr>
          <p:cNvPr id="44" name="Rounded Rectangle 43"/>
          <p:cNvSpPr/>
          <p:nvPr/>
        </p:nvSpPr>
        <p:spPr>
          <a:xfrm>
            <a:off x="1615489" y="4998698"/>
            <a:ext cx="8961022" cy="1188707"/>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Narrow" panose="020B0606020202030204" pitchFamily="34" charset="0"/>
              </a:rPr>
              <a:t>In the previous example, if the person participated 25 years, the pension would be 2%x25x$10710 = </a:t>
            </a:r>
            <a:r>
              <a:rPr lang="en-US" sz="1600" b="1" dirty="0">
                <a:solidFill>
                  <a:srgbClr val="FFFF00"/>
                </a:solidFill>
                <a:latin typeface="Arial Narrow" panose="020B0606020202030204" pitchFamily="34" charset="0"/>
              </a:rPr>
              <a:t>$5,355</a:t>
            </a:r>
          </a:p>
          <a:p>
            <a:pPr algn="ctr"/>
            <a:r>
              <a:rPr lang="en-US" sz="1600" b="1" dirty="0">
                <a:latin typeface="Arial Narrow" panose="020B0606020202030204" pitchFamily="34" charset="0"/>
              </a:rPr>
              <a:t>If the person participated 30 years, the pension would be 2%x30x$10710 = </a:t>
            </a:r>
            <a:r>
              <a:rPr lang="en-US" sz="1600" b="1" dirty="0">
                <a:solidFill>
                  <a:srgbClr val="FFFF00"/>
                </a:solidFill>
                <a:latin typeface="Arial Narrow" panose="020B0606020202030204" pitchFamily="34" charset="0"/>
              </a:rPr>
              <a:t>$6,426</a:t>
            </a:r>
          </a:p>
          <a:p>
            <a:pPr algn="ctr"/>
            <a:r>
              <a:rPr lang="en-US" sz="1600" b="1" dirty="0">
                <a:latin typeface="Arial Narrow" panose="020B0606020202030204" pitchFamily="34" charset="0"/>
              </a:rPr>
              <a:t>If the person participated 35 years, the pension would be $6426 + 1.67%x5x10710 = </a:t>
            </a:r>
            <a:r>
              <a:rPr lang="en-US" sz="1600" b="1" dirty="0">
                <a:solidFill>
                  <a:srgbClr val="FFFF00"/>
                </a:solidFill>
                <a:latin typeface="Arial Narrow" panose="020B0606020202030204" pitchFamily="34" charset="0"/>
              </a:rPr>
              <a:t>$7,320</a:t>
            </a:r>
          </a:p>
        </p:txBody>
      </p:sp>
    </p:spTree>
    <p:extLst>
      <p:ext uri="{BB962C8B-B14F-4D97-AF65-F5344CB8AC3E}">
        <p14:creationId xmlns:p14="http://schemas.microsoft.com/office/powerpoint/2010/main" val="278608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55" name="AutoShape 155"/>
          <p:cNvSpPr>
            <a:spLocks noGrp="1" noChangeArrowheads="1"/>
          </p:cNvSpPr>
          <p:nvPr>
            <p:ph type="title"/>
          </p:nvPr>
        </p:nvSpPr>
        <p:spPr/>
        <p:txBody>
          <a:bodyPr/>
          <a:lstStyle/>
          <a:p>
            <a:r>
              <a:rPr lang="en-US" altLang="en-US" sz="3200" dirty="0"/>
              <a:t>Why do I need to participate in the Plan?</a:t>
            </a:r>
          </a:p>
        </p:txBody>
      </p:sp>
      <p:pic>
        <p:nvPicPr>
          <p:cNvPr id="25757" name="Picture 157"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bwMode="auto">
          <a:xfrm>
            <a:off x="1066800" y="2514600"/>
            <a:ext cx="10058400" cy="3048000"/>
          </a:xfrm>
          <a:prstGeom prst="roundRect">
            <a:avLst/>
          </a:prstGeom>
          <a:gradFill flip="none" rotWithShape="1">
            <a:gsLst>
              <a:gs pos="0">
                <a:srgbClr val="000066"/>
              </a:gs>
              <a:gs pos="53000">
                <a:srgbClr val="0000FF"/>
              </a:gs>
              <a:gs pos="100000">
                <a:srgbClr val="000066"/>
              </a:gs>
            </a:gsLst>
            <a:lin ang="2700000" scaled="0"/>
            <a:tileRect/>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5200" b="1" i="0" u="none" strike="noStrike" cap="none" normalizeH="0" baseline="0" dirty="0">
                <a:ln>
                  <a:noFill/>
                </a:ln>
                <a:solidFill>
                  <a:schemeClr val="bg1"/>
                </a:solidFill>
                <a:effectLst/>
                <a:latin typeface="Arial" charset="0"/>
              </a:rPr>
              <a:t>Because you need to </a:t>
            </a:r>
            <a:r>
              <a:rPr kumimoji="0" lang="en-US" sz="5200" b="1" i="0" u="none" strike="noStrike" cap="none" normalizeH="0" dirty="0">
                <a:ln>
                  <a:noFill/>
                </a:ln>
                <a:solidFill>
                  <a:srgbClr val="FFFF00"/>
                </a:solidFill>
                <a:effectLst/>
                <a:latin typeface="Arial" charset="0"/>
              </a:rPr>
              <a:t>PLAN</a:t>
            </a:r>
          </a:p>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5200" b="1" i="0" u="none" strike="noStrike" cap="none" normalizeH="0" dirty="0">
                <a:ln>
                  <a:noFill/>
                </a:ln>
                <a:solidFill>
                  <a:schemeClr val="bg1"/>
                </a:solidFill>
                <a:effectLst/>
                <a:latin typeface="Arial" charset="0"/>
              </a:rPr>
              <a:t>for </a:t>
            </a:r>
            <a:r>
              <a:rPr kumimoji="0" lang="en-US" sz="5200" b="1" i="0" u="none" strike="noStrike" cap="none" normalizeH="0" dirty="0">
                <a:ln>
                  <a:noFill/>
                </a:ln>
                <a:solidFill>
                  <a:srgbClr val="FFFF00"/>
                </a:solidFill>
                <a:effectLst/>
                <a:latin typeface="Arial" charset="0"/>
              </a:rPr>
              <a:t>your RETIREMENT</a:t>
            </a:r>
            <a:r>
              <a:rPr kumimoji="0" lang="en-US" sz="5200" b="1" i="0" u="none" strike="noStrike" cap="none" normalizeH="0" dirty="0">
                <a:ln>
                  <a:noFill/>
                </a:ln>
                <a:solidFill>
                  <a:schemeClr val="bg1"/>
                </a:solidFill>
                <a:effectLst/>
                <a:latin typeface="Arial" charset="0"/>
              </a:rPr>
              <a:t>!!!</a:t>
            </a:r>
            <a:endParaRPr kumimoji="0" lang="en-US" sz="52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78412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757"/>
                                        </p:tgtEl>
                                        <p:attrNameLst>
                                          <p:attrName>style.visibility</p:attrName>
                                        </p:attrNameLst>
                                      </p:cBhvr>
                                      <p:to>
                                        <p:strVal val="visible"/>
                                      </p:to>
                                    </p:set>
                                    <p:anim calcmode="lin" valueType="num">
                                      <p:cBhvr>
                                        <p:cTn id="7" dur="2000" fill="hold"/>
                                        <p:tgtEl>
                                          <p:spTgt spid="25757"/>
                                        </p:tgtEl>
                                        <p:attrNameLst>
                                          <p:attrName>ppt_w</p:attrName>
                                        </p:attrNameLst>
                                      </p:cBhvr>
                                      <p:tavLst>
                                        <p:tav tm="0">
                                          <p:val>
                                            <p:fltVal val="0"/>
                                          </p:val>
                                        </p:tav>
                                        <p:tav tm="100000">
                                          <p:val>
                                            <p:strVal val="#ppt_w"/>
                                          </p:val>
                                        </p:tav>
                                      </p:tavLst>
                                    </p:anim>
                                    <p:anim calcmode="lin" valueType="num">
                                      <p:cBhvr>
                                        <p:cTn id="8" dur="2000" fill="hold"/>
                                        <p:tgtEl>
                                          <p:spTgt spid="25757"/>
                                        </p:tgtEl>
                                        <p:attrNameLst>
                                          <p:attrName>ppt_h</p:attrName>
                                        </p:attrNameLst>
                                      </p:cBhvr>
                                      <p:tavLst>
                                        <p:tav tm="0">
                                          <p:val>
                                            <p:fltVal val="0"/>
                                          </p:val>
                                        </p:tav>
                                        <p:tav tm="100000">
                                          <p:val>
                                            <p:strVal val="#ppt_h"/>
                                          </p:val>
                                        </p:tav>
                                      </p:tavLst>
                                    </p:anim>
                                    <p:anim calcmode="lin" valueType="num">
                                      <p:cBhvr>
                                        <p:cTn id="9" dur="2000" fill="hold"/>
                                        <p:tgtEl>
                                          <p:spTgt spid="25757"/>
                                        </p:tgtEl>
                                        <p:attrNameLst>
                                          <p:attrName>style.rotation</p:attrName>
                                        </p:attrNameLst>
                                      </p:cBhvr>
                                      <p:tavLst>
                                        <p:tav tm="0">
                                          <p:val>
                                            <p:fltVal val="360"/>
                                          </p:val>
                                        </p:tav>
                                        <p:tav tm="100000">
                                          <p:val>
                                            <p:fltVal val="0"/>
                                          </p:val>
                                        </p:tav>
                                      </p:tavLst>
                                    </p:anim>
                                    <p:animEffect transition="in" filter="fade">
                                      <p:cBhvr>
                                        <p:cTn id="10" dur="2000"/>
                                        <p:tgtEl>
                                          <p:spTgt spid="2575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2% Formula: Process</a:t>
            </a:r>
            <a:endParaRPr lang="en-US" altLang="en-US" sz="1600" dirty="0"/>
          </a:p>
        </p:txBody>
      </p:sp>
      <p:sp>
        <p:nvSpPr>
          <p:cNvPr id="11" name="Right Arrow 10"/>
          <p:cNvSpPr/>
          <p:nvPr/>
        </p:nvSpPr>
        <p:spPr>
          <a:xfrm rot="20135768" flipV="1">
            <a:off x="7808607" y="3437282"/>
            <a:ext cx="860693" cy="347614"/>
          </a:xfrm>
          <a:prstGeom prst="rightArrow">
            <a:avLst>
              <a:gd name="adj1" fmla="val 50000"/>
              <a:gd name="adj2" fmla="val 67316"/>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effectLst>
                <a:outerShdw blurRad="38100" dist="38100" dir="2700000" algn="tl">
                  <a:srgbClr val="000000">
                    <a:alpha val="43137"/>
                  </a:srgbClr>
                </a:outerShdw>
              </a:effectLst>
            </a:endParaRPr>
          </a:p>
        </p:txBody>
      </p:sp>
      <p:sp>
        <p:nvSpPr>
          <p:cNvPr id="12" name="Right Arrow 11"/>
          <p:cNvSpPr/>
          <p:nvPr/>
        </p:nvSpPr>
        <p:spPr>
          <a:xfrm rot="1464232">
            <a:off x="7814421" y="4078932"/>
            <a:ext cx="860693" cy="347614"/>
          </a:xfrm>
          <a:prstGeom prst="rightArrow">
            <a:avLst>
              <a:gd name="adj1" fmla="val 50000"/>
              <a:gd name="adj2" fmla="val 67316"/>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effectLst>
                <a:outerShdw blurRad="38100" dist="38100" dir="2700000" algn="tl">
                  <a:srgbClr val="000000">
                    <a:alpha val="43137"/>
                  </a:srgbClr>
                </a:outerShdw>
              </a:effectLst>
            </a:endParaRPr>
          </a:p>
        </p:txBody>
      </p:sp>
      <p:sp>
        <p:nvSpPr>
          <p:cNvPr id="13" name="Right Arrow 12"/>
          <p:cNvSpPr/>
          <p:nvPr/>
        </p:nvSpPr>
        <p:spPr>
          <a:xfrm rot="1464232">
            <a:off x="3478479" y="3357689"/>
            <a:ext cx="457245" cy="320037"/>
          </a:xfrm>
          <a:prstGeom prst="rightArrow">
            <a:avLst>
              <a:gd name="adj1" fmla="val 50000"/>
              <a:gd name="adj2" fmla="val 67316"/>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4" name="Right Arrow 13"/>
          <p:cNvSpPr/>
          <p:nvPr/>
        </p:nvSpPr>
        <p:spPr>
          <a:xfrm rot="16200000">
            <a:off x="4381520" y="4594847"/>
            <a:ext cx="822951" cy="320037"/>
          </a:xfrm>
          <a:prstGeom prst="rightArrow">
            <a:avLst>
              <a:gd name="adj1" fmla="val 50000"/>
              <a:gd name="adj2" fmla="val 67316"/>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17" name="Right Arrow 16"/>
          <p:cNvSpPr/>
          <p:nvPr/>
        </p:nvSpPr>
        <p:spPr>
          <a:xfrm rot="5400000">
            <a:off x="4405745" y="2970439"/>
            <a:ext cx="774499" cy="320037"/>
          </a:xfrm>
          <a:prstGeom prst="rightArrow">
            <a:avLst>
              <a:gd name="adj1" fmla="val 50000"/>
              <a:gd name="adj2" fmla="val 67316"/>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20" name="Right Arrow 19"/>
          <p:cNvSpPr/>
          <p:nvPr/>
        </p:nvSpPr>
        <p:spPr>
          <a:xfrm rot="20135768" flipV="1">
            <a:off x="3489959" y="4217508"/>
            <a:ext cx="457245" cy="320037"/>
          </a:xfrm>
          <a:prstGeom prst="rightArrow">
            <a:avLst>
              <a:gd name="adj1" fmla="val 50000"/>
              <a:gd name="adj2" fmla="val 67316"/>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
        <p:nvSpPr>
          <p:cNvPr id="21" name="Rounded Rectangle 20"/>
          <p:cNvSpPr/>
          <p:nvPr/>
        </p:nvSpPr>
        <p:spPr>
          <a:xfrm>
            <a:off x="3901464" y="3520440"/>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rPr>
              <a:t>Pension</a:t>
            </a:r>
          </a:p>
          <a:p>
            <a:pPr algn="ctr"/>
            <a:r>
              <a:rPr lang="en-US" sz="1400" b="1" dirty="0">
                <a:solidFill>
                  <a:schemeClr val="tx1"/>
                </a:solidFill>
                <a:effectLst>
                  <a:outerShdw blurRad="38100" dist="38100" dir="2700000" algn="tl">
                    <a:srgbClr val="000000">
                      <a:alpha val="43137"/>
                    </a:srgbClr>
                  </a:outerShdw>
                </a:effectLst>
              </a:rPr>
              <a:t>Value</a:t>
            </a:r>
          </a:p>
        </p:txBody>
      </p:sp>
      <p:sp>
        <p:nvSpPr>
          <p:cNvPr id="22" name="Rounded Rectangle 21"/>
          <p:cNvSpPr/>
          <p:nvPr/>
        </p:nvSpPr>
        <p:spPr>
          <a:xfrm>
            <a:off x="1706878" y="2697489"/>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Years of</a:t>
            </a:r>
          </a:p>
          <a:p>
            <a:pPr algn="ctr"/>
            <a:r>
              <a:rPr lang="en-US" sz="1400" b="1" dirty="0">
                <a:effectLst>
                  <a:outerShdw blurRad="38100" dist="38100" dir="2700000" algn="tl">
                    <a:srgbClr val="000000">
                      <a:alpha val="43137"/>
                    </a:srgbClr>
                  </a:outerShdw>
                </a:effectLst>
              </a:rPr>
              <a:t>Participation in</a:t>
            </a:r>
          </a:p>
          <a:p>
            <a:pPr algn="ctr"/>
            <a:r>
              <a:rPr lang="en-US" sz="1400" b="1" dirty="0">
                <a:effectLst>
                  <a:outerShdw blurRad="38100" dist="38100" dir="2700000" algn="tl">
                    <a:srgbClr val="000000">
                      <a:alpha val="43137"/>
                    </a:srgbClr>
                  </a:outerShdw>
                </a:effectLst>
              </a:rPr>
              <a:t>the Plan</a:t>
            </a:r>
          </a:p>
        </p:txBody>
      </p:sp>
      <p:sp>
        <p:nvSpPr>
          <p:cNvPr id="23" name="Rounded Rectangle 22"/>
          <p:cNvSpPr/>
          <p:nvPr/>
        </p:nvSpPr>
        <p:spPr>
          <a:xfrm>
            <a:off x="3901464" y="5133251"/>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Actuarial Correction?</a:t>
            </a:r>
          </a:p>
        </p:txBody>
      </p:sp>
      <p:sp>
        <p:nvSpPr>
          <p:cNvPr id="24" name="Rounded Rectangle 23"/>
          <p:cNvSpPr/>
          <p:nvPr/>
        </p:nvSpPr>
        <p:spPr>
          <a:xfrm>
            <a:off x="3901414" y="1920257"/>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2% Formula</a:t>
            </a:r>
          </a:p>
        </p:txBody>
      </p:sp>
      <p:sp>
        <p:nvSpPr>
          <p:cNvPr id="25" name="Rounded Rectangle 24"/>
          <p:cNvSpPr/>
          <p:nvPr/>
        </p:nvSpPr>
        <p:spPr>
          <a:xfrm>
            <a:off x="6096000" y="3520439"/>
            <a:ext cx="1828780" cy="822951"/>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Lifetime Accumulated Pension Value</a:t>
            </a:r>
          </a:p>
        </p:txBody>
      </p:sp>
      <p:sp>
        <p:nvSpPr>
          <p:cNvPr id="26" name="Rounded Rectangle 25"/>
          <p:cNvSpPr/>
          <p:nvPr/>
        </p:nvSpPr>
        <p:spPr>
          <a:xfrm>
            <a:off x="6095950" y="5133251"/>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rPr>
              <a:t>Actuarial Tables</a:t>
            </a:r>
          </a:p>
        </p:txBody>
      </p:sp>
      <p:sp>
        <p:nvSpPr>
          <p:cNvPr id="27" name="Rounded Rectangle 26"/>
          <p:cNvSpPr/>
          <p:nvPr/>
        </p:nvSpPr>
        <p:spPr>
          <a:xfrm>
            <a:off x="6095900" y="1920257"/>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rPr>
              <a:t>Age</a:t>
            </a:r>
          </a:p>
        </p:txBody>
      </p:sp>
      <p:sp>
        <p:nvSpPr>
          <p:cNvPr id="28" name="Rounded Rectangle 27"/>
          <p:cNvSpPr/>
          <p:nvPr/>
        </p:nvSpPr>
        <p:spPr>
          <a:xfrm>
            <a:off x="1706878" y="4343390"/>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rPr>
              <a:t>Average</a:t>
            </a:r>
          </a:p>
          <a:p>
            <a:pPr algn="ctr"/>
            <a:r>
              <a:rPr lang="en-US" sz="1400" b="1" dirty="0">
                <a:effectLst>
                  <a:outerShdw blurRad="38100" dist="38100" dir="2700000" algn="tl">
                    <a:srgbClr val="000000">
                      <a:alpha val="43137"/>
                    </a:srgbClr>
                  </a:outerShdw>
                </a:effectLst>
              </a:rPr>
              <a:t>Pensionable</a:t>
            </a:r>
          </a:p>
          <a:p>
            <a:pPr algn="ctr"/>
            <a:r>
              <a:rPr lang="en-US" sz="1400" b="1" dirty="0">
                <a:effectLst>
                  <a:outerShdw blurRad="38100" dist="38100" dir="2700000" algn="tl">
                    <a:srgbClr val="000000">
                      <a:alpha val="43137"/>
                    </a:srgbClr>
                  </a:outerShdw>
                </a:effectLst>
              </a:rPr>
              <a:t>Remuneration</a:t>
            </a:r>
          </a:p>
        </p:txBody>
      </p:sp>
      <p:sp>
        <p:nvSpPr>
          <p:cNvPr id="29" name="Right Arrow 28"/>
          <p:cNvSpPr/>
          <p:nvPr/>
        </p:nvSpPr>
        <p:spPr>
          <a:xfrm>
            <a:off x="5730194" y="3771896"/>
            <a:ext cx="365856" cy="320037"/>
          </a:xfrm>
          <a:prstGeom prst="rightArrow">
            <a:avLst>
              <a:gd name="adj1" fmla="val 50000"/>
              <a:gd name="adj2" fmla="val 67316"/>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endParaRPr>
          </a:p>
        </p:txBody>
      </p:sp>
      <p:sp>
        <p:nvSpPr>
          <p:cNvPr id="30" name="Right Arrow 29"/>
          <p:cNvSpPr/>
          <p:nvPr/>
        </p:nvSpPr>
        <p:spPr>
          <a:xfrm rot="5400000">
            <a:off x="6623138" y="2970439"/>
            <a:ext cx="774500" cy="320037"/>
          </a:xfrm>
          <a:prstGeom prst="rightArrow">
            <a:avLst>
              <a:gd name="adj1" fmla="val 50000"/>
              <a:gd name="adj2" fmla="val 67316"/>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endParaRPr>
          </a:p>
        </p:txBody>
      </p:sp>
      <p:sp>
        <p:nvSpPr>
          <p:cNvPr id="31" name="Right Arrow 30"/>
          <p:cNvSpPr/>
          <p:nvPr/>
        </p:nvSpPr>
        <p:spPr>
          <a:xfrm rot="16200000" flipV="1">
            <a:off x="6623139" y="4581220"/>
            <a:ext cx="774500" cy="320037"/>
          </a:xfrm>
          <a:prstGeom prst="rightArrow">
            <a:avLst>
              <a:gd name="adj1" fmla="val 50000"/>
              <a:gd name="adj2" fmla="val 67316"/>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ffectLst>
                <a:outerShdw blurRad="38100" dist="38100" dir="2700000" algn="tl">
                  <a:srgbClr val="000000">
                    <a:alpha val="43137"/>
                  </a:srgbClr>
                </a:outerShdw>
              </a:effectLst>
            </a:endParaRPr>
          </a:p>
        </p:txBody>
      </p:sp>
      <p:grpSp>
        <p:nvGrpSpPr>
          <p:cNvPr id="32" name="Group 31"/>
          <p:cNvGrpSpPr/>
          <p:nvPr/>
        </p:nvGrpSpPr>
        <p:grpSpPr>
          <a:xfrm>
            <a:off x="8386395" y="2027896"/>
            <a:ext cx="1824361" cy="1737341"/>
            <a:chOff x="6862394" y="2027895"/>
            <a:chExt cx="1824361" cy="1737341"/>
          </a:xfrm>
        </p:grpSpPr>
        <p:grpSp>
          <p:nvGrpSpPr>
            <p:cNvPr id="33" name="Group 32"/>
            <p:cNvGrpSpPr/>
            <p:nvPr/>
          </p:nvGrpSpPr>
          <p:grpSpPr>
            <a:xfrm>
              <a:off x="6949414" y="2027895"/>
              <a:ext cx="1737341" cy="1737341"/>
              <a:chOff x="6949414" y="2331732"/>
              <a:chExt cx="1737341" cy="1737341"/>
            </a:xfrm>
          </p:grpSpPr>
          <p:sp>
            <p:nvSpPr>
              <p:cNvPr id="35" name="Pie 34"/>
              <p:cNvSpPr/>
              <p:nvPr/>
            </p:nvSpPr>
            <p:spPr>
              <a:xfrm>
                <a:off x="6949414" y="2331732"/>
                <a:ext cx="1737341" cy="1737341"/>
              </a:xfrm>
              <a:prstGeom prst="pie">
                <a:avLst>
                  <a:gd name="adj1" fmla="val 1829356"/>
                  <a:gd name="adj2" fmla="val 16200000"/>
                </a:avLst>
              </a:prstGeom>
              <a:solidFill>
                <a:srgbClr val="FF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6" name="Oval 35"/>
              <p:cNvSpPr/>
              <p:nvPr/>
            </p:nvSpPr>
            <p:spPr>
              <a:xfrm>
                <a:off x="6949414" y="2331732"/>
                <a:ext cx="1737340" cy="17373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
          <p:nvSpPr>
            <p:cNvPr id="34" name="TextBox 33"/>
            <p:cNvSpPr txBox="1"/>
            <p:nvPr/>
          </p:nvSpPr>
          <p:spPr>
            <a:xfrm>
              <a:off x="6862394" y="2538861"/>
              <a:ext cx="1096640" cy="738664"/>
            </a:xfrm>
            <a:prstGeom prst="rect">
              <a:avLst/>
            </a:prstGeom>
            <a:noFill/>
          </p:spPr>
          <p:txBody>
            <a:bodyPr wrap="square" rtlCol="0">
              <a:spAutoFit/>
            </a:bodyPr>
            <a:lstStyle/>
            <a:p>
              <a:r>
                <a:rPr lang="en-US" sz="1400" b="1" dirty="0" err="1">
                  <a:solidFill>
                    <a:srgbClr val="000000"/>
                  </a:solidFill>
                  <a:effectLst>
                    <a:outerShdw blurRad="38100" dist="38100" dir="2700000" algn="tl">
                      <a:srgbClr val="000000">
                        <a:alpha val="43137"/>
                      </a:srgbClr>
                    </a:outerShdw>
                  </a:effectLst>
                </a:rPr>
                <a:t>Mínimum</a:t>
              </a:r>
              <a:r>
                <a:rPr lang="en-US" sz="1400" b="1" dirty="0">
                  <a:solidFill>
                    <a:srgbClr val="000000"/>
                  </a:solidFill>
                  <a:effectLst>
                    <a:outerShdw blurRad="38100" dist="38100" dir="2700000" algn="tl">
                      <a:srgbClr val="000000">
                        <a:alpha val="43137"/>
                      </a:srgbClr>
                    </a:outerShdw>
                  </a:effectLst>
                </a:rPr>
                <a:t>: 2/3 as a pension</a:t>
              </a:r>
            </a:p>
          </p:txBody>
        </p:sp>
      </p:grpSp>
      <p:grpSp>
        <p:nvGrpSpPr>
          <p:cNvPr id="37" name="Group 36"/>
          <p:cNvGrpSpPr/>
          <p:nvPr/>
        </p:nvGrpSpPr>
        <p:grpSpPr>
          <a:xfrm>
            <a:off x="8461301" y="4074779"/>
            <a:ext cx="1737341" cy="1737341"/>
            <a:chOff x="6937300" y="4074778"/>
            <a:chExt cx="1737341" cy="1737341"/>
          </a:xfrm>
        </p:grpSpPr>
        <p:grpSp>
          <p:nvGrpSpPr>
            <p:cNvPr id="38" name="Group 37"/>
            <p:cNvGrpSpPr/>
            <p:nvPr/>
          </p:nvGrpSpPr>
          <p:grpSpPr>
            <a:xfrm>
              <a:off x="6937300" y="4074778"/>
              <a:ext cx="1737341" cy="1737341"/>
              <a:chOff x="6918248" y="4251951"/>
              <a:chExt cx="1737341" cy="1737341"/>
            </a:xfrm>
          </p:grpSpPr>
          <p:sp>
            <p:nvSpPr>
              <p:cNvPr id="40" name="Oval 39"/>
              <p:cNvSpPr/>
              <p:nvPr/>
            </p:nvSpPr>
            <p:spPr>
              <a:xfrm>
                <a:off x="6918248" y="4251952"/>
                <a:ext cx="1737340" cy="17373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1" name="Pie 40"/>
              <p:cNvSpPr/>
              <p:nvPr/>
            </p:nvSpPr>
            <p:spPr>
              <a:xfrm>
                <a:off x="6918248" y="4251951"/>
                <a:ext cx="1737341" cy="1737341"/>
              </a:xfrm>
              <a:prstGeom prst="pie">
                <a:avLst>
                  <a:gd name="adj1" fmla="val 16197891"/>
                  <a:gd name="adj2" fmla="val 1717616"/>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
          <p:nvSpPr>
            <p:cNvPr id="39" name="TextBox 38"/>
            <p:cNvSpPr txBox="1"/>
            <p:nvPr/>
          </p:nvSpPr>
          <p:spPr>
            <a:xfrm>
              <a:off x="7696200" y="4251951"/>
              <a:ext cx="914390" cy="824841"/>
            </a:xfrm>
            <a:prstGeom prst="rect">
              <a:avLst/>
            </a:prstGeom>
            <a:noFill/>
          </p:spPr>
          <p:txBody>
            <a:bodyPr wrap="square" rtlCol="0">
              <a:spAutoFit/>
            </a:bodyPr>
            <a:lstStyle/>
            <a:p>
              <a:r>
                <a:rPr lang="en-US" sz="1400" b="1" dirty="0">
                  <a:solidFill>
                    <a:srgbClr val="000000"/>
                  </a:solidFill>
                  <a:effectLst>
                    <a:outerShdw blurRad="38100" dist="38100" dir="2700000" algn="tl">
                      <a:srgbClr val="000000">
                        <a:alpha val="43137"/>
                      </a:srgbClr>
                    </a:outerShdw>
                  </a:effectLst>
                </a:rPr>
                <a:t>Up to</a:t>
              </a:r>
            </a:p>
            <a:p>
              <a:r>
                <a:rPr lang="en-US" sz="1400" b="1" dirty="0">
                  <a:solidFill>
                    <a:srgbClr val="000000"/>
                  </a:solidFill>
                  <a:effectLst>
                    <a:outerShdw blurRad="38100" dist="38100" dir="2700000" algn="tl">
                      <a:srgbClr val="000000">
                        <a:alpha val="43137"/>
                      </a:srgbClr>
                    </a:outerShdw>
                  </a:effectLst>
                </a:rPr>
                <a:t>1/3 in</a:t>
              </a:r>
            </a:p>
            <a:p>
              <a:r>
                <a:rPr lang="en-US" sz="1400" b="1" dirty="0">
                  <a:solidFill>
                    <a:srgbClr val="000000"/>
                  </a:solidFill>
                  <a:effectLst>
                    <a:outerShdw blurRad="38100" dist="38100" dir="2700000" algn="tl">
                      <a:srgbClr val="000000">
                        <a:alpha val="43137"/>
                      </a:srgbClr>
                    </a:outerShdw>
                  </a:effectLst>
                </a:rPr>
                <a:t>cash</a:t>
              </a:r>
            </a:p>
          </p:txBody>
        </p:sp>
      </p:grpSp>
      <p:sp>
        <p:nvSpPr>
          <p:cNvPr id="42" name="Oval 41"/>
          <p:cNvSpPr/>
          <p:nvPr/>
        </p:nvSpPr>
        <p:spPr bwMode="auto">
          <a:xfrm>
            <a:off x="9617765" y="58310"/>
            <a:ext cx="975311" cy="975311"/>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s-UY" sz="1100" b="1" dirty="0">
                <a:solidFill>
                  <a:srgbClr val="000000"/>
                </a:solidFill>
                <a:effectLst>
                  <a:outerShdw blurRad="50800" dist="38100" algn="l" rotWithShape="0">
                    <a:schemeClr val="bg1">
                      <a:alpha val="50000"/>
                    </a:schemeClr>
                  </a:outerShdw>
                </a:effectLst>
              </a:rPr>
              <a:t>2% Formula</a:t>
            </a:r>
            <a:endParaRPr lang="en-US" sz="1100" b="1" dirty="0">
              <a:solidFill>
                <a:srgbClr val="000000"/>
              </a:solidFill>
              <a:effectLst>
                <a:outerShdw blurRad="50800" dist="38100" algn="l" rotWithShape="0">
                  <a:schemeClr val="bg1">
                    <a:alpha val="50000"/>
                  </a:schemeClr>
                </a:outerShdw>
              </a:effectLst>
            </a:endParaRPr>
          </a:p>
        </p:txBody>
      </p:sp>
    </p:spTree>
    <p:extLst>
      <p:ext uri="{BB962C8B-B14F-4D97-AF65-F5344CB8AC3E}">
        <p14:creationId xmlns:p14="http://schemas.microsoft.com/office/powerpoint/2010/main" val="66882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1000" fill="hold"/>
                                        <p:tgtEl>
                                          <p:spTgt spid="24"/>
                                        </p:tgtEl>
                                        <p:attrNameLst>
                                          <p:attrName>ppt_x</p:attrName>
                                        </p:attrNameLst>
                                      </p:cBhvr>
                                      <p:tavLst>
                                        <p:tav tm="0">
                                          <p:val>
                                            <p:strVal val="#ppt_x"/>
                                          </p:val>
                                        </p:tav>
                                        <p:tav tm="100000">
                                          <p:val>
                                            <p:strVal val="#ppt_x"/>
                                          </p:val>
                                        </p:tav>
                                      </p:tavLst>
                                    </p:anim>
                                    <p:anim calcmode="lin" valueType="num">
                                      <p:cBhvr additive="base">
                                        <p:cTn id="15" dur="1000" fill="hold"/>
                                        <p:tgtEl>
                                          <p:spTgt spid="24"/>
                                        </p:tgtEl>
                                        <p:attrNameLst>
                                          <p:attrName>ppt_y</p:attrName>
                                        </p:attrNameLst>
                                      </p:cBhvr>
                                      <p:tavLst>
                                        <p:tav tm="0">
                                          <p:val>
                                            <p:strVal val="0-#ppt_h/2"/>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0-#ppt_w/2"/>
                                          </p:val>
                                        </p:tav>
                                        <p:tav tm="100000">
                                          <p:val>
                                            <p:strVal val="#ppt_x"/>
                                          </p:val>
                                        </p:tav>
                                      </p:tavLst>
                                    </p:anim>
                                    <p:anim calcmode="lin" valueType="num">
                                      <p:cBhvr additive="base">
                                        <p:cTn id="19" dur="10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0" fill="hold"/>
                                        <p:tgtEl>
                                          <p:spTgt spid="23"/>
                                        </p:tgtEl>
                                        <p:attrNameLst>
                                          <p:attrName>ppt_x</p:attrName>
                                        </p:attrNameLst>
                                      </p:cBhvr>
                                      <p:tavLst>
                                        <p:tav tm="0">
                                          <p:val>
                                            <p:strVal val="#ppt_x"/>
                                          </p:val>
                                        </p:tav>
                                        <p:tav tm="100000">
                                          <p:val>
                                            <p:strVal val="#ppt_x"/>
                                          </p:val>
                                        </p:tav>
                                      </p:tavLst>
                                    </p:anim>
                                    <p:anim calcmode="lin" valueType="num">
                                      <p:cBhvr additive="base">
                                        <p:cTn id="27"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p:tgtEl>
                                          <p:spTgt spid="17"/>
                                        </p:tgtEl>
                                        <p:attrNameLst>
                                          <p:attrName>ppt_y</p:attrName>
                                        </p:attrNameLst>
                                      </p:cBhvr>
                                      <p:tavLst>
                                        <p:tav tm="0">
                                          <p:val>
                                            <p:strVal val="#ppt_y-#ppt_h*1.125000"/>
                                          </p:val>
                                        </p:tav>
                                        <p:tav tm="100000">
                                          <p:val>
                                            <p:strVal val="#ppt_y"/>
                                          </p:val>
                                        </p:tav>
                                      </p:tavLst>
                                    </p:anim>
                                    <p:animEffect transition="in" filter="wipe(down)">
                                      <p:cBhvr>
                                        <p:cTn id="33" dur="1000"/>
                                        <p:tgtEl>
                                          <p:spTgt spid="17"/>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p:tgtEl>
                                          <p:spTgt spid="13"/>
                                        </p:tgtEl>
                                        <p:attrNameLst>
                                          <p:attrName>ppt_x</p:attrName>
                                        </p:attrNameLst>
                                      </p:cBhvr>
                                      <p:tavLst>
                                        <p:tav tm="0">
                                          <p:val>
                                            <p:strVal val="#ppt_x-#ppt_w*1.125000"/>
                                          </p:val>
                                        </p:tav>
                                        <p:tav tm="100000">
                                          <p:val>
                                            <p:strVal val="#ppt_x"/>
                                          </p:val>
                                        </p:tav>
                                      </p:tavLst>
                                    </p:anim>
                                    <p:animEffect transition="in" filter="wipe(right)">
                                      <p:cBhvr>
                                        <p:cTn id="37" dur="1000"/>
                                        <p:tgtEl>
                                          <p:spTgt spid="13"/>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p:tgtEl>
                                          <p:spTgt spid="20"/>
                                        </p:tgtEl>
                                        <p:attrNameLst>
                                          <p:attrName>ppt_x</p:attrName>
                                        </p:attrNameLst>
                                      </p:cBhvr>
                                      <p:tavLst>
                                        <p:tav tm="0">
                                          <p:val>
                                            <p:strVal val="#ppt_x-#ppt_w*1.125000"/>
                                          </p:val>
                                        </p:tav>
                                        <p:tav tm="100000">
                                          <p:val>
                                            <p:strVal val="#ppt_x"/>
                                          </p:val>
                                        </p:tav>
                                      </p:tavLst>
                                    </p:anim>
                                    <p:animEffect transition="in" filter="wipe(right)">
                                      <p:cBhvr>
                                        <p:cTn id="41" dur="1000"/>
                                        <p:tgtEl>
                                          <p:spTgt spid="20"/>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p:tgtEl>
                                          <p:spTgt spid="14"/>
                                        </p:tgtEl>
                                        <p:attrNameLst>
                                          <p:attrName>ppt_y</p:attrName>
                                        </p:attrNameLst>
                                      </p:cBhvr>
                                      <p:tavLst>
                                        <p:tav tm="0">
                                          <p:val>
                                            <p:strVal val="#ppt_y+#ppt_h*1.125000"/>
                                          </p:val>
                                        </p:tav>
                                        <p:tav tm="100000">
                                          <p:val>
                                            <p:strVal val="#ppt_y"/>
                                          </p:val>
                                        </p:tav>
                                      </p:tavLst>
                                    </p:anim>
                                    <p:animEffect transition="in" filter="wipe(up)">
                                      <p:cBhvr>
                                        <p:cTn id="45" dur="1000"/>
                                        <p:tgtEl>
                                          <p:spTgt spid="1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animEffect transition="in" filter="fade">
                                      <p:cBhvr>
                                        <p:cTn id="50" dur="1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1000" fill="hold"/>
                                        <p:tgtEl>
                                          <p:spTgt spid="27"/>
                                        </p:tgtEl>
                                        <p:attrNameLst>
                                          <p:attrName>ppt_x</p:attrName>
                                        </p:attrNameLst>
                                      </p:cBhvr>
                                      <p:tavLst>
                                        <p:tav tm="0">
                                          <p:val>
                                            <p:strVal val="#ppt_x"/>
                                          </p:val>
                                        </p:tav>
                                        <p:tav tm="100000">
                                          <p:val>
                                            <p:strVal val="#ppt_x"/>
                                          </p:val>
                                        </p:tav>
                                      </p:tavLst>
                                    </p:anim>
                                    <p:anim calcmode="lin" valueType="num">
                                      <p:cBhvr additive="base">
                                        <p:cTn id="56" dur="1000" fill="hold"/>
                                        <p:tgtEl>
                                          <p:spTgt spid="27"/>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1000"/>
                                        <p:tgtEl>
                                          <p:spTgt spid="29"/>
                                        </p:tgtEl>
                                        <p:attrNameLst>
                                          <p:attrName>ppt_x</p:attrName>
                                        </p:attrNameLst>
                                      </p:cBhvr>
                                      <p:tavLst>
                                        <p:tav tm="0">
                                          <p:val>
                                            <p:strVal val="#ppt_x-#ppt_w*1.125000"/>
                                          </p:val>
                                        </p:tav>
                                        <p:tav tm="100000">
                                          <p:val>
                                            <p:strVal val="#ppt_x"/>
                                          </p:val>
                                        </p:tav>
                                      </p:tavLst>
                                    </p:anim>
                                    <p:animEffect transition="in" filter="wipe(right)">
                                      <p:cBhvr>
                                        <p:cTn id="66" dur="1000"/>
                                        <p:tgtEl>
                                          <p:spTgt spid="29"/>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1000"/>
                                        <p:tgtEl>
                                          <p:spTgt spid="30"/>
                                        </p:tgtEl>
                                        <p:attrNameLst>
                                          <p:attrName>ppt_y</p:attrName>
                                        </p:attrNameLst>
                                      </p:cBhvr>
                                      <p:tavLst>
                                        <p:tav tm="0">
                                          <p:val>
                                            <p:strVal val="#ppt_y-#ppt_h*1.125000"/>
                                          </p:val>
                                        </p:tav>
                                        <p:tav tm="100000">
                                          <p:val>
                                            <p:strVal val="#ppt_y"/>
                                          </p:val>
                                        </p:tav>
                                      </p:tavLst>
                                    </p:anim>
                                    <p:animEffect transition="in" filter="wipe(down)">
                                      <p:cBhvr>
                                        <p:cTn id="70" dur="1000"/>
                                        <p:tgtEl>
                                          <p:spTgt spid="30"/>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1000"/>
                                        <p:tgtEl>
                                          <p:spTgt spid="31"/>
                                        </p:tgtEl>
                                        <p:attrNameLst>
                                          <p:attrName>ppt_y</p:attrName>
                                        </p:attrNameLst>
                                      </p:cBhvr>
                                      <p:tavLst>
                                        <p:tav tm="0">
                                          <p:val>
                                            <p:strVal val="#ppt_y+#ppt_h*1.125000"/>
                                          </p:val>
                                        </p:tav>
                                        <p:tav tm="100000">
                                          <p:val>
                                            <p:strVal val="#ppt_y"/>
                                          </p:val>
                                        </p:tav>
                                      </p:tavLst>
                                    </p:anim>
                                    <p:animEffect transition="in" filter="wipe(up)">
                                      <p:cBhvr>
                                        <p:cTn id="74" dur="1000"/>
                                        <p:tgtEl>
                                          <p:spTgt spid="3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8"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1000"/>
                                        <p:tgtEl>
                                          <p:spTgt spid="11"/>
                                        </p:tgtEl>
                                        <p:attrNameLst>
                                          <p:attrName>ppt_x</p:attrName>
                                        </p:attrNameLst>
                                      </p:cBhvr>
                                      <p:tavLst>
                                        <p:tav tm="0">
                                          <p:val>
                                            <p:strVal val="#ppt_x-#ppt_w*1.125000"/>
                                          </p:val>
                                        </p:tav>
                                        <p:tav tm="100000">
                                          <p:val>
                                            <p:strVal val="#ppt_x"/>
                                          </p:val>
                                        </p:tav>
                                      </p:tavLst>
                                    </p:anim>
                                    <p:animEffect transition="in" filter="wipe(right)">
                                      <p:cBhvr>
                                        <p:cTn id="85" dur="1000"/>
                                        <p:tgtEl>
                                          <p:spTgt spid="11"/>
                                        </p:tgtEl>
                                      </p:cBhvr>
                                    </p:animEffect>
                                  </p:childTnLst>
                                </p:cTn>
                              </p:par>
                              <p:par>
                                <p:cTn id="86" presetID="21" presetClass="entr" presetSubtype="1"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heel(1)">
                                      <p:cBhvr>
                                        <p:cTn id="88" dur="10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8"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1000"/>
                                        <p:tgtEl>
                                          <p:spTgt spid="12"/>
                                        </p:tgtEl>
                                        <p:attrNameLst>
                                          <p:attrName>ppt_x</p:attrName>
                                        </p:attrNameLst>
                                      </p:cBhvr>
                                      <p:tavLst>
                                        <p:tav tm="0">
                                          <p:val>
                                            <p:strVal val="#ppt_x-#ppt_w*1.125000"/>
                                          </p:val>
                                        </p:tav>
                                        <p:tav tm="100000">
                                          <p:val>
                                            <p:strVal val="#ppt_x"/>
                                          </p:val>
                                        </p:tav>
                                      </p:tavLst>
                                    </p:anim>
                                    <p:animEffect transition="in" filter="wipe(right)">
                                      <p:cBhvr>
                                        <p:cTn id="94" dur="1000"/>
                                        <p:tgtEl>
                                          <p:spTgt spid="12"/>
                                        </p:tgtEl>
                                      </p:cBhvr>
                                    </p:animEffect>
                                  </p:childTnLst>
                                </p:cTn>
                              </p:par>
                              <p:par>
                                <p:cTn id="95" presetID="21" presetClass="entr" presetSubtype="1"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heel(1)">
                                      <p:cBhvr>
                                        <p:cTn id="9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altLang="en-US" sz="3200" dirty="0"/>
              <a:t>Characteristics</a:t>
            </a:r>
            <a:endParaRPr lang="en-US" altLang="en-US" sz="1600" dirty="0"/>
          </a:p>
        </p:txBody>
      </p:sp>
      <p:sp>
        <p:nvSpPr>
          <p:cNvPr id="38915" name="Rectangle 3"/>
          <p:cNvSpPr>
            <a:spLocks noGrp="1" noChangeArrowheads="1"/>
          </p:cNvSpPr>
          <p:nvPr>
            <p:ph type="body" idx="1"/>
          </p:nvPr>
        </p:nvSpPr>
        <p:spPr>
          <a:xfrm>
            <a:off x="609600" y="1371600"/>
            <a:ext cx="10820400" cy="5334000"/>
          </a:xfrm>
        </p:spPr>
        <p:txBody>
          <a:bodyPr/>
          <a:lstStyle/>
          <a:p>
            <a:pPr>
              <a:spcBef>
                <a:spcPct val="50000"/>
              </a:spcBef>
            </a:pPr>
            <a:r>
              <a:rPr lang="en-US" altLang="en-US" dirty="0"/>
              <a:t>Beneficiary has a survivor pension benefit equal to 50% of the pensioner’s pension.</a:t>
            </a:r>
          </a:p>
          <a:p>
            <a:pPr>
              <a:spcBef>
                <a:spcPct val="50000"/>
              </a:spcBef>
            </a:pPr>
            <a:r>
              <a:rPr lang="en-US" altLang="en-US" dirty="0"/>
              <a:t>They have Cost of Living Adjustments.</a:t>
            </a:r>
          </a:p>
          <a:p>
            <a:pPr>
              <a:spcBef>
                <a:spcPct val="50000"/>
              </a:spcBef>
            </a:pPr>
            <a:r>
              <a:rPr lang="en-US" altLang="en-US" dirty="0"/>
              <a:t>It is a lifetime pension (Life of the pensioner and life of the beneficiary after the pensioner passes away).</a:t>
            </a:r>
          </a:p>
          <a:p>
            <a:pPr>
              <a:spcBef>
                <a:spcPct val="50000"/>
              </a:spcBef>
            </a:pPr>
            <a:r>
              <a:rPr lang="en-US" altLang="en-US" dirty="0"/>
              <a:t>Rule of 85 is evaluated to determine if there is an actuarial correction.</a:t>
            </a:r>
          </a:p>
        </p:txBody>
      </p:sp>
      <p:sp>
        <p:nvSpPr>
          <p:cNvPr id="5" name="Oval 4"/>
          <p:cNvSpPr/>
          <p:nvPr/>
        </p:nvSpPr>
        <p:spPr bwMode="auto">
          <a:xfrm>
            <a:off x="9617765" y="58310"/>
            <a:ext cx="975311" cy="975311"/>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s-UY" sz="1100" b="1" dirty="0">
                <a:solidFill>
                  <a:srgbClr val="000000"/>
                </a:solidFill>
                <a:effectLst>
                  <a:outerShdw blurRad="50800" dist="38100" algn="l" rotWithShape="0">
                    <a:schemeClr val="bg1">
                      <a:alpha val="50000"/>
                    </a:schemeClr>
                  </a:outerShdw>
                </a:effectLst>
              </a:rPr>
              <a:t>2% Formula</a:t>
            </a:r>
            <a:endParaRPr lang="en-US" sz="1100" b="1" dirty="0">
              <a:solidFill>
                <a:srgbClr val="000000"/>
              </a:solidFill>
              <a:effectLst>
                <a:outerShdw blurRad="50800" dist="38100" algn="l" rotWithShape="0">
                  <a:schemeClr val="bg1">
                    <a:alpha val="50000"/>
                  </a:schemeClr>
                </a:outerShdw>
              </a:effectLst>
            </a:endParaRPr>
          </a:p>
        </p:txBody>
      </p:sp>
    </p:spTree>
    <p:extLst>
      <p:ext uri="{BB962C8B-B14F-4D97-AF65-F5344CB8AC3E}">
        <p14:creationId xmlns:p14="http://schemas.microsoft.com/office/powerpoint/2010/main" val="278546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additive="base">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with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withGroup">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057400" y="457200"/>
            <a:ext cx="8610600" cy="609600"/>
          </a:xfrm>
        </p:spPr>
        <p:txBody>
          <a:bodyPr/>
          <a:lstStyle/>
          <a:p>
            <a:r>
              <a:rPr lang="en-US" altLang="en-US" sz="3200" dirty="0"/>
              <a:t>Annuity</a:t>
            </a:r>
          </a:p>
        </p:txBody>
      </p:sp>
      <p:sp>
        <p:nvSpPr>
          <p:cNvPr id="2" name="Oval 1"/>
          <p:cNvSpPr/>
          <p:nvPr/>
        </p:nvSpPr>
        <p:spPr bwMode="auto">
          <a:xfrm>
            <a:off x="9617765" y="58310"/>
            <a:ext cx="975311" cy="975311"/>
          </a:xfrm>
          <a:prstGeom prst="ellipse">
            <a:avLst/>
          </a:prstGeom>
          <a:gradFill>
            <a:gsLst>
              <a:gs pos="0">
                <a:srgbClr val="FF0000"/>
              </a:gs>
              <a:gs pos="50000">
                <a:srgbClr val="FF9900"/>
              </a:gs>
              <a:gs pos="100000">
                <a:srgbClr val="FF00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100" b="1" dirty="0">
                <a:solidFill>
                  <a:srgbClr val="000000"/>
                </a:solidFill>
                <a:effectLst>
                  <a:outerShdw blurRad="50800" dist="38100" algn="l" rotWithShape="0">
                    <a:schemeClr val="bg1">
                      <a:alpha val="50000"/>
                    </a:schemeClr>
                  </a:outerShdw>
                </a:effectLst>
              </a:rPr>
              <a:t>Annuity</a:t>
            </a:r>
          </a:p>
        </p:txBody>
      </p:sp>
      <p:sp>
        <p:nvSpPr>
          <p:cNvPr id="82" name="Right Arrow 81"/>
          <p:cNvSpPr/>
          <p:nvPr/>
        </p:nvSpPr>
        <p:spPr>
          <a:xfrm>
            <a:off x="6683505" y="3703317"/>
            <a:ext cx="745974" cy="454328"/>
          </a:xfrm>
          <a:prstGeom prst="rightArrow">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sp>
        <p:nvSpPr>
          <p:cNvPr id="83" name="Right Arrow 82"/>
          <p:cNvSpPr/>
          <p:nvPr/>
        </p:nvSpPr>
        <p:spPr>
          <a:xfrm>
            <a:off x="6248400" y="3703317"/>
            <a:ext cx="745974" cy="454328"/>
          </a:xfrm>
          <a:prstGeom prst="rightArrow">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sp>
        <p:nvSpPr>
          <p:cNvPr id="84" name="Right Arrow 83"/>
          <p:cNvSpPr/>
          <p:nvPr/>
        </p:nvSpPr>
        <p:spPr>
          <a:xfrm>
            <a:off x="5785131" y="3703317"/>
            <a:ext cx="745974" cy="454328"/>
          </a:xfrm>
          <a:prstGeom prst="rightArrow">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sp>
        <p:nvSpPr>
          <p:cNvPr id="85" name="Right Arrow 84"/>
          <p:cNvSpPr/>
          <p:nvPr/>
        </p:nvSpPr>
        <p:spPr>
          <a:xfrm>
            <a:off x="5350026" y="3703317"/>
            <a:ext cx="745974" cy="454328"/>
          </a:xfrm>
          <a:prstGeom prst="rightArrow">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sp>
        <p:nvSpPr>
          <p:cNvPr id="86" name="Right Arrow 85"/>
          <p:cNvSpPr/>
          <p:nvPr/>
        </p:nvSpPr>
        <p:spPr>
          <a:xfrm>
            <a:off x="4866149" y="3703317"/>
            <a:ext cx="745974" cy="454328"/>
          </a:xfrm>
          <a:prstGeom prst="rightArrow">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sp>
        <p:nvSpPr>
          <p:cNvPr id="87" name="Right Arrow 86"/>
          <p:cNvSpPr/>
          <p:nvPr/>
        </p:nvSpPr>
        <p:spPr>
          <a:xfrm>
            <a:off x="4431044" y="3703317"/>
            <a:ext cx="745974" cy="454328"/>
          </a:xfrm>
          <a:prstGeom prst="rightArrow">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sp>
        <p:nvSpPr>
          <p:cNvPr id="88" name="Right Arrow 87"/>
          <p:cNvSpPr/>
          <p:nvPr/>
        </p:nvSpPr>
        <p:spPr>
          <a:xfrm>
            <a:off x="3947644" y="3703317"/>
            <a:ext cx="745974" cy="454328"/>
          </a:xfrm>
          <a:prstGeom prst="rightArrow">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pic>
        <p:nvPicPr>
          <p:cNvPr id="92" name="Picture 9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061" y="2788927"/>
            <a:ext cx="1841008" cy="2017392"/>
          </a:xfrm>
          <a:prstGeom prst="rect">
            <a:avLst/>
          </a:prstGeom>
        </p:spPr>
      </p:pic>
      <p:sp>
        <p:nvSpPr>
          <p:cNvPr id="93" name="TextBox 92"/>
          <p:cNvSpPr txBox="1"/>
          <p:nvPr/>
        </p:nvSpPr>
        <p:spPr>
          <a:xfrm>
            <a:off x="1844062" y="3841155"/>
            <a:ext cx="1841008" cy="929485"/>
          </a:xfrm>
          <a:prstGeom prst="rect">
            <a:avLst/>
          </a:prstGeom>
          <a:noFill/>
        </p:spPr>
        <p:txBody>
          <a:bodyPr wrap="square" rtlCol="0">
            <a:spAutoFit/>
          </a:bodyPr>
          <a:lstStyle/>
          <a:p>
            <a:pPr algn="ctr"/>
            <a:r>
              <a:rPr lang="en-US" sz="1600" b="1" dirty="0">
                <a:solidFill>
                  <a:schemeClr val="bg1"/>
                </a:solidFill>
                <a:effectLst>
                  <a:outerShdw blurRad="38100" dist="38100" dir="2700000" algn="tl">
                    <a:srgbClr val="000000">
                      <a:alpha val="43137"/>
                    </a:srgbClr>
                  </a:outerShdw>
                </a:effectLst>
              </a:rPr>
              <a:t>Funds in the</a:t>
            </a:r>
          </a:p>
          <a:p>
            <a:pPr algn="ctr"/>
            <a:r>
              <a:rPr lang="en-US" sz="1600" b="1" dirty="0" err="1">
                <a:solidFill>
                  <a:schemeClr val="bg1"/>
                </a:solidFill>
                <a:effectLst>
                  <a:outerShdw blurRad="38100" dist="38100" dir="2700000" algn="tl">
                    <a:srgbClr val="000000">
                      <a:alpha val="43137"/>
                    </a:srgbClr>
                  </a:outerShdw>
                </a:effectLst>
              </a:rPr>
              <a:t>Pariticipant’s</a:t>
            </a:r>
            <a:endParaRPr lang="en-US" sz="1600" b="1" dirty="0">
              <a:solidFill>
                <a:schemeClr val="bg1"/>
              </a:solidFill>
              <a:effectLst>
                <a:outerShdw blurRad="38100" dist="38100" dir="2700000" algn="tl">
                  <a:srgbClr val="000000">
                    <a:alpha val="43137"/>
                  </a:srgbClr>
                </a:outerShdw>
              </a:effectLst>
            </a:endParaRPr>
          </a:p>
          <a:p>
            <a:pPr algn="ctr"/>
            <a:r>
              <a:rPr lang="en-US" sz="1600" b="1" dirty="0">
                <a:solidFill>
                  <a:schemeClr val="bg1"/>
                </a:solidFill>
                <a:effectLst>
                  <a:outerShdw blurRad="38100" dist="38100" dir="2700000" algn="tl">
                    <a:srgbClr val="000000">
                      <a:alpha val="43137"/>
                    </a:srgbClr>
                  </a:outerShdw>
                </a:effectLst>
              </a:rPr>
              <a:t>Account</a:t>
            </a:r>
          </a:p>
        </p:txBody>
      </p:sp>
      <p:grpSp>
        <p:nvGrpSpPr>
          <p:cNvPr id="94" name="Group 93"/>
          <p:cNvGrpSpPr/>
          <p:nvPr/>
        </p:nvGrpSpPr>
        <p:grpSpPr>
          <a:xfrm>
            <a:off x="3239470" y="1143025"/>
            <a:ext cx="2909184" cy="3252076"/>
            <a:chOff x="1715470" y="1143025"/>
            <a:chExt cx="2909184" cy="3252076"/>
          </a:xfrm>
        </p:grpSpPr>
        <p:sp>
          <p:nvSpPr>
            <p:cNvPr id="95" name="Circular Arrow 94"/>
            <p:cNvSpPr/>
            <p:nvPr/>
          </p:nvSpPr>
          <p:spPr>
            <a:xfrm rot="17439854">
              <a:off x="1715470" y="2011953"/>
              <a:ext cx="2383148" cy="2383148"/>
            </a:xfrm>
            <a:prstGeom prst="circularArrow">
              <a:avLst>
                <a:gd name="adj1" fmla="val 10010"/>
                <a:gd name="adj2" fmla="val 1384468"/>
                <a:gd name="adj3" fmla="val 18569559"/>
                <a:gd name="adj4" fmla="val 15549183"/>
                <a:gd name="adj5" fmla="val 12500"/>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6" name="Oval 95"/>
            <p:cNvSpPr/>
            <p:nvPr/>
          </p:nvSpPr>
          <p:spPr>
            <a:xfrm>
              <a:off x="2795874" y="1143025"/>
              <a:ext cx="1828780" cy="1828780"/>
            </a:xfrm>
            <a:prstGeom prst="ellipse">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rPr>
                <a:t>Cash</a:t>
              </a:r>
            </a:p>
          </p:txBody>
        </p:sp>
      </p:grpSp>
      <p:grpSp>
        <p:nvGrpSpPr>
          <p:cNvPr id="97" name="Group 96"/>
          <p:cNvGrpSpPr/>
          <p:nvPr/>
        </p:nvGrpSpPr>
        <p:grpSpPr>
          <a:xfrm flipV="1">
            <a:off x="3232075" y="3337561"/>
            <a:ext cx="2909184" cy="3252076"/>
            <a:chOff x="1715470" y="1143025"/>
            <a:chExt cx="2909184" cy="3252076"/>
          </a:xfrm>
        </p:grpSpPr>
        <p:sp>
          <p:nvSpPr>
            <p:cNvPr id="98" name="Circular Arrow 97"/>
            <p:cNvSpPr/>
            <p:nvPr/>
          </p:nvSpPr>
          <p:spPr>
            <a:xfrm rot="17439854">
              <a:off x="1715470" y="2011953"/>
              <a:ext cx="2383148" cy="2383148"/>
            </a:xfrm>
            <a:prstGeom prst="circularArrow">
              <a:avLst>
                <a:gd name="adj1" fmla="val 10010"/>
                <a:gd name="adj2" fmla="val 1384468"/>
                <a:gd name="adj3" fmla="val 18569559"/>
                <a:gd name="adj4" fmla="val 15549183"/>
                <a:gd name="adj5" fmla="val 12500"/>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9" name="Oval 98"/>
            <p:cNvSpPr/>
            <p:nvPr/>
          </p:nvSpPr>
          <p:spPr>
            <a:xfrm rot="10800000">
              <a:off x="2795874" y="1143025"/>
              <a:ext cx="1828780" cy="1828780"/>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rPr>
                <a:t>Annuity</a:t>
              </a:r>
            </a:p>
          </p:txBody>
        </p:sp>
      </p:grpSp>
      <p:sp>
        <p:nvSpPr>
          <p:cNvPr id="100" name="Right Arrow 99"/>
          <p:cNvSpPr/>
          <p:nvPr/>
        </p:nvSpPr>
        <p:spPr>
          <a:xfrm>
            <a:off x="3512539" y="3703317"/>
            <a:ext cx="745974" cy="454328"/>
          </a:xfrm>
          <a:prstGeom prst="rightArrow">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effectLst>
                <a:outerShdw blurRad="38100" dist="38100" dir="2700000" algn="tl">
                  <a:srgbClr val="000000">
                    <a:alpha val="43137"/>
                  </a:srgbClr>
                </a:outerShdw>
              </a:effectLst>
            </a:endParaRPr>
          </a:p>
        </p:txBody>
      </p:sp>
      <p:sp>
        <p:nvSpPr>
          <p:cNvPr id="101" name="Donut 100"/>
          <p:cNvSpPr/>
          <p:nvPr/>
        </p:nvSpPr>
        <p:spPr>
          <a:xfrm>
            <a:off x="7467585" y="2376018"/>
            <a:ext cx="3108926" cy="3108926"/>
          </a:xfrm>
          <a:prstGeom prst="donut">
            <a:avLst>
              <a:gd name="adj" fmla="val 17227"/>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rPr>
              <a:t>Part</a:t>
            </a: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r>
              <a:rPr lang="en-US" sz="1600" b="1" dirty="0">
                <a:effectLst>
                  <a:outerShdw blurRad="38100" dist="38100" dir="2700000" algn="tl">
                    <a:srgbClr val="000000">
                      <a:alpha val="43137"/>
                    </a:srgbClr>
                  </a:outerShdw>
                </a:effectLst>
              </a:rPr>
              <a:t>Annuity</a:t>
            </a:r>
          </a:p>
        </p:txBody>
      </p:sp>
      <p:sp>
        <p:nvSpPr>
          <p:cNvPr id="102" name="Donut 101"/>
          <p:cNvSpPr/>
          <p:nvPr/>
        </p:nvSpPr>
        <p:spPr>
          <a:xfrm>
            <a:off x="8016219" y="2924652"/>
            <a:ext cx="2011658" cy="2011658"/>
          </a:xfrm>
          <a:prstGeom prst="donu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rPr>
              <a:t>Part</a:t>
            </a: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endParaRPr lang="en-US" sz="1600" b="1" dirty="0">
              <a:effectLst>
                <a:outerShdw blurRad="38100" dist="38100" dir="2700000" algn="tl">
                  <a:srgbClr val="000000">
                    <a:alpha val="43137"/>
                  </a:srgbClr>
                </a:outerShdw>
              </a:effectLst>
            </a:endParaRPr>
          </a:p>
          <a:p>
            <a:pPr algn="ctr"/>
            <a:r>
              <a:rPr lang="en-US" sz="1600" b="1" dirty="0">
                <a:effectLst>
                  <a:outerShdw blurRad="38100" dist="38100" dir="2700000" algn="tl">
                    <a:srgbClr val="000000">
                      <a:alpha val="43137"/>
                    </a:srgbClr>
                  </a:outerShdw>
                </a:effectLst>
              </a:rPr>
              <a:t>in Cash</a:t>
            </a:r>
          </a:p>
        </p:txBody>
      </p:sp>
      <p:sp>
        <p:nvSpPr>
          <p:cNvPr id="103" name="TextBox 102"/>
          <p:cNvSpPr txBox="1"/>
          <p:nvPr/>
        </p:nvSpPr>
        <p:spPr>
          <a:xfrm>
            <a:off x="8564853" y="3581400"/>
            <a:ext cx="914390" cy="634020"/>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Can</a:t>
            </a:r>
          </a:p>
          <a:p>
            <a:pPr algn="ctr"/>
            <a:r>
              <a:rPr lang="en-US" sz="1600" b="1" dirty="0">
                <a:effectLst>
                  <a:outerShdw blurRad="38100" dist="38100" dir="2700000" algn="tl">
                    <a:srgbClr val="000000">
                      <a:alpha val="43137"/>
                    </a:srgbClr>
                  </a:outerShdw>
                </a:effectLst>
              </a:rPr>
              <a:t>Take</a:t>
            </a:r>
          </a:p>
        </p:txBody>
      </p:sp>
      <p:pic>
        <p:nvPicPr>
          <p:cNvPr id="104"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062" y="502953"/>
            <a:ext cx="3229334" cy="2152889"/>
          </a:xfrm>
          <a:prstGeom prst="rect">
            <a:avLst/>
          </a:prstGeom>
        </p:spPr>
      </p:pic>
      <p:sp>
        <p:nvSpPr>
          <p:cNvPr id="105" name="Oval 104"/>
          <p:cNvSpPr/>
          <p:nvPr/>
        </p:nvSpPr>
        <p:spPr>
          <a:xfrm>
            <a:off x="6370317" y="5554316"/>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effectLst>
                  <a:outerShdw blurRad="38100" dist="38100" dir="2700000" algn="tl">
                    <a:srgbClr val="000000">
                      <a:alpha val="43137"/>
                    </a:srgbClr>
                  </a:outerShdw>
                </a:effectLst>
              </a:rPr>
              <a:t>Month 1</a:t>
            </a:r>
          </a:p>
        </p:txBody>
      </p:sp>
      <p:sp>
        <p:nvSpPr>
          <p:cNvPr id="106" name="Oval 105"/>
          <p:cNvSpPr/>
          <p:nvPr/>
        </p:nvSpPr>
        <p:spPr>
          <a:xfrm>
            <a:off x="7010390" y="5554316"/>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effectLst>
                  <a:outerShdw blurRad="38100" dist="38100" dir="2700000" algn="tl">
                    <a:srgbClr val="000000">
                      <a:alpha val="43137"/>
                    </a:srgbClr>
                  </a:outerShdw>
                </a:effectLst>
              </a:rPr>
              <a:t>Month 2</a:t>
            </a:r>
          </a:p>
        </p:txBody>
      </p:sp>
      <p:sp>
        <p:nvSpPr>
          <p:cNvPr id="107" name="Oval 106"/>
          <p:cNvSpPr/>
          <p:nvPr/>
        </p:nvSpPr>
        <p:spPr>
          <a:xfrm>
            <a:off x="7650463" y="5532097"/>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effectLst>
                  <a:outerShdw blurRad="38100" dist="38100" dir="2700000" algn="tl">
                    <a:srgbClr val="000000">
                      <a:alpha val="43137"/>
                    </a:srgbClr>
                  </a:outerShdw>
                </a:effectLst>
              </a:rPr>
              <a:t>Month 3</a:t>
            </a:r>
          </a:p>
        </p:txBody>
      </p:sp>
      <p:sp>
        <p:nvSpPr>
          <p:cNvPr id="108" name="Oval 107"/>
          <p:cNvSpPr/>
          <p:nvPr/>
        </p:nvSpPr>
        <p:spPr>
          <a:xfrm>
            <a:off x="8290537" y="5920073"/>
            <a:ext cx="91439" cy="914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effectLst>
                <a:outerShdw blurRad="38100" dist="38100" dir="2700000" algn="tl">
                  <a:srgbClr val="000000">
                    <a:alpha val="43137"/>
                  </a:srgbClr>
                </a:outerShdw>
              </a:effectLst>
            </a:endParaRPr>
          </a:p>
        </p:txBody>
      </p:sp>
      <p:sp>
        <p:nvSpPr>
          <p:cNvPr id="109" name="Oval 108"/>
          <p:cNvSpPr/>
          <p:nvPr/>
        </p:nvSpPr>
        <p:spPr>
          <a:xfrm>
            <a:off x="8408145" y="5920073"/>
            <a:ext cx="91439" cy="914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effectLst>
                <a:outerShdw blurRad="38100" dist="38100" dir="2700000" algn="tl">
                  <a:srgbClr val="000000">
                    <a:alpha val="43137"/>
                  </a:srgbClr>
                </a:outerShdw>
              </a:effectLst>
            </a:endParaRPr>
          </a:p>
        </p:txBody>
      </p:sp>
      <p:sp>
        <p:nvSpPr>
          <p:cNvPr id="110" name="Oval 109"/>
          <p:cNvSpPr/>
          <p:nvPr/>
        </p:nvSpPr>
        <p:spPr>
          <a:xfrm>
            <a:off x="8519134" y="5921470"/>
            <a:ext cx="91439" cy="914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effectLst>
                <a:outerShdw blurRad="38100" dist="38100" dir="2700000" algn="tl">
                  <a:srgbClr val="000000">
                    <a:alpha val="43137"/>
                  </a:srgbClr>
                </a:outerShdw>
              </a:effectLst>
            </a:endParaRPr>
          </a:p>
        </p:txBody>
      </p:sp>
      <p:sp>
        <p:nvSpPr>
          <p:cNvPr id="111" name="Oval 110"/>
          <p:cNvSpPr/>
          <p:nvPr/>
        </p:nvSpPr>
        <p:spPr>
          <a:xfrm>
            <a:off x="8637245" y="5921470"/>
            <a:ext cx="91439" cy="914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effectLst>
                <a:outerShdw blurRad="38100" dist="38100" dir="2700000" algn="tl">
                  <a:srgbClr val="000000">
                    <a:alpha val="43137"/>
                  </a:srgbClr>
                </a:outerShdw>
              </a:effectLst>
            </a:endParaRPr>
          </a:p>
        </p:txBody>
      </p:sp>
      <p:sp>
        <p:nvSpPr>
          <p:cNvPr id="112" name="Oval 111"/>
          <p:cNvSpPr/>
          <p:nvPr/>
        </p:nvSpPr>
        <p:spPr>
          <a:xfrm>
            <a:off x="8757256" y="5921470"/>
            <a:ext cx="91439" cy="914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effectLst>
                <a:outerShdw blurRad="38100" dist="38100" dir="2700000" algn="tl">
                  <a:srgbClr val="000000">
                    <a:alpha val="43137"/>
                  </a:srgbClr>
                </a:outerShdw>
              </a:effectLst>
            </a:endParaRPr>
          </a:p>
        </p:txBody>
      </p:sp>
      <p:sp>
        <p:nvSpPr>
          <p:cNvPr id="113" name="Oval 112"/>
          <p:cNvSpPr/>
          <p:nvPr/>
        </p:nvSpPr>
        <p:spPr>
          <a:xfrm>
            <a:off x="8877267" y="5921470"/>
            <a:ext cx="91439" cy="914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effectLst>
                <a:outerShdw blurRad="38100" dist="38100" dir="2700000" algn="tl">
                  <a:srgbClr val="000000">
                    <a:alpha val="43137"/>
                  </a:srgbClr>
                </a:outerShdw>
              </a:effectLst>
            </a:endParaRPr>
          </a:p>
        </p:txBody>
      </p:sp>
      <p:sp>
        <p:nvSpPr>
          <p:cNvPr id="114" name="Oval 113"/>
          <p:cNvSpPr/>
          <p:nvPr/>
        </p:nvSpPr>
        <p:spPr>
          <a:xfrm>
            <a:off x="8992516" y="5921470"/>
            <a:ext cx="91439" cy="91439"/>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b="1" dirty="0">
              <a:effectLst>
                <a:outerShdw blurRad="38100" dist="38100" dir="2700000" algn="tl">
                  <a:srgbClr val="000000">
                    <a:alpha val="43137"/>
                  </a:srgbClr>
                </a:outerShdw>
              </a:effectLst>
            </a:endParaRPr>
          </a:p>
        </p:txBody>
      </p:sp>
      <p:sp>
        <p:nvSpPr>
          <p:cNvPr id="115" name="Oval 114"/>
          <p:cNvSpPr/>
          <p:nvPr/>
        </p:nvSpPr>
        <p:spPr>
          <a:xfrm>
            <a:off x="9204926" y="5554316"/>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effectLst>
                  <a:outerShdw blurRad="38100" dist="38100" dir="2700000" algn="tl">
                    <a:srgbClr val="000000">
                      <a:alpha val="43137"/>
                    </a:srgbClr>
                  </a:outerShdw>
                </a:effectLst>
              </a:rPr>
              <a:t>Month N</a:t>
            </a:r>
          </a:p>
        </p:txBody>
      </p:sp>
      <p:sp>
        <p:nvSpPr>
          <p:cNvPr id="116" name="Oval 115"/>
          <p:cNvSpPr/>
          <p:nvPr/>
        </p:nvSpPr>
        <p:spPr>
          <a:xfrm>
            <a:off x="9844999" y="5554316"/>
            <a:ext cx="548634" cy="548634"/>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effectLst>
                  <a:outerShdw blurRad="38100" dist="38100" dir="2700000" algn="tl">
                    <a:srgbClr val="000000">
                      <a:alpha val="43137"/>
                    </a:srgbClr>
                  </a:outerShdw>
                </a:effectLst>
              </a:rPr>
              <a:t>Month</a:t>
            </a:r>
          </a:p>
          <a:p>
            <a:pPr algn="ctr"/>
            <a:r>
              <a:rPr lang="en-US" sz="1000" b="1" dirty="0">
                <a:effectLst>
                  <a:outerShdw blurRad="38100" dist="38100" dir="2700000" algn="tl">
                    <a:srgbClr val="000000">
                      <a:alpha val="43137"/>
                    </a:srgbClr>
                  </a:outerShdw>
                </a:effectLst>
              </a:rPr>
              <a:t>N + 1</a:t>
            </a:r>
          </a:p>
        </p:txBody>
      </p:sp>
      <p:pic>
        <p:nvPicPr>
          <p:cNvPr id="117" name="Picture 2" descr="C:\Users\dvilarino\AppData\Local\Microsoft\Windows\Temporary Internet Files\Content.IE5\3ODQ93BC\100Dollar-Bills-Money-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1" y="6217928"/>
            <a:ext cx="788267" cy="64007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dvilarino\AppData\Local\Microsoft\Windows\Temporary Internet Files\Content.IE5\3ODQ93BC\100Dollar-Bills-Money-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574" y="6217928"/>
            <a:ext cx="788267" cy="64007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C:\Users\dvilarino\AppData\Local\Microsoft\Windows\Temporary Internet Files\Content.IE5\3ODQ93BC\100Dollar-Bills-Money-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0647" y="6217928"/>
            <a:ext cx="788267" cy="64007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C:\Users\dvilarino\AppData\Local\Microsoft\Windows\Temporary Internet Files\Content.IE5\3ODQ93BC\100Dollar-Bills-Money-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110" y="6217928"/>
            <a:ext cx="788267" cy="64007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dvilarino\AppData\Local\Microsoft\Windows\Temporary Internet Files\Content.IE5\3ODQ93BC\100Dollar-Bills-Money-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5183" y="6217927"/>
            <a:ext cx="788267" cy="64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69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animEffect transition="in" filter="fade">
                                      <p:cBhvr>
                                        <p:cTn id="16" dur="500"/>
                                        <p:tgtEl>
                                          <p:spTgt spid="9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ppt_w</p:attrName>
                                        </p:attrNameLst>
                                      </p:cBhvr>
                                      <p:tavLst>
                                        <p:tav tm="0">
                                          <p:val>
                                            <p:fltVal val="0"/>
                                          </p:val>
                                        </p:tav>
                                        <p:tav tm="100000">
                                          <p:val>
                                            <p:strVal val="#ppt_w"/>
                                          </p:val>
                                        </p:tav>
                                      </p:tavLst>
                                    </p:anim>
                                    <p:anim calcmode="lin" valueType="num">
                                      <p:cBhvr>
                                        <p:cTn id="20" dur="500" fill="hold"/>
                                        <p:tgtEl>
                                          <p:spTgt spid="93"/>
                                        </p:tgtEl>
                                        <p:attrNameLst>
                                          <p:attrName>ppt_h</p:attrName>
                                        </p:attrNameLst>
                                      </p:cBhvr>
                                      <p:tavLst>
                                        <p:tav tm="0">
                                          <p:val>
                                            <p:fltVal val="0"/>
                                          </p:val>
                                        </p:tav>
                                        <p:tav tm="100000">
                                          <p:val>
                                            <p:strVal val="#ppt_h"/>
                                          </p:val>
                                        </p:tav>
                                      </p:tavLst>
                                    </p:anim>
                                    <p:animEffect transition="in" filter="fade">
                                      <p:cBhvr>
                                        <p:cTn id="21" dur="500"/>
                                        <p:tgtEl>
                                          <p:spTgt spid="9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200" fill="hold"/>
                                        <p:tgtEl>
                                          <p:spTgt spid="105"/>
                                        </p:tgtEl>
                                        <p:attrNameLst>
                                          <p:attrName>ppt_x</p:attrName>
                                        </p:attrNameLst>
                                      </p:cBhvr>
                                      <p:tavLst>
                                        <p:tav tm="0">
                                          <p:val>
                                            <p:strVal val="1+#ppt_w/2"/>
                                          </p:val>
                                        </p:tav>
                                        <p:tav tm="100000">
                                          <p:val>
                                            <p:strVal val="#ppt_x"/>
                                          </p:val>
                                        </p:tav>
                                      </p:tavLst>
                                    </p:anim>
                                    <p:anim calcmode="lin" valueType="num">
                                      <p:cBhvr additive="base">
                                        <p:cTn id="40" dur="200" fill="hold"/>
                                        <p:tgtEl>
                                          <p:spTgt spid="105"/>
                                        </p:tgtEl>
                                        <p:attrNameLst>
                                          <p:attrName>ppt_y</p:attrName>
                                        </p:attrNameLst>
                                      </p:cBhvr>
                                      <p:tavLst>
                                        <p:tav tm="0">
                                          <p:val>
                                            <p:strVal val="#ppt_y"/>
                                          </p:val>
                                        </p:tav>
                                        <p:tav tm="100000">
                                          <p:val>
                                            <p:strVal val="#ppt_y"/>
                                          </p:val>
                                        </p:tav>
                                      </p:tavLst>
                                    </p:anim>
                                  </p:childTnLst>
                                </p:cTn>
                              </p:par>
                            </p:childTnLst>
                          </p:cTn>
                        </p:par>
                        <p:par>
                          <p:cTn id="41" fill="hold">
                            <p:stCondLst>
                              <p:cond delay="3700"/>
                            </p:stCondLst>
                            <p:childTnLst>
                              <p:par>
                                <p:cTn id="42" presetID="42" presetClass="entr" presetSubtype="0" fill="hold" nodeType="after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500"/>
                                        <p:tgtEl>
                                          <p:spTgt spid="117"/>
                                        </p:tgtEl>
                                      </p:cBhvr>
                                    </p:animEffect>
                                    <p:anim calcmode="lin" valueType="num">
                                      <p:cBhvr>
                                        <p:cTn id="45" dur="500" fill="hold"/>
                                        <p:tgtEl>
                                          <p:spTgt spid="117"/>
                                        </p:tgtEl>
                                        <p:attrNameLst>
                                          <p:attrName>ppt_x</p:attrName>
                                        </p:attrNameLst>
                                      </p:cBhvr>
                                      <p:tavLst>
                                        <p:tav tm="0">
                                          <p:val>
                                            <p:strVal val="#ppt_x"/>
                                          </p:val>
                                        </p:tav>
                                        <p:tav tm="100000">
                                          <p:val>
                                            <p:strVal val="#ppt_x"/>
                                          </p:val>
                                        </p:tav>
                                      </p:tavLst>
                                    </p:anim>
                                    <p:anim calcmode="lin" valueType="num">
                                      <p:cBhvr>
                                        <p:cTn id="46" dur="500" fill="hold"/>
                                        <p:tgtEl>
                                          <p:spTgt spid="117"/>
                                        </p:tgtEl>
                                        <p:attrNameLst>
                                          <p:attrName>ppt_y</p:attrName>
                                        </p:attrNameLst>
                                      </p:cBhvr>
                                      <p:tavLst>
                                        <p:tav tm="0">
                                          <p:val>
                                            <p:strVal val="#ppt_y+.1"/>
                                          </p:val>
                                        </p:tav>
                                        <p:tav tm="100000">
                                          <p:val>
                                            <p:strVal val="#ppt_y"/>
                                          </p:val>
                                        </p:tav>
                                      </p:tavLst>
                                    </p:anim>
                                  </p:childTnLst>
                                </p:cTn>
                              </p:par>
                            </p:childTnLst>
                          </p:cTn>
                        </p:par>
                        <p:par>
                          <p:cTn id="47" fill="hold">
                            <p:stCondLst>
                              <p:cond delay="4200"/>
                            </p:stCondLst>
                            <p:childTnLst>
                              <p:par>
                                <p:cTn id="48" presetID="2" presetClass="entr" presetSubtype="2" fill="hold" grpId="0" nodeType="afterEffect">
                                  <p:stCondLst>
                                    <p:cond delay="0"/>
                                  </p:stCondLst>
                                  <p:childTnLst>
                                    <p:set>
                                      <p:cBhvr>
                                        <p:cTn id="49" dur="1" fill="hold">
                                          <p:stCondLst>
                                            <p:cond delay="0"/>
                                          </p:stCondLst>
                                        </p:cTn>
                                        <p:tgtEl>
                                          <p:spTgt spid="106"/>
                                        </p:tgtEl>
                                        <p:attrNameLst>
                                          <p:attrName>style.visibility</p:attrName>
                                        </p:attrNameLst>
                                      </p:cBhvr>
                                      <p:to>
                                        <p:strVal val="visible"/>
                                      </p:to>
                                    </p:set>
                                    <p:anim calcmode="lin" valueType="num">
                                      <p:cBhvr additive="base">
                                        <p:cTn id="50" dur="200" fill="hold"/>
                                        <p:tgtEl>
                                          <p:spTgt spid="106"/>
                                        </p:tgtEl>
                                        <p:attrNameLst>
                                          <p:attrName>ppt_x</p:attrName>
                                        </p:attrNameLst>
                                      </p:cBhvr>
                                      <p:tavLst>
                                        <p:tav tm="0">
                                          <p:val>
                                            <p:strVal val="1+#ppt_w/2"/>
                                          </p:val>
                                        </p:tav>
                                        <p:tav tm="100000">
                                          <p:val>
                                            <p:strVal val="#ppt_x"/>
                                          </p:val>
                                        </p:tav>
                                      </p:tavLst>
                                    </p:anim>
                                    <p:anim calcmode="lin" valueType="num">
                                      <p:cBhvr additive="base">
                                        <p:cTn id="51" dur="200" fill="hold"/>
                                        <p:tgtEl>
                                          <p:spTgt spid="106"/>
                                        </p:tgtEl>
                                        <p:attrNameLst>
                                          <p:attrName>ppt_y</p:attrName>
                                        </p:attrNameLst>
                                      </p:cBhvr>
                                      <p:tavLst>
                                        <p:tav tm="0">
                                          <p:val>
                                            <p:strVal val="#ppt_y"/>
                                          </p:val>
                                        </p:tav>
                                        <p:tav tm="100000">
                                          <p:val>
                                            <p:strVal val="#ppt_y"/>
                                          </p:val>
                                        </p:tav>
                                      </p:tavLst>
                                    </p:anim>
                                  </p:childTnLst>
                                </p:cTn>
                              </p:par>
                            </p:childTnLst>
                          </p:cTn>
                        </p:par>
                        <p:par>
                          <p:cTn id="52" fill="hold">
                            <p:stCondLst>
                              <p:cond delay="4400"/>
                            </p:stCondLst>
                            <p:childTnLst>
                              <p:par>
                                <p:cTn id="53" presetID="42" presetClass="entr" presetSubtype="0" fill="hold"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anim calcmode="lin" valueType="num">
                                      <p:cBhvr>
                                        <p:cTn id="56" dur="500" fill="hold"/>
                                        <p:tgtEl>
                                          <p:spTgt spid="118"/>
                                        </p:tgtEl>
                                        <p:attrNameLst>
                                          <p:attrName>ppt_x</p:attrName>
                                        </p:attrNameLst>
                                      </p:cBhvr>
                                      <p:tavLst>
                                        <p:tav tm="0">
                                          <p:val>
                                            <p:strVal val="#ppt_x"/>
                                          </p:val>
                                        </p:tav>
                                        <p:tav tm="100000">
                                          <p:val>
                                            <p:strVal val="#ppt_x"/>
                                          </p:val>
                                        </p:tav>
                                      </p:tavLst>
                                    </p:anim>
                                    <p:anim calcmode="lin" valueType="num">
                                      <p:cBhvr>
                                        <p:cTn id="57" dur="5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4900"/>
                            </p:stCondLst>
                            <p:childTnLst>
                              <p:par>
                                <p:cTn id="59" presetID="2" presetClass="entr" presetSubtype="2"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 calcmode="lin" valueType="num">
                                      <p:cBhvr additive="base">
                                        <p:cTn id="61" dur="200" fill="hold"/>
                                        <p:tgtEl>
                                          <p:spTgt spid="107"/>
                                        </p:tgtEl>
                                        <p:attrNameLst>
                                          <p:attrName>ppt_x</p:attrName>
                                        </p:attrNameLst>
                                      </p:cBhvr>
                                      <p:tavLst>
                                        <p:tav tm="0">
                                          <p:val>
                                            <p:strVal val="1+#ppt_w/2"/>
                                          </p:val>
                                        </p:tav>
                                        <p:tav tm="100000">
                                          <p:val>
                                            <p:strVal val="#ppt_x"/>
                                          </p:val>
                                        </p:tav>
                                      </p:tavLst>
                                    </p:anim>
                                    <p:anim calcmode="lin" valueType="num">
                                      <p:cBhvr additive="base">
                                        <p:cTn id="62" dur="200" fill="hold"/>
                                        <p:tgtEl>
                                          <p:spTgt spid="107"/>
                                        </p:tgtEl>
                                        <p:attrNameLst>
                                          <p:attrName>ppt_y</p:attrName>
                                        </p:attrNameLst>
                                      </p:cBhvr>
                                      <p:tavLst>
                                        <p:tav tm="0">
                                          <p:val>
                                            <p:strVal val="#ppt_y"/>
                                          </p:val>
                                        </p:tav>
                                        <p:tav tm="100000">
                                          <p:val>
                                            <p:strVal val="#ppt_y"/>
                                          </p:val>
                                        </p:tav>
                                      </p:tavLst>
                                    </p:anim>
                                  </p:childTnLst>
                                </p:cTn>
                              </p:par>
                            </p:childTnLst>
                          </p:cTn>
                        </p:par>
                        <p:par>
                          <p:cTn id="63" fill="hold">
                            <p:stCondLst>
                              <p:cond delay="5100"/>
                            </p:stCondLst>
                            <p:childTnLst>
                              <p:par>
                                <p:cTn id="64" presetID="42" presetClass="entr" presetSubtype="0" fill="hold" nodeType="after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anim calcmode="lin" valueType="num">
                                      <p:cBhvr>
                                        <p:cTn id="67" dur="500" fill="hold"/>
                                        <p:tgtEl>
                                          <p:spTgt spid="119"/>
                                        </p:tgtEl>
                                        <p:attrNameLst>
                                          <p:attrName>ppt_x</p:attrName>
                                        </p:attrNameLst>
                                      </p:cBhvr>
                                      <p:tavLst>
                                        <p:tav tm="0">
                                          <p:val>
                                            <p:strVal val="#ppt_x"/>
                                          </p:val>
                                        </p:tav>
                                        <p:tav tm="100000">
                                          <p:val>
                                            <p:strVal val="#ppt_x"/>
                                          </p:val>
                                        </p:tav>
                                      </p:tavLst>
                                    </p:anim>
                                    <p:anim calcmode="lin" valueType="num">
                                      <p:cBhvr>
                                        <p:cTn id="68" dur="500" fill="hold"/>
                                        <p:tgtEl>
                                          <p:spTgt spid="119"/>
                                        </p:tgtEl>
                                        <p:attrNameLst>
                                          <p:attrName>ppt_y</p:attrName>
                                        </p:attrNameLst>
                                      </p:cBhvr>
                                      <p:tavLst>
                                        <p:tav tm="0">
                                          <p:val>
                                            <p:strVal val="#ppt_y+.1"/>
                                          </p:val>
                                        </p:tav>
                                        <p:tav tm="100000">
                                          <p:val>
                                            <p:strVal val="#ppt_y"/>
                                          </p:val>
                                        </p:tav>
                                      </p:tavLst>
                                    </p:anim>
                                  </p:childTnLst>
                                </p:cTn>
                              </p:par>
                            </p:childTnLst>
                          </p:cTn>
                        </p:par>
                        <p:par>
                          <p:cTn id="69" fill="hold">
                            <p:stCondLst>
                              <p:cond delay="5600"/>
                            </p:stCondLst>
                            <p:childTnLst>
                              <p:par>
                                <p:cTn id="70" presetID="2" presetClass="entr" presetSubtype="2" fill="hold" grpId="0" nodeType="afterEffect">
                                  <p:stCondLst>
                                    <p:cond delay="0"/>
                                  </p:stCondLst>
                                  <p:childTnLst>
                                    <p:set>
                                      <p:cBhvr>
                                        <p:cTn id="71" dur="1" fill="hold">
                                          <p:stCondLst>
                                            <p:cond delay="0"/>
                                          </p:stCondLst>
                                        </p:cTn>
                                        <p:tgtEl>
                                          <p:spTgt spid="108"/>
                                        </p:tgtEl>
                                        <p:attrNameLst>
                                          <p:attrName>style.visibility</p:attrName>
                                        </p:attrNameLst>
                                      </p:cBhvr>
                                      <p:to>
                                        <p:strVal val="visible"/>
                                      </p:to>
                                    </p:set>
                                    <p:anim calcmode="lin" valueType="num">
                                      <p:cBhvr additive="base">
                                        <p:cTn id="72" dur="200" fill="hold"/>
                                        <p:tgtEl>
                                          <p:spTgt spid="108"/>
                                        </p:tgtEl>
                                        <p:attrNameLst>
                                          <p:attrName>ppt_x</p:attrName>
                                        </p:attrNameLst>
                                      </p:cBhvr>
                                      <p:tavLst>
                                        <p:tav tm="0">
                                          <p:val>
                                            <p:strVal val="1+#ppt_w/2"/>
                                          </p:val>
                                        </p:tav>
                                        <p:tav tm="100000">
                                          <p:val>
                                            <p:strVal val="#ppt_x"/>
                                          </p:val>
                                        </p:tav>
                                      </p:tavLst>
                                    </p:anim>
                                    <p:anim calcmode="lin" valueType="num">
                                      <p:cBhvr additive="base">
                                        <p:cTn id="73" dur="200" fill="hold"/>
                                        <p:tgtEl>
                                          <p:spTgt spid="108"/>
                                        </p:tgtEl>
                                        <p:attrNameLst>
                                          <p:attrName>ppt_y</p:attrName>
                                        </p:attrNameLst>
                                      </p:cBhvr>
                                      <p:tavLst>
                                        <p:tav tm="0">
                                          <p:val>
                                            <p:strVal val="#ppt_y"/>
                                          </p:val>
                                        </p:tav>
                                        <p:tav tm="100000">
                                          <p:val>
                                            <p:strVal val="#ppt_y"/>
                                          </p:val>
                                        </p:tav>
                                      </p:tavLst>
                                    </p:anim>
                                  </p:childTnLst>
                                </p:cTn>
                              </p:par>
                            </p:childTnLst>
                          </p:cTn>
                        </p:par>
                        <p:par>
                          <p:cTn id="74" fill="hold">
                            <p:stCondLst>
                              <p:cond delay="5800"/>
                            </p:stCondLst>
                            <p:childTnLst>
                              <p:par>
                                <p:cTn id="75" presetID="2" presetClass="entr" presetSubtype="2" fill="hold" grpId="0" nodeType="after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200" fill="hold"/>
                                        <p:tgtEl>
                                          <p:spTgt spid="109"/>
                                        </p:tgtEl>
                                        <p:attrNameLst>
                                          <p:attrName>ppt_x</p:attrName>
                                        </p:attrNameLst>
                                      </p:cBhvr>
                                      <p:tavLst>
                                        <p:tav tm="0">
                                          <p:val>
                                            <p:strVal val="1+#ppt_w/2"/>
                                          </p:val>
                                        </p:tav>
                                        <p:tav tm="100000">
                                          <p:val>
                                            <p:strVal val="#ppt_x"/>
                                          </p:val>
                                        </p:tav>
                                      </p:tavLst>
                                    </p:anim>
                                    <p:anim calcmode="lin" valueType="num">
                                      <p:cBhvr additive="base">
                                        <p:cTn id="78" dur="200" fill="hold"/>
                                        <p:tgtEl>
                                          <p:spTgt spid="109"/>
                                        </p:tgtEl>
                                        <p:attrNameLst>
                                          <p:attrName>ppt_y</p:attrName>
                                        </p:attrNameLst>
                                      </p:cBhvr>
                                      <p:tavLst>
                                        <p:tav tm="0">
                                          <p:val>
                                            <p:strVal val="#ppt_y"/>
                                          </p:val>
                                        </p:tav>
                                        <p:tav tm="100000">
                                          <p:val>
                                            <p:strVal val="#ppt_y"/>
                                          </p:val>
                                        </p:tav>
                                      </p:tavLst>
                                    </p:anim>
                                  </p:childTnLst>
                                </p:cTn>
                              </p:par>
                            </p:childTnLst>
                          </p:cTn>
                        </p:par>
                        <p:par>
                          <p:cTn id="79" fill="hold">
                            <p:stCondLst>
                              <p:cond delay="6000"/>
                            </p:stCondLst>
                            <p:childTnLst>
                              <p:par>
                                <p:cTn id="80" presetID="2" presetClass="entr" presetSubtype="2" fill="hold" grpId="0" nodeType="afterEffect">
                                  <p:stCondLst>
                                    <p:cond delay="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200" fill="hold"/>
                                        <p:tgtEl>
                                          <p:spTgt spid="110"/>
                                        </p:tgtEl>
                                        <p:attrNameLst>
                                          <p:attrName>ppt_x</p:attrName>
                                        </p:attrNameLst>
                                      </p:cBhvr>
                                      <p:tavLst>
                                        <p:tav tm="0">
                                          <p:val>
                                            <p:strVal val="1+#ppt_w/2"/>
                                          </p:val>
                                        </p:tav>
                                        <p:tav tm="100000">
                                          <p:val>
                                            <p:strVal val="#ppt_x"/>
                                          </p:val>
                                        </p:tav>
                                      </p:tavLst>
                                    </p:anim>
                                    <p:anim calcmode="lin" valueType="num">
                                      <p:cBhvr additive="base">
                                        <p:cTn id="83" dur="200" fill="hold"/>
                                        <p:tgtEl>
                                          <p:spTgt spid="110"/>
                                        </p:tgtEl>
                                        <p:attrNameLst>
                                          <p:attrName>ppt_y</p:attrName>
                                        </p:attrNameLst>
                                      </p:cBhvr>
                                      <p:tavLst>
                                        <p:tav tm="0">
                                          <p:val>
                                            <p:strVal val="#ppt_y"/>
                                          </p:val>
                                        </p:tav>
                                        <p:tav tm="100000">
                                          <p:val>
                                            <p:strVal val="#ppt_y"/>
                                          </p:val>
                                        </p:tav>
                                      </p:tavLst>
                                    </p:anim>
                                  </p:childTnLst>
                                </p:cTn>
                              </p:par>
                            </p:childTnLst>
                          </p:cTn>
                        </p:par>
                        <p:par>
                          <p:cTn id="84" fill="hold">
                            <p:stCondLst>
                              <p:cond delay="6200"/>
                            </p:stCondLst>
                            <p:childTnLst>
                              <p:par>
                                <p:cTn id="85" presetID="2" presetClass="entr" presetSubtype="2" fill="hold" grpId="0" nodeType="after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200" fill="hold"/>
                                        <p:tgtEl>
                                          <p:spTgt spid="111"/>
                                        </p:tgtEl>
                                        <p:attrNameLst>
                                          <p:attrName>ppt_x</p:attrName>
                                        </p:attrNameLst>
                                      </p:cBhvr>
                                      <p:tavLst>
                                        <p:tav tm="0">
                                          <p:val>
                                            <p:strVal val="1+#ppt_w/2"/>
                                          </p:val>
                                        </p:tav>
                                        <p:tav tm="100000">
                                          <p:val>
                                            <p:strVal val="#ppt_x"/>
                                          </p:val>
                                        </p:tav>
                                      </p:tavLst>
                                    </p:anim>
                                    <p:anim calcmode="lin" valueType="num">
                                      <p:cBhvr additive="base">
                                        <p:cTn id="88" dur="200" fill="hold"/>
                                        <p:tgtEl>
                                          <p:spTgt spid="111"/>
                                        </p:tgtEl>
                                        <p:attrNameLst>
                                          <p:attrName>ppt_y</p:attrName>
                                        </p:attrNameLst>
                                      </p:cBhvr>
                                      <p:tavLst>
                                        <p:tav tm="0">
                                          <p:val>
                                            <p:strVal val="#ppt_y"/>
                                          </p:val>
                                        </p:tav>
                                        <p:tav tm="100000">
                                          <p:val>
                                            <p:strVal val="#ppt_y"/>
                                          </p:val>
                                        </p:tav>
                                      </p:tavLst>
                                    </p:anim>
                                  </p:childTnLst>
                                </p:cTn>
                              </p:par>
                            </p:childTnLst>
                          </p:cTn>
                        </p:par>
                        <p:par>
                          <p:cTn id="89" fill="hold">
                            <p:stCondLst>
                              <p:cond delay="6400"/>
                            </p:stCondLst>
                            <p:childTnLst>
                              <p:par>
                                <p:cTn id="90" presetID="2" presetClass="entr" presetSubtype="2"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 calcmode="lin" valueType="num">
                                      <p:cBhvr additive="base">
                                        <p:cTn id="92" dur="200" fill="hold"/>
                                        <p:tgtEl>
                                          <p:spTgt spid="112"/>
                                        </p:tgtEl>
                                        <p:attrNameLst>
                                          <p:attrName>ppt_x</p:attrName>
                                        </p:attrNameLst>
                                      </p:cBhvr>
                                      <p:tavLst>
                                        <p:tav tm="0">
                                          <p:val>
                                            <p:strVal val="1+#ppt_w/2"/>
                                          </p:val>
                                        </p:tav>
                                        <p:tav tm="100000">
                                          <p:val>
                                            <p:strVal val="#ppt_x"/>
                                          </p:val>
                                        </p:tav>
                                      </p:tavLst>
                                    </p:anim>
                                    <p:anim calcmode="lin" valueType="num">
                                      <p:cBhvr additive="base">
                                        <p:cTn id="93" dur="200" fill="hold"/>
                                        <p:tgtEl>
                                          <p:spTgt spid="112"/>
                                        </p:tgtEl>
                                        <p:attrNameLst>
                                          <p:attrName>ppt_y</p:attrName>
                                        </p:attrNameLst>
                                      </p:cBhvr>
                                      <p:tavLst>
                                        <p:tav tm="0">
                                          <p:val>
                                            <p:strVal val="#ppt_y"/>
                                          </p:val>
                                        </p:tav>
                                        <p:tav tm="100000">
                                          <p:val>
                                            <p:strVal val="#ppt_y"/>
                                          </p:val>
                                        </p:tav>
                                      </p:tavLst>
                                    </p:anim>
                                  </p:childTnLst>
                                </p:cTn>
                              </p:par>
                            </p:childTnLst>
                          </p:cTn>
                        </p:par>
                        <p:par>
                          <p:cTn id="94" fill="hold">
                            <p:stCondLst>
                              <p:cond delay="6600"/>
                            </p:stCondLst>
                            <p:childTnLst>
                              <p:par>
                                <p:cTn id="95" presetID="2" presetClass="entr" presetSubtype="2" fill="hold" grpId="0" nodeType="afterEffect">
                                  <p:stCondLst>
                                    <p:cond delay="0"/>
                                  </p:stCondLst>
                                  <p:childTnLst>
                                    <p:set>
                                      <p:cBhvr>
                                        <p:cTn id="96" dur="1" fill="hold">
                                          <p:stCondLst>
                                            <p:cond delay="0"/>
                                          </p:stCondLst>
                                        </p:cTn>
                                        <p:tgtEl>
                                          <p:spTgt spid="113"/>
                                        </p:tgtEl>
                                        <p:attrNameLst>
                                          <p:attrName>style.visibility</p:attrName>
                                        </p:attrNameLst>
                                      </p:cBhvr>
                                      <p:to>
                                        <p:strVal val="visible"/>
                                      </p:to>
                                    </p:set>
                                    <p:anim calcmode="lin" valueType="num">
                                      <p:cBhvr additive="base">
                                        <p:cTn id="97" dur="200" fill="hold"/>
                                        <p:tgtEl>
                                          <p:spTgt spid="113"/>
                                        </p:tgtEl>
                                        <p:attrNameLst>
                                          <p:attrName>ppt_x</p:attrName>
                                        </p:attrNameLst>
                                      </p:cBhvr>
                                      <p:tavLst>
                                        <p:tav tm="0">
                                          <p:val>
                                            <p:strVal val="1+#ppt_w/2"/>
                                          </p:val>
                                        </p:tav>
                                        <p:tav tm="100000">
                                          <p:val>
                                            <p:strVal val="#ppt_x"/>
                                          </p:val>
                                        </p:tav>
                                      </p:tavLst>
                                    </p:anim>
                                    <p:anim calcmode="lin" valueType="num">
                                      <p:cBhvr additive="base">
                                        <p:cTn id="98" dur="200" fill="hold"/>
                                        <p:tgtEl>
                                          <p:spTgt spid="113"/>
                                        </p:tgtEl>
                                        <p:attrNameLst>
                                          <p:attrName>ppt_y</p:attrName>
                                        </p:attrNameLst>
                                      </p:cBhvr>
                                      <p:tavLst>
                                        <p:tav tm="0">
                                          <p:val>
                                            <p:strVal val="#ppt_y"/>
                                          </p:val>
                                        </p:tav>
                                        <p:tav tm="100000">
                                          <p:val>
                                            <p:strVal val="#ppt_y"/>
                                          </p:val>
                                        </p:tav>
                                      </p:tavLst>
                                    </p:anim>
                                  </p:childTnLst>
                                </p:cTn>
                              </p:par>
                            </p:childTnLst>
                          </p:cTn>
                        </p:par>
                        <p:par>
                          <p:cTn id="99" fill="hold">
                            <p:stCondLst>
                              <p:cond delay="6800"/>
                            </p:stCondLst>
                            <p:childTnLst>
                              <p:par>
                                <p:cTn id="100" presetID="2" presetClass="entr" presetSubtype="2" fill="hold" grpId="0" nodeType="afterEffect">
                                  <p:stCondLst>
                                    <p:cond delay="0"/>
                                  </p:stCondLst>
                                  <p:childTnLst>
                                    <p:set>
                                      <p:cBhvr>
                                        <p:cTn id="101" dur="1" fill="hold">
                                          <p:stCondLst>
                                            <p:cond delay="0"/>
                                          </p:stCondLst>
                                        </p:cTn>
                                        <p:tgtEl>
                                          <p:spTgt spid="114"/>
                                        </p:tgtEl>
                                        <p:attrNameLst>
                                          <p:attrName>style.visibility</p:attrName>
                                        </p:attrNameLst>
                                      </p:cBhvr>
                                      <p:to>
                                        <p:strVal val="visible"/>
                                      </p:to>
                                    </p:set>
                                    <p:anim calcmode="lin" valueType="num">
                                      <p:cBhvr additive="base">
                                        <p:cTn id="102" dur="200" fill="hold"/>
                                        <p:tgtEl>
                                          <p:spTgt spid="114"/>
                                        </p:tgtEl>
                                        <p:attrNameLst>
                                          <p:attrName>ppt_x</p:attrName>
                                        </p:attrNameLst>
                                      </p:cBhvr>
                                      <p:tavLst>
                                        <p:tav tm="0">
                                          <p:val>
                                            <p:strVal val="1+#ppt_w/2"/>
                                          </p:val>
                                        </p:tav>
                                        <p:tav tm="100000">
                                          <p:val>
                                            <p:strVal val="#ppt_x"/>
                                          </p:val>
                                        </p:tav>
                                      </p:tavLst>
                                    </p:anim>
                                    <p:anim calcmode="lin" valueType="num">
                                      <p:cBhvr additive="base">
                                        <p:cTn id="103" dur="200" fill="hold"/>
                                        <p:tgtEl>
                                          <p:spTgt spid="114"/>
                                        </p:tgtEl>
                                        <p:attrNameLst>
                                          <p:attrName>ppt_y</p:attrName>
                                        </p:attrNameLst>
                                      </p:cBhvr>
                                      <p:tavLst>
                                        <p:tav tm="0">
                                          <p:val>
                                            <p:strVal val="#ppt_y"/>
                                          </p:val>
                                        </p:tav>
                                        <p:tav tm="100000">
                                          <p:val>
                                            <p:strVal val="#ppt_y"/>
                                          </p:val>
                                        </p:tav>
                                      </p:tavLst>
                                    </p:anim>
                                  </p:childTnLst>
                                </p:cTn>
                              </p:par>
                            </p:childTnLst>
                          </p:cTn>
                        </p:par>
                        <p:par>
                          <p:cTn id="104" fill="hold">
                            <p:stCondLst>
                              <p:cond delay="7000"/>
                            </p:stCondLst>
                            <p:childTnLst>
                              <p:par>
                                <p:cTn id="105" presetID="2" presetClass="entr" presetSubtype="2" fill="hold" grpId="0" nodeType="afterEffect">
                                  <p:stCondLst>
                                    <p:cond delay="0"/>
                                  </p:stCondLst>
                                  <p:childTnLst>
                                    <p:set>
                                      <p:cBhvr>
                                        <p:cTn id="106" dur="1" fill="hold">
                                          <p:stCondLst>
                                            <p:cond delay="0"/>
                                          </p:stCondLst>
                                        </p:cTn>
                                        <p:tgtEl>
                                          <p:spTgt spid="115"/>
                                        </p:tgtEl>
                                        <p:attrNameLst>
                                          <p:attrName>style.visibility</p:attrName>
                                        </p:attrNameLst>
                                      </p:cBhvr>
                                      <p:to>
                                        <p:strVal val="visible"/>
                                      </p:to>
                                    </p:set>
                                    <p:anim calcmode="lin" valueType="num">
                                      <p:cBhvr additive="base">
                                        <p:cTn id="107" dur="200" fill="hold"/>
                                        <p:tgtEl>
                                          <p:spTgt spid="115"/>
                                        </p:tgtEl>
                                        <p:attrNameLst>
                                          <p:attrName>ppt_x</p:attrName>
                                        </p:attrNameLst>
                                      </p:cBhvr>
                                      <p:tavLst>
                                        <p:tav tm="0">
                                          <p:val>
                                            <p:strVal val="1+#ppt_w/2"/>
                                          </p:val>
                                        </p:tav>
                                        <p:tav tm="100000">
                                          <p:val>
                                            <p:strVal val="#ppt_x"/>
                                          </p:val>
                                        </p:tav>
                                      </p:tavLst>
                                    </p:anim>
                                    <p:anim calcmode="lin" valueType="num">
                                      <p:cBhvr additive="base">
                                        <p:cTn id="108" dur="200" fill="hold"/>
                                        <p:tgtEl>
                                          <p:spTgt spid="115"/>
                                        </p:tgtEl>
                                        <p:attrNameLst>
                                          <p:attrName>ppt_y</p:attrName>
                                        </p:attrNameLst>
                                      </p:cBhvr>
                                      <p:tavLst>
                                        <p:tav tm="0">
                                          <p:val>
                                            <p:strVal val="#ppt_y"/>
                                          </p:val>
                                        </p:tav>
                                        <p:tav tm="100000">
                                          <p:val>
                                            <p:strVal val="#ppt_y"/>
                                          </p:val>
                                        </p:tav>
                                      </p:tavLst>
                                    </p:anim>
                                  </p:childTnLst>
                                </p:cTn>
                              </p:par>
                            </p:childTnLst>
                          </p:cTn>
                        </p:par>
                        <p:par>
                          <p:cTn id="109" fill="hold">
                            <p:stCondLst>
                              <p:cond delay="7200"/>
                            </p:stCondLst>
                            <p:childTnLst>
                              <p:par>
                                <p:cTn id="110" presetID="42" presetClass="entr" presetSubtype="0" fill="hold" nodeType="afterEffect">
                                  <p:stCondLst>
                                    <p:cond delay="0"/>
                                  </p:stCondLst>
                                  <p:childTnLst>
                                    <p:set>
                                      <p:cBhvr>
                                        <p:cTn id="111" dur="1" fill="hold">
                                          <p:stCondLst>
                                            <p:cond delay="0"/>
                                          </p:stCondLst>
                                        </p:cTn>
                                        <p:tgtEl>
                                          <p:spTgt spid="120"/>
                                        </p:tgtEl>
                                        <p:attrNameLst>
                                          <p:attrName>style.visibility</p:attrName>
                                        </p:attrNameLst>
                                      </p:cBhvr>
                                      <p:to>
                                        <p:strVal val="visible"/>
                                      </p:to>
                                    </p:set>
                                    <p:animEffect transition="in" filter="fade">
                                      <p:cBhvr>
                                        <p:cTn id="112" dur="500"/>
                                        <p:tgtEl>
                                          <p:spTgt spid="120"/>
                                        </p:tgtEl>
                                      </p:cBhvr>
                                    </p:animEffect>
                                    <p:anim calcmode="lin" valueType="num">
                                      <p:cBhvr>
                                        <p:cTn id="113" dur="500" fill="hold"/>
                                        <p:tgtEl>
                                          <p:spTgt spid="120"/>
                                        </p:tgtEl>
                                        <p:attrNameLst>
                                          <p:attrName>ppt_x</p:attrName>
                                        </p:attrNameLst>
                                      </p:cBhvr>
                                      <p:tavLst>
                                        <p:tav tm="0">
                                          <p:val>
                                            <p:strVal val="#ppt_x"/>
                                          </p:val>
                                        </p:tav>
                                        <p:tav tm="100000">
                                          <p:val>
                                            <p:strVal val="#ppt_x"/>
                                          </p:val>
                                        </p:tav>
                                      </p:tavLst>
                                    </p:anim>
                                    <p:anim calcmode="lin" valueType="num">
                                      <p:cBhvr>
                                        <p:cTn id="114" dur="500" fill="hold"/>
                                        <p:tgtEl>
                                          <p:spTgt spid="120"/>
                                        </p:tgtEl>
                                        <p:attrNameLst>
                                          <p:attrName>ppt_y</p:attrName>
                                        </p:attrNameLst>
                                      </p:cBhvr>
                                      <p:tavLst>
                                        <p:tav tm="0">
                                          <p:val>
                                            <p:strVal val="#ppt_y+.1"/>
                                          </p:val>
                                        </p:tav>
                                        <p:tav tm="100000">
                                          <p:val>
                                            <p:strVal val="#ppt_y"/>
                                          </p:val>
                                        </p:tav>
                                      </p:tavLst>
                                    </p:anim>
                                  </p:childTnLst>
                                </p:cTn>
                              </p:par>
                            </p:childTnLst>
                          </p:cTn>
                        </p:par>
                        <p:par>
                          <p:cTn id="115" fill="hold">
                            <p:stCondLst>
                              <p:cond delay="7700"/>
                            </p:stCondLst>
                            <p:childTnLst>
                              <p:par>
                                <p:cTn id="116" presetID="2" presetClass="entr" presetSubtype="2" fill="hold" grpId="0" nodeType="afterEffect">
                                  <p:stCondLst>
                                    <p:cond delay="0"/>
                                  </p:stCondLst>
                                  <p:childTnLst>
                                    <p:set>
                                      <p:cBhvr>
                                        <p:cTn id="117" dur="1" fill="hold">
                                          <p:stCondLst>
                                            <p:cond delay="0"/>
                                          </p:stCondLst>
                                        </p:cTn>
                                        <p:tgtEl>
                                          <p:spTgt spid="116"/>
                                        </p:tgtEl>
                                        <p:attrNameLst>
                                          <p:attrName>style.visibility</p:attrName>
                                        </p:attrNameLst>
                                      </p:cBhvr>
                                      <p:to>
                                        <p:strVal val="visible"/>
                                      </p:to>
                                    </p:set>
                                    <p:anim calcmode="lin" valueType="num">
                                      <p:cBhvr additive="base">
                                        <p:cTn id="118" dur="200" fill="hold"/>
                                        <p:tgtEl>
                                          <p:spTgt spid="116"/>
                                        </p:tgtEl>
                                        <p:attrNameLst>
                                          <p:attrName>ppt_x</p:attrName>
                                        </p:attrNameLst>
                                      </p:cBhvr>
                                      <p:tavLst>
                                        <p:tav tm="0">
                                          <p:val>
                                            <p:strVal val="1+#ppt_w/2"/>
                                          </p:val>
                                        </p:tav>
                                        <p:tav tm="100000">
                                          <p:val>
                                            <p:strVal val="#ppt_x"/>
                                          </p:val>
                                        </p:tav>
                                      </p:tavLst>
                                    </p:anim>
                                    <p:anim calcmode="lin" valueType="num">
                                      <p:cBhvr additive="base">
                                        <p:cTn id="119" dur="200" fill="hold"/>
                                        <p:tgtEl>
                                          <p:spTgt spid="116"/>
                                        </p:tgtEl>
                                        <p:attrNameLst>
                                          <p:attrName>ppt_y</p:attrName>
                                        </p:attrNameLst>
                                      </p:cBhvr>
                                      <p:tavLst>
                                        <p:tav tm="0">
                                          <p:val>
                                            <p:strVal val="#ppt_y"/>
                                          </p:val>
                                        </p:tav>
                                        <p:tav tm="100000">
                                          <p:val>
                                            <p:strVal val="#ppt_y"/>
                                          </p:val>
                                        </p:tav>
                                      </p:tavLst>
                                    </p:anim>
                                  </p:childTnLst>
                                </p:cTn>
                              </p:par>
                            </p:childTnLst>
                          </p:cTn>
                        </p:par>
                        <p:par>
                          <p:cTn id="120" fill="hold">
                            <p:stCondLst>
                              <p:cond delay="7900"/>
                            </p:stCondLst>
                            <p:childTnLst>
                              <p:par>
                                <p:cTn id="121" presetID="42" presetClass="entr" presetSubtype="0" fill="hold" nodeType="afterEffect">
                                  <p:stCondLst>
                                    <p:cond delay="0"/>
                                  </p:stCondLst>
                                  <p:childTnLst>
                                    <p:set>
                                      <p:cBhvr>
                                        <p:cTn id="122" dur="1" fill="hold">
                                          <p:stCondLst>
                                            <p:cond delay="0"/>
                                          </p:stCondLst>
                                        </p:cTn>
                                        <p:tgtEl>
                                          <p:spTgt spid="121"/>
                                        </p:tgtEl>
                                        <p:attrNameLst>
                                          <p:attrName>style.visibility</p:attrName>
                                        </p:attrNameLst>
                                      </p:cBhvr>
                                      <p:to>
                                        <p:strVal val="visible"/>
                                      </p:to>
                                    </p:set>
                                    <p:animEffect transition="in" filter="fade">
                                      <p:cBhvr>
                                        <p:cTn id="123" dur="500"/>
                                        <p:tgtEl>
                                          <p:spTgt spid="121"/>
                                        </p:tgtEl>
                                      </p:cBhvr>
                                    </p:animEffect>
                                    <p:anim calcmode="lin" valueType="num">
                                      <p:cBhvr>
                                        <p:cTn id="124" dur="500" fill="hold"/>
                                        <p:tgtEl>
                                          <p:spTgt spid="121"/>
                                        </p:tgtEl>
                                        <p:attrNameLst>
                                          <p:attrName>ppt_x</p:attrName>
                                        </p:attrNameLst>
                                      </p:cBhvr>
                                      <p:tavLst>
                                        <p:tav tm="0">
                                          <p:val>
                                            <p:strVal val="#ppt_x"/>
                                          </p:val>
                                        </p:tav>
                                        <p:tav tm="100000">
                                          <p:val>
                                            <p:strVal val="#ppt_x"/>
                                          </p:val>
                                        </p:tav>
                                      </p:tavLst>
                                    </p:anim>
                                    <p:anim calcmode="lin" valueType="num">
                                      <p:cBhvr>
                                        <p:cTn id="125" dur="500" fill="hold"/>
                                        <p:tgtEl>
                                          <p:spTgt spid="121"/>
                                        </p:tgtEl>
                                        <p:attrNameLst>
                                          <p:attrName>ppt_y</p:attrName>
                                        </p:attrNameLst>
                                      </p:cBhvr>
                                      <p:tavLst>
                                        <p:tav tm="0">
                                          <p:val>
                                            <p:strVal val="#ppt_y+.1"/>
                                          </p:val>
                                        </p:tav>
                                        <p:tav tm="100000">
                                          <p:val>
                                            <p:strVal val="#ppt_y"/>
                                          </p:val>
                                        </p:tav>
                                      </p:tavLst>
                                    </p:anim>
                                  </p:childTnLst>
                                </p:cTn>
                              </p:par>
                            </p:childTnLst>
                          </p:cTn>
                        </p:par>
                        <p:par>
                          <p:cTn id="126" fill="hold">
                            <p:stCondLst>
                              <p:cond delay="8400"/>
                            </p:stCondLst>
                            <p:childTnLst>
                              <p:par>
                                <p:cTn id="127" presetID="22" presetClass="entr" presetSubtype="8" fill="hold" grpId="0" nodeType="afterEffect">
                                  <p:stCondLst>
                                    <p:cond delay="0"/>
                                  </p:stCondLst>
                                  <p:childTnLst>
                                    <p:set>
                                      <p:cBhvr>
                                        <p:cTn id="128" dur="1" fill="hold">
                                          <p:stCondLst>
                                            <p:cond delay="0"/>
                                          </p:stCondLst>
                                        </p:cTn>
                                        <p:tgtEl>
                                          <p:spTgt spid="100"/>
                                        </p:tgtEl>
                                        <p:attrNameLst>
                                          <p:attrName>style.visibility</p:attrName>
                                        </p:attrNameLst>
                                      </p:cBhvr>
                                      <p:to>
                                        <p:strVal val="visible"/>
                                      </p:to>
                                    </p:set>
                                    <p:animEffect transition="in" filter="wipe(left)">
                                      <p:cBhvr>
                                        <p:cTn id="129" dur="200"/>
                                        <p:tgtEl>
                                          <p:spTgt spid="100"/>
                                        </p:tgtEl>
                                      </p:cBhvr>
                                    </p:animEffect>
                                  </p:childTnLst>
                                </p:cTn>
                              </p:par>
                            </p:childTnLst>
                          </p:cTn>
                        </p:par>
                        <p:par>
                          <p:cTn id="130" fill="hold">
                            <p:stCondLst>
                              <p:cond delay="8600"/>
                            </p:stCondLst>
                            <p:childTnLst>
                              <p:par>
                                <p:cTn id="131" presetID="22" presetClass="entr" presetSubtype="8" fill="hold" grpId="0" nodeType="afterEffect">
                                  <p:stCondLst>
                                    <p:cond delay="0"/>
                                  </p:stCondLst>
                                  <p:childTnLst>
                                    <p:set>
                                      <p:cBhvr>
                                        <p:cTn id="132" dur="1" fill="hold">
                                          <p:stCondLst>
                                            <p:cond delay="0"/>
                                          </p:stCondLst>
                                        </p:cTn>
                                        <p:tgtEl>
                                          <p:spTgt spid="88"/>
                                        </p:tgtEl>
                                        <p:attrNameLst>
                                          <p:attrName>style.visibility</p:attrName>
                                        </p:attrNameLst>
                                      </p:cBhvr>
                                      <p:to>
                                        <p:strVal val="visible"/>
                                      </p:to>
                                    </p:set>
                                    <p:animEffect transition="in" filter="wipe(left)">
                                      <p:cBhvr>
                                        <p:cTn id="133" dur="200"/>
                                        <p:tgtEl>
                                          <p:spTgt spid="88"/>
                                        </p:tgtEl>
                                      </p:cBhvr>
                                    </p:animEffect>
                                  </p:childTnLst>
                                </p:cTn>
                              </p:par>
                            </p:childTnLst>
                          </p:cTn>
                        </p:par>
                        <p:par>
                          <p:cTn id="134" fill="hold">
                            <p:stCondLst>
                              <p:cond delay="8800"/>
                            </p:stCondLst>
                            <p:childTnLst>
                              <p:par>
                                <p:cTn id="135" presetID="22" presetClass="entr" presetSubtype="8" fill="hold" grpId="0" nodeType="after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wipe(left)">
                                      <p:cBhvr>
                                        <p:cTn id="137" dur="200"/>
                                        <p:tgtEl>
                                          <p:spTgt spid="87"/>
                                        </p:tgtEl>
                                      </p:cBhvr>
                                    </p:animEffect>
                                  </p:childTnLst>
                                </p:cTn>
                              </p:par>
                            </p:childTnLst>
                          </p:cTn>
                        </p:par>
                        <p:par>
                          <p:cTn id="138" fill="hold">
                            <p:stCondLst>
                              <p:cond delay="9000"/>
                            </p:stCondLst>
                            <p:childTnLst>
                              <p:par>
                                <p:cTn id="139" presetID="22" presetClass="entr" presetSubtype="8" fill="hold" grpId="0" nodeType="afterEffect">
                                  <p:stCondLst>
                                    <p:cond delay="0"/>
                                  </p:stCondLst>
                                  <p:childTnLst>
                                    <p:set>
                                      <p:cBhvr>
                                        <p:cTn id="140" dur="1" fill="hold">
                                          <p:stCondLst>
                                            <p:cond delay="0"/>
                                          </p:stCondLst>
                                        </p:cTn>
                                        <p:tgtEl>
                                          <p:spTgt spid="86"/>
                                        </p:tgtEl>
                                        <p:attrNameLst>
                                          <p:attrName>style.visibility</p:attrName>
                                        </p:attrNameLst>
                                      </p:cBhvr>
                                      <p:to>
                                        <p:strVal val="visible"/>
                                      </p:to>
                                    </p:set>
                                    <p:animEffect transition="in" filter="wipe(left)">
                                      <p:cBhvr>
                                        <p:cTn id="141" dur="200"/>
                                        <p:tgtEl>
                                          <p:spTgt spid="86"/>
                                        </p:tgtEl>
                                      </p:cBhvr>
                                    </p:animEffect>
                                  </p:childTnLst>
                                </p:cTn>
                              </p:par>
                            </p:childTnLst>
                          </p:cTn>
                        </p:par>
                        <p:par>
                          <p:cTn id="142" fill="hold">
                            <p:stCondLst>
                              <p:cond delay="9200"/>
                            </p:stCondLst>
                            <p:childTnLst>
                              <p:par>
                                <p:cTn id="143" presetID="22" presetClass="entr" presetSubtype="8" fill="hold" grpId="0" nodeType="after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left)">
                                      <p:cBhvr>
                                        <p:cTn id="145" dur="200"/>
                                        <p:tgtEl>
                                          <p:spTgt spid="85"/>
                                        </p:tgtEl>
                                      </p:cBhvr>
                                    </p:animEffect>
                                  </p:childTnLst>
                                </p:cTn>
                              </p:par>
                            </p:childTnLst>
                          </p:cTn>
                        </p:par>
                        <p:par>
                          <p:cTn id="146" fill="hold">
                            <p:stCondLst>
                              <p:cond delay="9400"/>
                            </p:stCondLst>
                            <p:childTnLst>
                              <p:par>
                                <p:cTn id="147" presetID="22" presetClass="entr" presetSubtype="8" fill="hold" grpId="0" nodeType="afterEffect">
                                  <p:stCondLst>
                                    <p:cond delay="0"/>
                                  </p:stCondLst>
                                  <p:childTnLst>
                                    <p:set>
                                      <p:cBhvr>
                                        <p:cTn id="148" dur="1" fill="hold">
                                          <p:stCondLst>
                                            <p:cond delay="0"/>
                                          </p:stCondLst>
                                        </p:cTn>
                                        <p:tgtEl>
                                          <p:spTgt spid="84"/>
                                        </p:tgtEl>
                                        <p:attrNameLst>
                                          <p:attrName>style.visibility</p:attrName>
                                        </p:attrNameLst>
                                      </p:cBhvr>
                                      <p:to>
                                        <p:strVal val="visible"/>
                                      </p:to>
                                    </p:set>
                                    <p:animEffect transition="in" filter="wipe(left)">
                                      <p:cBhvr>
                                        <p:cTn id="149" dur="200"/>
                                        <p:tgtEl>
                                          <p:spTgt spid="84"/>
                                        </p:tgtEl>
                                      </p:cBhvr>
                                    </p:animEffect>
                                  </p:childTnLst>
                                </p:cTn>
                              </p:par>
                            </p:childTnLst>
                          </p:cTn>
                        </p:par>
                        <p:par>
                          <p:cTn id="150" fill="hold">
                            <p:stCondLst>
                              <p:cond delay="9600"/>
                            </p:stCondLst>
                            <p:childTnLst>
                              <p:par>
                                <p:cTn id="151" presetID="22" presetClass="entr" presetSubtype="8" fill="hold" grpId="0" nodeType="afterEffect">
                                  <p:stCondLst>
                                    <p:cond delay="0"/>
                                  </p:stCondLst>
                                  <p:childTnLst>
                                    <p:set>
                                      <p:cBhvr>
                                        <p:cTn id="152" dur="1" fill="hold">
                                          <p:stCondLst>
                                            <p:cond delay="0"/>
                                          </p:stCondLst>
                                        </p:cTn>
                                        <p:tgtEl>
                                          <p:spTgt spid="83"/>
                                        </p:tgtEl>
                                        <p:attrNameLst>
                                          <p:attrName>style.visibility</p:attrName>
                                        </p:attrNameLst>
                                      </p:cBhvr>
                                      <p:to>
                                        <p:strVal val="visible"/>
                                      </p:to>
                                    </p:set>
                                    <p:animEffect transition="in" filter="wipe(left)">
                                      <p:cBhvr>
                                        <p:cTn id="153" dur="200"/>
                                        <p:tgtEl>
                                          <p:spTgt spid="83"/>
                                        </p:tgtEl>
                                      </p:cBhvr>
                                    </p:animEffect>
                                  </p:childTnLst>
                                </p:cTn>
                              </p:par>
                            </p:childTnLst>
                          </p:cTn>
                        </p:par>
                        <p:par>
                          <p:cTn id="154" fill="hold">
                            <p:stCondLst>
                              <p:cond delay="9800"/>
                            </p:stCondLst>
                            <p:childTnLst>
                              <p:par>
                                <p:cTn id="155" presetID="22" presetClass="entr" presetSubtype="8" fill="hold" grpId="0" nodeType="afterEffect">
                                  <p:stCondLst>
                                    <p:cond delay="0"/>
                                  </p:stCondLst>
                                  <p:childTnLst>
                                    <p:set>
                                      <p:cBhvr>
                                        <p:cTn id="156" dur="1" fill="hold">
                                          <p:stCondLst>
                                            <p:cond delay="0"/>
                                          </p:stCondLst>
                                        </p:cTn>
                                        <p:tgtEl>
                                          <p:spTgt spid="82"/>
                                        </p:tgtEl>
                                        <p:attrNameLst>
                                          <p:attrName>style.visibility</p:attrName>
                                        </p:attrNameLst>
                                      </p:cBhvr>
                                      <p:to>
                                        <p:strVal val="visible"/>
                                      </p:to>
                                    </p:set>
                                    <p:animEffect transition="in" filter="wipe(left)">
                                      <p:cBhvr>
                                        <p:cTn id="157" dur="200"/>
                                        <p:tgtEl>
                                          <p:spTgt spid="82"/>
                                        </p:tgtEl>
                                      </p:cBhvr>
                                    </p:animEffect>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103"/>
                                        </p:tgtEl>
                                        <p:attrNameLst>
                                          <p:attrName>style.visibility</p:attrName>
                                        </p:attrNameLst>
                                      </p:cBhvr>
                                      <p:to>
                                        <p:strVal val="visible"/>
                                      </p:to>
                                    </p:set>
                                    <p:anim calcmode="lin" valueType="num">
                                      <p:cBhvr>
                                        <p:cTn id="161" dur="500" fill="hold"/>
                                        <p:tgtEl>
                                          <p:spTgt spid="103"/>
                                        </p:tgtEl>
                                        <p:attrNameLst>
                                          <p:attrName>ppt_w</p:attrName>
                                        </p:attrNameLst>
                                      </p:cBhvr>
                                      <p:tavLst>
                                        <p:tav tm="0">
                                          <p:val>
                                            <p:fltVal val="0"/>
                                          </p:val>
                                        </p:tav>
                                        <p:tav tm="100000">
                                          <p:val>
                                            <p:strVal val="#ppt_w"/>
                                          </p:val>
                                        </p:tav>
                                      </p:tavLst>
                                    </p:anim>
                                    <p:anim calcmode="lin" valueType="num">
                                      <p:cBhvr>
                                        <p:cTn id="162" dur="500" fill="hold"/>
                                        <p:tgtEl>
                                          <p:spTgt spid="103"/>
                                        </p:tgtEl>
                                        <p:attrNameLst>
                                          <p:attrName>ppt_h</p:attrName>
                                        </p:attrNameLst>
                                      </p:cBhvr>
                                      <p:tavLst>
                                        <p:tav tm="0">
                                          <p:val>
                                            <p:fltVal val="0"/>
                                          </p:val>
                                        </p:tav>
                                        <p:tav tm="100000">
                                          <p:val>
                                            <p:strVal val="#ppt_h"/>
                                          </p:val>
                                        </p:tav>
                                      </p:tavLst>
                                    </p:anim>
                                    <p:animEffect transition="in" filter="fade">
                                      <p:cBhvr>
                                        <p:cTn id="163" dur="500"/>
                                        <p:tgtEl>
                                          <p:spTgt spid="103"/>
                                        </p:tgtEl>
                                      </p:cBhvr>
                                    </p:animEffect>
                                  </p:childTnLst>
                                </p:cTn>
                              </p:par>
                            </p:childTnLst>
                          </p:cTn>
                        </p:par>
                        <p:par>
                          <p:cTn id="164" fill="hold">
                            <p:stCondLst>
                              <p:cond delay="10500"/>
                            </p:stCondLst>
                            <p:childTnLst>
                              <p:par>
                                <p:cTn id="165" presetID="21" presetClass="entr" presetSubtype="1" fill="hold" grpId="0" nodeType="afterEffect">
                                  <p:stCondLst>
                                    <p:cond delay="0"/>
                                  </p:stCondLst>
                                  <p:childTnLst>
                                    <p:set>
                                      <p:cBhvr>
                                        <p:cTn id="166" dur="1" fill="hold">
                                          <p:stCondLst>
                                            <p:cond delay="0"/>
                                          </p:stCondLst>
                                        </p:cTn>
                                        <p:tgtEl>
                                          <p:spTgt spid="102"/>
                                        </p:tgtEl>
                                        <p:attrNameLst>
                                          <p:attrName>style.visibility</p:attrName>
                                        </p:attrNameLst>
                                      </p:cBhvr>
                                      <p:to>
                                        <p:strVal val="visible"/>
                                      </p:to>
                                    </p:set>
                                    <p:animEffect transition="in" filter="wheel(1)">
                                      <p:cBhvr>
                                        <p:cTn id="167" dur="500"/>
                                        <p:tgtEl>
                                          <p:spTgt spid="102"/>
                                        </p:tgtEl>
                                      </p:cBhvr>
                                    </p:animEffect>
                                  </p:childTnLst>
                                </p:cTn>
                              </p:par>
                            </p:childTnLst>
                          </p:cTn>
                        </p:par>
                        <p:par>
                          <p:cTn id="168" fill="hold">
                            <p:stCondLst>
                              <p:cond delay="11000"/>
                            </p:stCondLst>
                            <p:childTnLst>
                              <p:par>
                                <p:cTn id="169" presetID="21" presetClass="entr" presetSubtype="1" fill="hold" grpId="0" nodeType="afterEffect">
                                  <p:stCondLst>
                                    <p:cond delay="0"/>
                                  </p:stCondLst>
                                  <p:childTnLst>
                                    <p:set>
                                      <p:cBhvr>
                                        <p:cTn id="170" dur="1" fill="hold">
                                          <p:stCondLst>
                                            <p:cond delay="0"/>
                                          </p:stCondLst>
                                        </p:cTn>
                                        <p:tgtEl>
                                          <p:spTgt spid="101"/>
                                        </p:tgtEl>
                                        <p:attrNameLst>
                                          <p:attrName>style.visibility</p:attrName>
                                        </p:attrNameLst>
                                      </p:cBhvr>
                                      <p:to>
                                        <p:strVal val="visible"/>
                                      </p:to>
                                    </p:set>
                                    <p:animEffect transition="in" filter="wheel(1)">
                                      <p:cBhvr>
                                        <p:cTn id="17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2" grpId="0" animBg="1"/>
      <p:bldP spid="83" grpId="0" animBg="1"/>
      <p:bldP spid="84" grpId="0" animBg="1"/>
      <p:bldP spid="85" grpId="0" animBg="1"/>
      <p:bldP spid="86" grpId="0" animBg="1"/>
      <p:bldP spid="87" grpId="0" animBg="1"/>
      <p:bldP spid="88" grpId="0" animBg="1"/>
      <p:bldP spid="93" grpId="0"/>
      <p:bldP spid="100" grpId="0" animBg="1"/>
      <p:bldP spid="101" grpId="0" animBg="1"/>
      <p:bldP spid="102" grpId="0" animBg="1"/>
      <p:bldP spid="103" grpId="0"/>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057400" y="457200"/>
            <a:ext cx="8610600" cy="609600"/>
          </a:xfrm>
        </p:spPr>
        <p:txBody>
          <a:bodyPr/>
          <a:lstStyle/>
          <a:p>
            <a:r>
              <a:rPr lang="en-US" altLang="en-US" sz="3200" dirty="0"/>
              <a:t>Annuity Computation</a:t>
            </a:r>
          </a:p>
        </p:txBody>
      </p:sp>
      <p:sp>
        <p:nvSpPr>
          <p:cNvPr id="2" name="Oval 1"/>
          <p:cNvSpPr/>
          <p:nvPr/>
        </p:nvSpPr>
        <p:spPr bwMode="auto">
          <a:xfrm>
            <a:off x="9617765" y="58310"/>
            <a:ext cx="975311" cy="975311"/>
          </a:xfrm>
          <a:prstGeom prst="ellipse">
            <a:avLst/>
          </a:prstGeom>
          <a:gradFill>
            <a:gsLst>
              <a:gs pos="0">
                <a:srgbClr val="FF0000"/>
              </a:gs>
              <a:gs pos="50000">
                <a:srgbClr val="FF9900"/>
              </a:gs>
              <a:gs pos="100000">
                <a:srgbClr val="FF00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100" b="1" dirty="0">
                <a:solidFill>
                  <a:srgbClr val="000000"/>
                </a:solidFill>
                <a:effectLst>
                  <a:outerShdw blurRad="50800" dist="38100" algn="l" rotWithShape="0">
                    <a:schemeClr val="bg1">
                      <a:alpha val="50000"/>
                    </a:schemeClr>
                  </a:outerShdw>
                </a:effectLst>
              </a:rPr>
              <a:t>Annuity</a:t>
            </a:r>
          </a:p>
        </p:txBody>
      </p:sp>
      <p:sp>
        <p:nvSpPr>
          <p:cNvPr id="41" name="Right Arrow 40"/>
          <p:cNvSpPr/>
          <p:nvPr/>
        </p:nvSpPr>
        <p:spPr>
          <a:xfrm rot="16200000" flipV="1">
            <a:off x="7918627" y="4206230"/>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2" name="Right Arrow 41"/>
          <p:cNvSpPr/>
          <p:nvPr/>
        </p:nvSpPr>
        <p:spPr>
          <a:xfrm rot="16200000" flipV="1">
            <a:off x="5913076" y="4206230"/>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3" name="Right Arrow 42"/>
          <p:cNvSpPr/>
          <p:nvPr/>
        </p:nvSpPr>
        <p:spPr>
          <a:xfrm rot="5400000">
            <a:off x="7918627" y="3154682"/>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4" name="Right Arrow 43"/>
          <p:cNvSpPr/>
          <p:nvPr/>
        </p:nvSpPr>
        <p:spPr>
          <a:xfrm rot="5400000">
            <a:off x="5913076" y="3154682"/>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5" name="Right Arrow 44"/>
          <p:cNvSpPr/>
          <p:nvPr/>
        </p:nvSpPr>
        <p:spPr>
          <a:xfrm rot="5400000">
            <a:off x="2255561" y="4366251"/>
            <a:ext cx="731512" cy="320037"/>
          </a:xfrm>
          <a:prstGeom prst="rightArrow">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6" name="Right Arrow 45"/>
          <p:cNvSpPr/>
          <p:nvPr/>
        </p:nvSpPr>
        <p:spPr>
          <a:xfrm>
            <a:off x="3444269" y="3680456"/>
            <a:ext cx="731512" cy="320037"/>
          </a:xfrm>
          <a:prstGeom prst="rightArrow">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7" name="Rounded Rectangle 46"/>
          <p:cNvSpPr/>
          <p:nvPr/>
        </p:nvSpPr>
        <p:spPr>
          <a:xfrm>
            <a:off x="1706928" y="3429001"/>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Funds in the participant’s account</a:t>
            </a:r>
          </a:p>
        </p:txBody>
      </p:sp>
      <p:sp>
        <p:nvSpPr>
          <p:cNvPr id="48" name="Rounded Rectangle 47"/>
          <p:cNvSpPr/>
          <p:nvPr/>
        </p:nvSpPr>
        <p:spPr>
          <a:xfrm>
            <a:off x="1706928" y="4892026"/>
            <a:ext cx="1828780" cy="822951"/>
          </a:xfrm>
          <a:prstGeom prst="round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Fund taken in cash</a:t>
            </a:r>
          </a:p>
        </p:txBody>
      </p:sp>
      <p:sp>
        <p:nvSpPr>
          <p:cNvPr id="49" name="Rounded Rectangle 48"/>
          <p:cNvSpPr/>
          <p:nvPr/>
        </p:nvSpPr>
        <p:spPr>
          <a:xfrm>
            <a:off x="8656292" y="3428998"/>
            <a:ext cx="1828780" cy="822951"/>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Annuity</a:t>
            </a:r>
          </a:p>
        </p:txBody>
      </p:sp>
      <p:sp>
        <p:nvSpPr>
          <p:cNvPr id="50" name="Right Arrow 49"/>
          <p:cNvSpPr/>
          <p:nvPr/>
        </p:nvSpPr>
        <p:spPr>
          <a:xfrm>
            <a:off x="7911397" y="3611878"/>
            <a:ext cx="745974" cy="454328"/>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1" name="Right Arrow 50"/>
          <p:cNvSpPr/>
          <p:nvPr/>
        </p:nvSpPr>
        <p:spPr>
          <a:xfrm>
            <a:off x="7476292" y="3611878"/>
            <a:ext cx="745974" cy="454328"/>
          </a:xfrm>
          <a:prstGeom prst="rightArrow">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2" name="Right Arrow 51"/>
          <p:cNvSpPr/>
          <p:nvPr/>
        </p:nvSpPr>
        <p:spPr>
          <a:xfrm>
            <a:off x="6992415" y="3611878"/>
            <a:ext cx="745974" cy="454328"/>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3" name="Right Arrow 52"/>
          <p:cNvSpPr/>
          <p:nvPr/>
        </p:nvSpPr>
        <p:spPr>
          <a:xfrm>
            <a:off x="6557310" y="3611878"/>
            <a:ext cx="745974" cy="454328"/>
          </a:xfrm>
          <a:prstGeom prst="rightArrow">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4" name="Right Arrow 53"/>
          <p:cNvSpPr/>
          <p:nvPr/>
        </p:nvSpPr>
        <p:spPr>
          <a:xfrm>
            <a:off x="6073910" y="3611878"/>
            <a:ext cx="745974" cy="454328"/>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5" name="Right Arrow 54"/>
          <p:cNvSpPr/>
          <p:nvPr/>
        </p:nvSpPr>
        <p:spPr>
          <a:xfrm>
            <a:off x="5638805" y="3611878"/>
            <a:ext cx="745974" cy="454328"/>
          </a:xfrm>
          <a:prstGeom prst="rightArrow">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6" name="Rounded Rectangle 55"/>
          <p:cNvSpPr/>
          <p:nvPr/>
        </p:nvSpPr>
        <p:spPr>
          <a:xfrm>
            <a:off x="4175781" y="3429001"/>
            <a:ext cx="1828780" cy="822951"/>
          </a:xfrm>
          <a:prstGeom prst="roundRect">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Funds dedicated to get an annuity</a:t>
            </a:r>
          </a:p>
        </p:txBody>
      </p:sp>
      <p:sp>
        <p:nvSpPr>
          <p:cNvPr id="57" name="Rounded Rectangle 56"/>
          <p:cNvSpPr/>
          <p:nvPr/>
        </p:nvSpPr>
        <p:spPr>
          <a:xfrm>
            <a:off x="5364488" y="2331733"/>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Participant’s age</a:t>
            </a:r>
          </a:p>
        </p:txBody>
      </p:sp>
      <p:sp>
        <p:nvSpPr>
          <p:cNvPr id="58" name="Rounded Rectangle 57"/>
          <p:cNvSpPr/>
          <p:nvPr/>
        </p:nvSpPr>
        <p:spPr>
          <a:xfrm>
            <a:off x="7369994" y="2328504"/>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Age of Participant’s Spouse</a:t>
            </a:r>
          </a:p>
        </p:txBody>
      </p:sp>
      <p:sp>
        <p:nvSpPr>
          <p:cNvPr id="59" name="Rounded Rectangle 58"/>
          <p:cNvSpPr/>
          <p:nvPr/>
        </p:nvSpPr>
        <p:spPr>
          <a:xfrm>
            <a:off x="5364488" y="4529498"/>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Spouse’s protection level</a:t>
            </a:r>
          </a:p>
        </p:txBody>
      </p:sp>
      <p:sp>
        <p:nvSpPr>
          <p:cNvPr id="60" name="Rounded Rectangle 59"/>
          <p:cNvSpPr/>
          <p:nvPr/>
        </p:nvSpPr>
        <p:spPr>
          <a:xfrm>
            <a:off x="7369994" y="4526269"/>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Actuarial factors</a:t>
            </a:r>
          </a:p>
        </p:txBody>
      </p:sp>
      <p:sp>
        <p:nvSpPr>
          <p:cNvPr id="61" name="Oval 60"/>
          <p:cNvSpPr/>
          <p:nvPr/>
        </p:nvSpPr>
        <p:spPr>
          <a:xfrm>
            <a:off x="5463158" y="5440659"/>
            <a:ext cx="548634" cy="54863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1400" b="1" dirty="0">
                <a:solidFill>
                  <a:schemeClr val="tx1"/>
                </a:solidFill>
                <a:latin typeface="Arial Narrow" panose="020B0606020202030204" pitchFamily="34" charset="0"/>
              </a:rPr>
              <a:t>0%</a:t>
            </a:r>
            <a:endParaRPr lang="en-US" sz="1400" b="1" dirty="0">
              <a:solidFill>
                <a:schemeClr val="tx1"/>
              </a:solidFill>
              <a:latin typeface="Arial Narrow" panose="020B0606020202030204" pitchFamily="34" charset="0"/>
            </a:endParaRPr>
          </a:p>
        </p:txBody>
      </p:sp>
      <p:sp>
        <p:nvSpPr>
          <p:cNvPr id="62" name="Oval 61"/>
          <p:cNvSpPr/>
          <p:nvPr/>
        </p:nvSpPr>
        <p:spPr>
          <a:xfrm>
            <a:off x="6011792" y="5440659"/>
            <a:ext cx="548634" cy="54863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1400" b="1" dirty="0">
                <a:solidFill>
                  <a:schemeClr val="tx1"/>
                </a:solidFill>
                <a:latin typeface="Arial Narrow" panose="020B0606020202030204" pitchFamily="34" charset="0"/>
              </a:rPr>
              <a:t>50%</a:t>
            </a:r>
            <a:endParaRPr lang="en-US" sz="1400" b="1" dirty="0">
              <a:solidFill>
                <a:schemeClr val="tx1"/>
              </a:solidFill>
              <a:latin typeface="Arial Narrow" panose="020B0606020202030204" pitchFamily="34" charset="0"/>
            </a:endParaRPr>
          </a:p>
        </p:txBody>
      </p:sp>
      <p:sp>
        <p:nvSpPr>
          <p:cNvPr id="63" name="Oval 62"/>
          <p:cNvSpPr/>
          <p:nvPr/>
        </p:nvSpPr>
        <p:spPr>
          <a:xfrm>
            <a:off x="6560426" y="5440659"/>
            <a:ext cx="548634" cy="54863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1400" b="1" dirty="0">
                <a:solidFill>
                  <a:schemeClr val="tx1"/>
                </a:solidFill>
                <a:latin typeface="Arial Narrow" panose="020B0606020202030204" pitchFamily="34" charset="0"/>
              </a:rPr>
              <a:t>100%</a:t>
            </a:r>
            <a:endParaRPr lang="en-US" sz="1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82245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1000" fill="hold"/>
                                        <p:tgtEl>
                                          <p:spTgt spid="47"/>
                                        </p:tgtEl>
                                        <p:attrNameLst>
                                          <p:attrName>ppt_x</p:attrName>
                                        </p:attrNameLst>
                                      </p:cBhvr>
                                      <p:tavLst>
                                        <p:tav tm="0">
                                          <p:val>
                                            <p:strVal val="0-#ppt_w/2"/>
                                          </p:val>
                                        </p:tav>
                                        <p:tav tm="100000">
                                          <p:val>
                                            <p:strVal val="#ppt_x"/>
                                          </p:val>
                                        </p:tav>
                                      </p:tavLst>
                                    </p:anim>
                                    <p:anim calcmode="lin" valueType="num">
                                      <p:cBhvr additive="base">
                                        <p:cTn id="14" dur="1000" fill="hold"/>
                                        <p:tgtEl>
                                          <p:spTgt spid="4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up)">
                                      <p:cBhvr>
                                        <p:cTn id="26" dur="500"/>
                                        <p:tgtEl>
                                          <p:spTgt spid="4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up)">
                                      <p:cBhvr>
                                        <p:cTn id="42" dur="500"/>
                                        <p:tgtEl>
                                          <p:spTgt spid="58"/>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down)">
                                      <p:cBhvr>
                                        <p:cTn id="50" dur="500"/>
                                        <p:tgtEl>
                                          <p:spTgt spid="59"/>
                                        </p:tgtEl>
                                      </p:cBhvr>
                                    </p:animEffect>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200" fill="hold"/>
                                        <p:tgtEl>
                                          <p:spTgt spid="61"/>
                                        </p:tgtEl>
                                        <p:attrNameLst>
                                          <p:attrName>ppt_x</p:attrName>
                                        </p:attrNameLst>
                                      </p:cBhvr>
                                      <p:tavLst>
                                        <p:tav tm="0">
                                          <p:val>
                                            <p:strVal val="#ppt_x"/>
                                          </p:val>
                                        </p:tav>
                                        <p:tav tm="100000">
                                          <p:val>
                                            <p:strVal val="#ppt_x"/>
                                          </p:val>
                                        </p:tav>
                                      </p:tavLst>
                                    </p:anim>
                                    <p:anim calcmode="lin" valueType="num">
                                      <p:cBhvr additive="base">
                                        <p:cTn id="55" dur="200" fill="hold"/>
                                        <p:tgtEl>
                                          <p:spTgt spid="61"/>
                                        </p:tgtEl>
                                        <p:attrNameLst>
                                          <p:attrName>ppt_y</p:attrName>
                                        </p:attrNameLst>
                                      </p:cBhvr>
                                      <p:tavLst>
                                        <p:tav tm="0">
                                          <p:val>
                                            <p:strVal val="1+#ppt_h/2"/>
                                          </p:val>
                                        </p:tav>
                                        <p:tav tm="100000">
                                          <p:val>
                                            <p:strVal val="#ppt_y"/>
                                          </p:val>
                                        </p:tav>
                                      </p:tavLst>
                                    </p:anim>
                                  </p:childTnLst>
                                </p:cTn>
                              </p:par>
                            </p:childTnLst>
                          </p:cTn>
                        </p:par>
                        <p:par>
                          <p:cTn id="56" fill="hold">
                            <p:stCondLst>
                              <p:cond delay="5700"/>
                            </p:stCondLst>
                            <p:childTnLst>
                              <p:par>
                                <p:cTn id="57" presetID="2" presetClass="entr" presetSubtype="4"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200" fill="hold"/>
                                        <p:tgtEl>
                                          <p:spTgt spid="62"/>
                                        </p:tgtEl>
                                        <p:attrNameLst>
                                          <p:attrName>ppt_x</p:attrName>
                                        </p:attrNameLst>
                                      </p:cBhvr>
                                      <p:tavLst>
                                        <p:tav tm="0">
                                          <p:val>
                                            <p:strVal val="#ppt_x"/>
                                          </p:val>
                                        </p:tav>
                                        <p:tav tm="100000">
                                          <p:val>
                                            <p:strVal val="#ppt_x"/>
                                          </p:val>
                                        </p:tav>
                                      </p:tavLst>
                                    </p:anim>
                                    <p:anim calcmode="lin" valueType="num">
                                      <p:cBhvr additive="base">
                                        <p:cTn id="60" dur="200" fill="hold"/>
                                        <p:tgtEl>
                                          <p:spTgt spid="62"/>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4" fill="hold" grpId="0"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200" fill="hold"/>
                                        <p:tgtEl>
                                          <p:spTgt spid="63"/>
                                        </p:tgtEl>
                                        <p:attrNameLst>
                                          <p:attrName>ppt_x</p:attrName>
                                        </p:attrNameLst>
                                      </p:cBhvr>
                                      <p:tavLst>
                                        <p:tav tm="0">
                                          <p:val>
                                            <p:strVal val="#ppt_x"/>
                                          </p:val>
                                        </p:tav>
                                        <p:tav tm="100000">
                                          <p:val>
                                            <p:strVal val="#ppt_x"/>
                                          </p:val>
                                        </p:tav>
                                      </p:tavLst>
                                    </p:anim>
                                    <p:anim calcmode="lin" valueType="num">
                                      <p:cBhvr additive="base">
                                        <p:cTn id="65" dur="200" fill="hold"/>
                                        <p:tgtEl>
                                          <p:spTgt spid="63"/>
                                        </p:tgtEl>
                                        <p:attrNameLst>
                                          <p:attrName>ppt_y</p:attrName>
                                        </p:attrNameLst>
                                      </p:cBhvr>
                                      <p:tavLst>
                                        <p:tav tm="0">
                                          <p:val>
                                            <p:strVal val="1+#ppt_h/2"/>
                                          </p:val>
                                        </p:tav>
                                        <p:tav tm="100000">
                                          <p:val>
                                            <p:strVal val="#ppt_y"/>
                                          </p:val>
                                        </p:tav>
                                      </p:tavLst>
                                    </p:anim>
                                  </p:childTnLst>
                                </p:cTn>
                              </p:par>
                            </p:childTnLst>
                          </p:cTn>
                        </p:par>
                        <p:par>
                          <p:cTn id="66" fill="hold">
                            <p:stCondLst>
                              <p:cond delay="6100"/>
                            </p:stCondLst>
                            <p:childTnLst>
                              <p:par>
                                <p:cTn id="67" presetID="22" presetClass="entr" presetSubtype="4"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childTnLst>
                          </p:cTn>
                        </p:par>
                        <p:par>
                          <p:cTn id="70" fill="hold">
                            <p:stCondLst>
                              <p:cond delay="6600"/>
                            </p:stCondLst>
                            <p:childTnLst>
                              <p:par>
                                <p:cTn id="71" presetID="22" presetClass="entr" presetSubtype="4"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down)">
                                      <p:cBhvr>
                                        <p:cTn id="73" dur="500"/>
                                        <p:tgtEl>
                                          <p:spTgt spid="60"/>
                                        </p:tgtEl>
                                      </p:cBhvr>
                                    </p:animEffect>
                                  </p:childTnLst>
                                </p:cTn>
                              </p:par>
                            </p:childTnLst>
                          </p:cTn>
                        </p:par>
                        <p:par>
                          <p:cTn id="74" fill="hold">
                            <p:stCondLst>
                              <p:cond delay="7100"/>
                            </p:stCondLst>
                            <p:childTnLst>
                              <p:par>
                                <p:cTn id="75" presetID="22" presetClass="entr" presetSubtype="4"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500"/>
                                        <p:tgtEl>
                                          <p:spTgt spid="41"/>
                                        </p:tgtEl>
                                      </p:cBhvr>
                                    </p:animEffect>
                                  </p:childTnLst>
                                </p:cTn>
                              </p:par>
                            </p:childTnLst>
                          </p:cTn>
                        </p:par>
                        <p:par>
                          <p:cTn id="78" fill="hold">
                            <p:stCondLst>
                              <p:cond delay="7600"/>
                            </p:stCondLst>
                            <p:childTnLst>
                              <p:par>
                                <p:cTn id="79" presetID="22" presetClass="entr" presetSubtype="8"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left)">
                                      <p:cBhvr>
                                        <p:cTn id="81" dur="200"/>
                                        <p:tgtEl>
                                          <p:spTgt spid="55"/>
                                        </p:tgtEl>
                                      </p:cBhvr>
                                    </p:animEffect>
                                  </p:childTnLst>
                                </p:cTn>
                              </p:par>
                            </p:childTnLst>
                          </p:cTn>
                        </p:par>
                        <p:par>
                          <p:cTn id="82" fill="hold">
                            <p:stCondLst>
                              <p:cond delay="7800"/>
                            </p:stCondLst>
                            <p:childTnLst>
                              <p:par>
                                <p:cTn id="83" presetID="22" presetClass="entr" presetSubtype="8"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200"/>
                                        <p:tgtEl>
                                          <p:spTgt spid="54"/>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200"/>
                                        <p:tgtEl>
                                          <p:spTgt spid="53"/>
                                        </p:tgtEl>
                                      </p:cBhvr>
                                    </p:animEffect>
                                  </p:childTnLst>
                                </p:cTn>
                              </p:par>
                            </p:childTnLst>
                          </p:cTn>
                        </p:par>
                        <p:par>
                          <p:cTn id="90" fill="hold">
                            <p:stCondLst>
                              <p:cond delay="8200"/>
                            </p:stCondLst>
                            <p:childTnLst>
                              <p:par>
                                <p:cTn id="91" presetID="22" presetClass="entr" presetSubtype="8"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left)">
                                      <p:cBhvr>
                                        <p:cTn id="93" dur="200"/>
                                        <p:tgtEl>
                                          <p:spTgt spid="52"/>
                                        </p:tgtEl>
                                      </p:cBhvr>
                                    </p:animEffect>
                                  </p:childTnLst>
                                </p:cTn>
                              </p:par>
                            </p:childTnLst>
                          </p:cTn>
                        </p:par>
                        <p:par>
                          <p:cTn id="94" fill="hold">
                            <p:stCondLst>
                              <p:cond delay="8400"/>
                            </p:stCondLst>
                            <p:childTnLst>
                              <p:par>
                                <p:cTn id="95" presetID="22" presetClass="entr" presetSubtype="8"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left)">
                                      <p:cBhvr>
                                        <p:cTn id="97" dur="200"/>
                                        <p:tgtEl>
                                          <p:spTgt spid="51"/>
                                        </p:tgtEl>
                                      </p:cBhvr>
                                    </p:animEffect>
                                  </p:childTnLst>
                                </p:cTn>
                              </p:par>
                            </p:childTnLst>
                          </p:cTn>
                        </p:par>
                        <p:par>
                          <p:cTn id="98" fill="hold">
                            <p:stCondLst>
                              <p:cond delay="86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200"/>
                                        <p:tgtEl>
                                          <p:spTgt spid="50"/>
                                        </p:tgtEl>
                                      </p:cBhvr>
                                    </p:animEffect>
                                  </p:childTnLst>
                                </p:cTn>
                              </p:par>
                            </p:childTnLst>
                          </p:cTn>
                        </p:par>
                        <p:par>
                          <p:cTn id="102" fill="hold">
                            <p:stCondLst>
                              <p:cond delay="8800"/>
                            </p:stCondLst>
                            <p:childTnLst>
                              <p:par>
                                <p:cTn id="103" presetID="22" presetClass="entr" presetSubtype="8"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left)">
                                      <p:cBhvr>
                                        <p:cTn id="10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057400" y="457200"/>
            <a:ext cx="8610600" cy="609600"/>
          </a:xfrm>
        </p:spPr>
        <p:txBody>
          <a:bodyPr/>
          <a:lstStyle/>
          <a:p>
            <a:r>
              <a:rPr lang="en-US" altLang="en-US" sz="3200" dirty="0"/>
              <a:t>Example</a:t>
            </a:r>
          </a:p>
        </p:txBody>
      </p:sp>
      <p:sp>
        <p:nvSpPr>
          <p:cNvPr id="2" name="Oval 1"/>
          <p:cNvSpPr/>
          <p:nvPr/>
        </p:nvSpPr>
        <p:spPr bwMode="auto">
          <a:xfrm>
            <a:off x="9617765" y="58310"/>
            <a:ext cx="975311" cy="975311"/>
          </a:xfrm>
          <a:prstGeom prst="ellipse">
            <a:avLst/>
          </a:prstGeom>
          <a:gradFill>
            <a:gsLst>
              <a:gs pos="0">
                <a:srgbClr val="FF0000"/>
              </a:gs>
              <a:gs pos="50000">
                <a:srgbClr val="FF9900"/>
              </a:gs>
              <a:gs pos="100000">
                <a:srgbClr val="FF00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100" b="1" dirty="0">
                <a:solidFill>
                  <a:srgbClr val="000000"/>
                </a:solidFill>
                <a:effectLst>
                  <a:outerShdw blurRad="50800" dist="38100" algn="l" rotWithShape="0">
                    <a:schemeClr val="bg1">
                      <a:alpha val="50000"/>
                    </a:schemeClr>
                  </a:outerShdw>
                </a:effectLst>
              </a:rPr>
              <a:t>Annuity</a:t>
            </a:r>
          </a:p>
        </p:txBody>
      </p:sp>
      <p:sp>
        <p:nvSpPr>
          <p:cNvPr id="41" name="Right Arrow 40"/>
          <p:cNvSpPr/>
          <p:nvPr/>
        </p:nvSpPr>
        <p:spPr>
          <a:xfrm rot="16200000" flipV="1">
            <a:off x="7918627" y="4206230"/>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2" name="Right Arrow 41"/>
          <p:cNvSpPr/>
          <p:nvPr/>
        </p:nvSpPr>
        <p:spPr>
          <a:xfrm rot="16200000" flipV="1">
            <a:off x="5913076" y="4206230"/>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3" name="Right Arrow 42"/>
          <p:cNvSpPr/>
          <p:nvPr/>
        </p:nvSpPr>
        <p:spPr>
          <a:xfrm rot="5400000">
            <a:off x="7918627" y="3154682"/>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4" name="Right Arrow 43"/>
          <p:cNvSpPr/>
          <p:nvPr/>
        </p:nvSpPr>
        <p:spPr>
          <a:xfrm rot="5400000">
            <a:off x="5913076" y="3154682"/>
            <a:ext cx="731512" cy="320037"/>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5" name="Right Arrow 44"/>
          <p:cNvSpPr/>
          <p:nvPr/>
        </p:nvSpPr>
        <p:spPr>
          <a:xfrm rot="5400000">
            <a:off x="2255561" y="4366251"/>
            <a:ext cx="731512" cy="320037"/>
          </a:xfrm>
          <a:prstGeom prst="rightArrow">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6" name="Right Arrow 45"/>
          <p:cNvSpPr/>
          <p:nvPr/>
        </p:nvSpPr>
        <p:spPr>
          <a:xfrm>
            <a:off x="3444269" y="3680456"/>
            <a:ext cx="731512" cy="320037"/>
          </a:xfrm>
          <a:prstGeom prst="rightArrow">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47" name="Rounded Rectangle 46"/>
          <p:cNvSpPr/>
          <p:nvPr/>
        </p:nvSpPr>
        <p:spPr>
          <a:xfrm>
            <a:off x="1706928" y="3429001"/>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Funds:</a:t>
            </a:r>
          </a:p>
          <a:p>
            <a:pPr algn="ctr"/>
            <a:r>
              <a:rPr lang="en-US" sz="1600" b="1" dirty="0">
                <a:effectLst>
                  <a:outerShdw blurRad="38100" dist="38100" dir="2700000" algn="tl">
                    <a:srgbClr val="000000">
                      <a:alpha val="43137"/>
                    </a:srgbClr>
                  </a:outerShdw>
                </a:effectLst>
                <a:latin typeface="Arial Narrow" panose="020B0606020202030204" pitchFamily="34" charset="0"/>
              </a:rPr>
              <a:t>$1,000,000</a:t>
            </a:r>
          </a:p>
        </p:txBody>
      </p:sp>
      <p:sp>
        <p:nvSpPr>
          <p:cNvPr id="48" name="Rounded Rectangle 47"/>
          <p:cNvSpPr/>
          <p:nvPr/>
        </p:nvSpPr>
        <p:spPr>
          <a:xfrm>
            <a:off x="1706928" y="4892026"/>
            <a:ext cx="1828780" cy="822951"/>
          </a:xfrm>
          <a:prstGeom prst="roundRect">
            <a:avLst/>
          </a:prstGeom>
          <a:solidFill>
            <a:srgbClr val="0099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Cash:</a:t>
            </a:r>
          </a:p>
          <a:p>
            <a:pPr algn="ctr"/>
            <a:r>
              <a:rPr lang="en-US" sz="1600" b="1" dirty="0">
                <a:effectLst>
                  <a:outerShdw blurRad="38100" dist="38100" dir="2700000" algn="tl">
                    <a:srgbClr val="000000">
                      <a:alpha val="43137"/>
                    </a:srgbClr>
                  </a:outerShdw>
                </a:effectLst>
                <a:latin typeface="Arial Narrow" panose="020B0606020202030204" pitchFamily="34" charset="0"/>
              </a:rPr>
              <a:t>$250,000</a:t>
            </a:r>
          </a:p>
        </p:txBody>
      </p:sp>
      <p:sp>
        <p:nvSpPr>
          <p:cNvPr id="49" name="Rounded Rectangle 48"/>
          <p:cNvSpPr/>
          <p:nvPr/>
        </p:nvSpPr>
        <p:spPr>
          <a:xfrm>
            <a:off x="8656292" y="3428998"/>
            <a:ext cx="1828780" cy="822951"/>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Annuity:</a:t>
            </a:r>
          </a:p>
          <a:p>
            <a:pPr algn="ctr"/>
            <a:r>
              <a:rPr lang="en-US" sz="1600" b="1" dirty="0">
                <a:effectLst>
                  <a:outerShdw blurRad="38100" dist="38100" dir="2700000" algn="tl">
                    <a:srgbClr val="000000">
                      <a:alpha val="43137"/>
                    </a:srgbClr>
                  </a:outerShdw>
                </a:effectLst>
                <a:latin typeface="Arial Narrow" panose="020B0606020202030204" pitchFamily="34" charset="0"/>
              </a:rPr>
              <a:t>$49,508 per year</a:t>
            </a:r>
          </a:p>
          <a:p>
            <a:pPr algn="ctr"/>
            <a:r>
              <a:rPr lang="en-US" sz="1600" b="1" dirty="0">
                <a:effectLst>
                  <a:outerShdw blurRad="38100" dist="38100" dir="2700000" algn="tl">
                    <a:srgbClr val="000000">
                      <a:alpha val="43137"/>
                    </a:srgbClr>
                  </a:outerShdw>
                </a:effectLst>
                <a:latin typeface="Arial Narrow" panose="020B0606020202030204" pitchFamily="34" charset="0"/>
              </a:rPr>
              <a:t>$4,126 per month</a:t>
            </a:r>
          </a:p>
        </p:txBody>
      </p:sp>
      <p:sp>
        <p:nvSpPr>
          <p:cNvPr id="50" name="Right Arrow 49"/>
          <p:cNvSpPr/>
          <p:nvPr/>
        </p:nvSpPr>
        <p:spPr>
          <a:xfrm>
            <a:off x="7911397" y="3611878"/>
            <a:ext cx="745974" cy="454328"/>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1" name="Right Arrow 50"/>
          <p:cNvSpPr/>
          <p:nvPr/>
        </p:nvSpPr>
        <p:spPr>
          <a:xfrm>
            <a:off x="7476292" y="3611878"/>
            <a:ext cx="745974" cy="454328"/>
          </a:xfrm>
          <a:prstGeom prst="rightArrow">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2" name="Right Arrow 51"/>
          <p:cNvSpPr/>
          <p:nvPr/>
        </p:nvSpPr>
        <p:spPr>
          <a:xfrm>
            <a:off x="6992415" y="3611878"/>
            <a:ext cx="745974" cy="454328"/>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3" name="Right Arrow 52"/>
          <p:cNvSpPr/>
          <p:nvPr/>
        </p:nvSpPr>
        <p:spPr>
          <a:xfrm>
            <a:off x="6557310" y="3611878"/>
            <a:ext cx="745974" cy="454328"/>
          </a:xfrm>
          <a:prstGeom prst="rightArrow">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4" name="Right Arrow 53"/>
          <p:cNvSpPr/>
          <p:nvPr/>
        </p:nvSpPr>
        <p:spPr>
          <a:xfrm>
            <a:off x="6073910" y="3611878"/>
            <a:ext cx="745974" cy="454328"/>
          </a:xfrm>
          <a:prstGeom prst="right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5" name="Right Arrow 54"/>
          <p:cNvSpPr/>
          <p:nvPr/>
        </p:nvSpPr>
        <p:spPr>
          <a:xfrm>
            <a:off x="5638805" y="3611878"/>
            <a:ext cx="745974" cy="454328"/>
          </a:xfrm>
          <a:prstGeom prst="rightArrow">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effectLst>
                <a:outerShdw blurRad="38100" dist="38100" dir="2700000" algn="tl">
                  <a:srgbClr val="000000">
                    <a:alpha val="43137"/>
                  </a:srgbClr>
                </a:outerShdw>
              </a:effectLst>
              <a:latin typeface="Arial Narrow" panose="020B0606020202030204" pitchFamily="34" charset="0"/>
            </a:endParaRPr>
          </a:p>
        </p:txBody>
      </p:sp>
      <p:sp>
        <p:nvSpPr>
          <p:cNvPr id="56" name="Rounded Rectangle 55"/>
          <p:cNvSpPr/>
          <p:nvPr/>
        </p:nvSpPr>
        <p:spPr>
          <a:xfrm>
            <a:off x="4175781" y="3429001"/>
            <a:ext cx="1828780" cy="822951"/>
          </a:xfrm>
          <a:prstGeom prst="roundRect">
            <a:avLst/>
          </a:prstGeom>
          <a:solidFill>
            <a:srgbClr val="6666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Arial Narrow" panose="020B0606020202030204" pitchFamily="34" charset="0"/>
              </a:rPr>
              <a:t>For Annuity</a:t>
            </a:r>
          </a:p>
          <a:p>
            <a:pPr algn="ctr"/>
            <a:r>
              <a:rPr lang="en-US" sz="1600" b="1" dirty="0">
                <a:effectLst>
                  <a:outerShdw blurRad="38100" dist="38100" dir="2700000" algn="tl">
                    <a:srgbClr val="000000">
                      <a:alpha val="43137"/>
                    </a:srgbClr>
                  </a:outerShdw>
                </a:effectLst>
                <a:latin typeface="Arial Narrow" panose="020B0606020202030204" pitchFamily="34" charset="0"/>
              </a:rPr>
              <a:t>$750,000</a:t>
            </a:r>
          </a:p>
        </p:txBody>
      </p:sp>
      <p:sp>
        <p:nvSpPr>
          <p:cNvPr id="57" name="Rounded Rectangle 56"/>
          <p:cNvSpPr/>
          <p:nvPr/>
        </p:nvSpPr>
        <p:spPr>
          <a:xfrm>
            <a:off x="5364488" y="2331733"/>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Age:</a:t>
            </a:r>
          </a:p>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65 Male</a:t>
            </a:r>
          </a:p>
        </p:txBody>
      </p:sp>
      <p:sp>
        <p:nvSpPr>
          <p:cNvPr id="58" name="Rounded Rectangle 57"/>
          <p:cNvSpPr/>
          <p:nvPr/>
        </p:nvSpPr>
        <p:spPr>
          <a:xfrm>
            <a:off x="7369994" y="2328504"/>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Spouse’s Age:</a:t>
            </a:r>
          </a:p>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65 Female</a:t>
            </a:r>
          </a:p>
        </p:txBody>
      </p:sp>
      <p:sp>
        <p:nvSpPr>
          <p:cNvPr id="59" name="Rounded Rectangle 58"/>
          <p:cNvSpPr/>
          <p:nvPr/>
        </p:nvSpPr>
        <p:spPr>
          <a:xfrm>
            <a:off x="5364488" y="4529498"/>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Level of Protection to the Spouse</a:t>
            </a:r>
          </a:p>
        </p:txBody>
      </p:sp>
      <p:sp>
        <p:nvSpPr>
          <p:cNvPr id="60" name="Rounded Rectangle 59"/>
          <p:cNvSpPr/>
          <p:nvPr/>
        </p:nvSpPr>
        <p:spPr>
          <a:xfrm>
            <a:off x="7369994" y="4526269"/>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Actuarial Factor</a:t>
            </a:r>
          </a:p>
          <a:p>
            <a:pPr algn="ctr"/>
            <a:r>
              <a:rPr lang="en-US" sz="1600" b="1" dirty="0">
                <a:solidFill>
                  <a:schemeClr val="tx1"/>
                </a:solidFill>
                <a:effectLst>
                  <a:outerShdw blurRad="38100" dist="38100" dir="2700000" algn="tl">
                    <a:srgbClr val="000000">
                      <a:alpha val="43137"/>
                    </a:srgbClr>
                  </a:outerShdw>
                </a:effectLst>
                <a:latin typeface="Arial Narrow" panose="020B0606020202030204" pitchFamily="34" charset="0"/>
              </a:rPr>
              <a:t>15.149</a:t>
            </a:r>
          </a:p>
        </p:txBody>
      </p:sp>
      <p:sp>
        <p:nvSpPr>
          <p:cNvPr id="61" name="Oval 60"/>
          <p:cNvSpPr/>
          <p:nvPr/>
        </p:nvSpPr>
        <p:spPr>
          <a:xfrm>
            <a:off x="5463158" y="5440659"/>
            <a:ext cx="548634" cy="548634"/>
          </a:xfrm>
          <a:prstGeom prst="ellipse">
            <a:avLst/>
          </a:prstGeom>
          <a:solidFill>
            <a:srgbClr val="FFFF00">
              <a:alpha val="2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1400" b="1" dirty="0">
                <a:solidFill>
                  <a:srgbClr val="B2B2B2"/>
                </a:solidFill>
                <a:latin typeface="Arial Narrow" panose="020B0606020202030204" pitchFamily="34" charset="0"/>
              </a:rPr>
              <a:t>0%</a:t>
            </a:r>
            <a:endParaRPr lang="en-US" sz="1400" b="1" dirty="0">
              <a:solidFill>
                <a:srgbClr val="B2B2B2"/>
              </a:solidFill>
              <a:latin typeface="Arial Narrow" panose="020B0606020202030204" pitchFamily="34" charset="0"/>
            </a:endParaRPr>
          </a:p>
        </p:txBody>
      </p:sp>
      <p:sp>
        <p:nvSpPr>
          <p:cNvPr id="62" name="Oval 61"/>
          <p:cNvSpPr/>
          <p:nvPr/>
        </p:nvSpPr>
        <p:spPr>
          <a:xfrm>
            <a:off x="6011792" y="5440659"/>
            <a:ext cx="548634" cy="54863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1400" b="1" dirty="0">
                <a:solidFill>
                  <a:schemeClr val="tx1"/>
                </a:solidFill>
                <a:latin typeface="Arial Narrow" panose="020B0606020202030204" pitchFamily="34" charset="0"/>
              </a:rPr>
              <a:t>50%</a:t>
            </a:r>
            <a:endParaRPr lang="en-US" sz="1400" b="1" dirty="0">
              <a:solidFill>
                <a:schemeClr val="tx1"/>
              </a:solidFill>
              <a:latin typeface="Arial Narrow" panose="020B0606020202030204" pitchFamily="34" charset="0"/>
            </a:endParaRPr>
          </a:p>
        </p:txBody>
      </p:sp>
      <p:sp>
        <p:nvSpPr>
          <p:cNvPr id="63" name="Oval 62"/>
          <p:cNvSpPr/>
          <p:nvPr/>
        </p:nvSpPr>
        <p:spPr>
          <a:xfrm>
            <a:off x="6560426" y="5440659"/>
            <a:ext cx="548634" cy="548634"/>
          </a:xfrm>
          <a:prstGeom prst="ellipse">
            <a:avLst/>
          </a:prstGeom>
          <a:solidFill>
            <a:srgbClr val="FFFF00">
              <a:alpha val="2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UY" sz="1400" b="1" dirty="0">
                <a:solidFill>
                  <a:srgbClr val="B2B2B2"/>
                </a:solidFill>
                <a:latin typeface="Arial Narrow" panose="020B0606020202030204" pitchFamily="34" charset="0"/>
              </a:rPr>
              <a:t>100%</a:t>
            </a:r>
            <a:endParaRPr lang="en-US" sz="1400" b="1" dirty="0">
              <a:solidFill>
                <a:srgbClr val="B2B2B2"/>
              </a:solidFill>
              <a:latin typeface="Arial Narrow" panose="020B0606020202030204" pitchFamily="34" charset="0"/>
            </a:endParaRPr>
          </a:p>
        </p:txBody>
      </p:sp>
    </p:spTree>
    <p:extLst>
      <p:ext uri="{BB962C8B-B14F-4D97-AF65-F5344CB8AC3E}">
        <p14:creationId xmlns:p14="http://schemas.microsoft.com/office/powerpoint/2010/main" val="404038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1000" fill="hold"/>
                                        <p:tgtEl>
                                          <p:spTgt spid="47"/>
                                        </p:tgtEl>
                                        <p:attrNameLst>
                                          <p:attrName>ppt_x</p:attrName>
                                        </p:attrNameLst>
                                      </p:cBhvr>
                                      <p:tavLst>
                                        <p:tav tm="0">
                                          <p:val>
                                            <p:strVal val="0-#ppt_w/2"/>
                                          </p:val>
                                        </p:tav>
                                        <p:tav tm="100000">
                                          <p:val>
                                            <p:strVal val="#ppt_x"/>
                                          </p:val>
                                        </p:tav>
                                      </p:tavLst>
                                    </p:anim>
                                    <p:anim calcmode="lin" valueType="num">
                                      <p:cBhvr additive="base">
                                        <p:cTn id="14" dur="1000" fill="hold"/>
                                        <p:tgtEl>
                                          <p:spTgt spid="4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up)">
                                      <p:cBhvr>
                                        <p:cTn id="26" dur="500"/>
                                        <p:tgtEl>
                                          <p:spTgt spid="4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up)">
                                      <p:cBhvr>
                                        <p:cTn id="42" dur="500"/>
                                        <p:tgtEl>
                                          <p:spTgt spid="58"/>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down)">
                                      <p:cBhvr>
                                        <p:cTn id="50" dur="500"/>
                                        <p:tgtEl>
                                          <p:spTgt spid="59"/>
                                        </p:tgtEl>
                                      </p:cBhvr>
                                    </p:animEffect>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200" fill="hold"/>
                                        <p:tgtEl>
                                          <p:spTgt spid="61"/>
                                        </p:tgtEl>
                                        <p:attrNameLst>
                                          <p:attrName>ppt_x</p:attrName>
                                        </p:attrNameLst>
                                      </p:cBhvr>
                                      <p:tavLst>
                                        <p:tav tm="0">
                                          <p:val>
                                            <p:strVal val="#ppt_x"/>
                                          </p:val>
                                        </p:tav>
                                        <p:tav tm="100000">
                                          <p:val>
                                            <p:strVal val="#ppt_x"/>
                                          </p:val>
                                        </p:tav>
                                      </p:tavLst>
                                    </p:anim>
                                    <p:anim calcmode="lin" valueType="num">
                                      <p:cBhvr additive="base">
                                        <p:cTn id="55" dur="200" fill="hold"/>
                                        <p:tgtEl>
                                          <p:spTgt spid="61"/>
                                        </p:tgtEl>
                                        <p:attrNameLst>
                                          <p:attrName>ppt_y</p:attrName>
                                        </p:attrNameLst>
                                      </p:cBhvr>
                                      <p:tavLst>
                                        <p:tav tm="0">
                                          <p:val>
                                            <p:strVal val="1+#ppt_h/2"/>
                                          </p:val>
                                        </p:tav>
                                        <p:tav tm="100000">
                                          <p:val>
                                            <p:strVal val="#ppt_y"/>
                                          </p:val>
                                        </p:tav>
                                      </p:tavLst>
                                    </p:anim>
                                  </p:childTnLst>
                                </p:cTn>
                              </p:par>
                            </p:childTnLst>
                          </p:cTn>
                        </p:par>
                        <p:par>
                          <p:cTn id="56" fill="hold">
                            <p:stCondLst>
                              <p:cond delay="5700"/>
                            </p:stCondLst>
                            <p:childTnLst>
                              <p:par>
                                <p:cTn id="57" presetID="2" presetClass="entr" presetSubtype="4"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200" fill="hold"/>
                                        <p:tgtEl>
                                          <p:spTgt spid="62"/>
                                        </p:tgtEl>
                                        <p:attrNameLst>
                                          <p:attrName>ppt_x</p:attrName>
                                        </p:attrNameLst>
                                      </p:cBhvr>
                                      <p:tavLst>
                                        <p:tav tm="0">
                                          <p:val>
                                            <p:strVal val="#ppt_x"/>
                                          </p:val>
                                        </p:tav>
                                        <p:tav tm="100000">
                                          <p:val>
                                            <p:strVal val="#ppt_x"/>
                                          </p:val>
                                        </p:tav>
                                      </p:tavLst>
                                    </p:anim>
                                    <p:anim calcmode="lin" valueType="num">
                                      <p:cBhvr additive="base">
                                        <p:cTn id="60" dur="200" fill="hold"/>
                                        <p:tgtEl>
                                          <p:spTgt spid="62"/>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4" fill="hold" grpId="0"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200" fill="hold"/>
                                        <p:tgtEl>
                                          <p:spTgt spid="63"/>
                                        </p:tgtEl>
                                        <p:attrNameLst>
                                          <p:attrName>ppt_x</p:attrName>
                                        </p:attrNameLst>
                                      </p:cBhvr>
                                      <p:tavLst>
                                        <p:tav tm="0">
                                          <p:val>
                                            <p:strVal val="#ppt_x"/>
                                          </p:val>
                                        </p:tav>
                                        <p:tav tm="100000">
                                          <p:val>
                                            <p:strVal val="#ppt_x"/>
                                          </p:val>
                                        </p:tav>
                                      </p:tavLst>
                                    </p:anim>
                                    <p:anim calcmode="lin" valueType="num">
                                      <p:cBhvr additive="base">
                                        <p:cTn id="65" dur="200" fill="hold"/>
                                        <p:tgtEl>
                                          <p:spTgt spid="63"/>
                                        </p:tgtEl>
                                        <p:attrNameLst>
                                          <p:attrName>ppt_y</p:attrName>
                                        </p:attrNameLst>
                                      </p:cBhvr>
                                      <p:tavLst>
                                        <p:tav tm="0">
                                          <p:val>
                                            <p:strVal val="1+#ppt_h/2"/>
                                          </p:val>
                                        </p:tav>
                                        <p:tav tm="100000">
                                          <p:val>
                                            <p:strVal val="#ppt_y"/>
                                          </p:val>
                                        </p:tav>
                                      </p:tavLst>
                                    </p:anim>
                                  </p:childTnLst>
                                </p:cTn>
                              </p:par>
                            </p:childTnLst>
                          </p:cTn>
                        </p:par>
                        <p:par>
                          <p:cTn id="66" fill="hold">
                            <p:stCondLst>
                              <p:cond delay="6100"/>
                            </p:stCondLst>
                            <p:childTnLst>
                              <p:par>
                                <p:cTn id="67" presetID="22" presetClass="entr" presetSubtype="4"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childTnLst>
                          </p:cTn>
                        </p:par>
                        <p:par>
                          <p:cTn id="70" fill="hold">
                            <p:stCondLst>
                              <p:cond delay="6600"/>
                            </p:stCondLst>
                            <p:childTnLst>
                              <p:par>
                                <p:cTn id="71" presetID="22" presetClass="entr" presetSubtype="4"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down)">
                                      <p:cBhvr>
                                        <p:cTn id="73" dur="500"/>
                                        <p:tgtEl>
                                          <p:spTgt spid="60"/>
                                        </p:tgtEl>
                                      </p:cBhvr>
                                    </p:animEffect>
                                  </p:childTnLst>
                                </p:cTn>
                              </p:par>
                            </p:childTnLst>
                          </p:cTn>
                        </p:par>
                        <p:par>
                          <p:cTn id="74" fill="hold">
                            <p:stCondLst>
                              <p:cond delay="7100"/>
                            </p:stCondLst>
                            <p:childTnLst>
                              <p:par>
                                <p:cTn id="75" presetID="22" presetClass="entr" presetSubtype="4"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500"/>
                                        <p:tgtEl>
                                          <p:spTgt spid="41"/>
                                        </p:tgtEl>
                                      </p:cBhvr>
                                    </p:animEffect>
                                  </p:childTnLst>
                                </p:cTn>
                              </p:par>
                            </p:childTnLst>
                          </p:cTn>
                        </p:par>
                        <p:par>
                          <p:cTn id="78" fill="hold">
                            <p:stCondLst>
                              <p:cond delay="7600"/>
                            </p:stCondLst>
                            <p:childTnLst>
                              <p:par>
                                <p:cTn id="79" presetID="22" presetClass="entr" presetSubtype="8"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left)">
                                      <p:cBhvr>
                                        <p:cTn id="81" dur="200"/>
                                        <p:tgtEl>
                                          <p:spTgt spid="55"/>
                                        </p:tgtEl>
                                      </p:cBhvr>
                                    </p:animEffect>
                                  </p:childTnLst>
                                </p:cTn>
                              </p:par>
                            </p:childTnLst>
                          </p:cTn>
                        </p:par>
                        <p:par>
                          <p:cTn id="82" fill="hold">
                            <p:stCondLst>
                              <p:cond delay="7800"/>
                            </p:stCondLst>
                            <p:childTnLst>
                              <p:par>
                                <p:cTn id="83" presetID="22" presetClass="entr" presetSubtype="8"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200"/>
                                        <p:tgtEl>
                                          <p:spTgt spid="54"/>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200"/>
                                        <p:tgtEl>
                                          <p:spTgt spid="53"/>
                                        </p:tgtEl>
                                      </p:cBhvr>
                                    </p:animEffect>
                                  </p:childTnLst>
                                </p:cTn>
                              </p:par>
                            </p:childTnLst>
                          </p:cTn>
                        </p:par>
                        <p:par>
                          <p:cTn id="90" fill="hold">
                            <p:stCondLst>
                              <p:cond delay="8200"/>
                            </p:stCondLst>
                            <p:childTnLst>
                              <p:par>
                                <p:cTn id="91" presetID="22" presetClass="entr" presetSubtype="8"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left)">
                                      <p:cBhvr>
                                        <p:cTn id="93" dur="200"/>
                                        <p:tgtEl>
                                          <p:spTgt spid="52"/>
                                        </p:tgtEl>
                                      </p:cBhvr>
                                    </p:animEffect>
                                  </p:childTnLst>
                                </p:cTn>
                              </p:par>
                            </p:childTnLst>
                          </p:cTn>
                        </p:par>
                        <p:par>
                          <p:cTn id="94" fill="hold">
                            <p:stCondLst>
                              <p:cond delay="8400"/>
                            </p:stCondLst>
                            <p:childTnLst>
                              <p:par>
                                <p:cTn id="95" presetID="22" presetClass="entr" presetSubtype="8"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left)">
                                      <p:cBhvr>
                                        <p:cTn id="97" dur="200"/>
                                        <p:tgtEl>
                                          <p:spTgt spid="51"/>
                                        </p:tgtEl>
                                      </p:cBhvr>
                                    </p:animEffect>
                                  </p:childTnLst>
                                </p:cTn>
                              </p:par>
                            </p:childTnLst>
                          </p:cTn>
                        </p:par>
                        <p:par>
                          <p:cTn id="98" fill="hold">
                            <p:stCondLst>
                              <p:cond delay="86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200"/>
                                        <p:tgtEl>
                                          <p:spTgt spid="50"/>
                                        </p:tgtEl>
                                      </p:cBhvr>
                                    </p:animEffect>
                                  </p:childTnLst>
                                </p:cTn>
                              </p:par>
                            </p:childTnLst>
                          </p:cTn>
                        </p:par>
                        <p:par>
                          <p:cTn id="102" fill="hold">
                            <p:stCondLst>
                              <p:cond delay="8800"/>
                            </p:stCondLst>
                            <p:childTnLst>
                              <p:par>
                                <p:cTn id="103" presetID="22" presetClass="entr" presetSubtype="8"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left)">
                                      <p:cBhvr>
                                        <p:cTn id="10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057400" y="457200"/>
            <a:ext cx="8610600" cy="609600"/>
          </a:xfrm>
        </p:spPr>
        <p:txBody>
          <a:bodyPr/>
          <a:lstStyle/>
          <a:p>
            <a:r>
              <a:rPr lang="en-US" altLang="en-US" sz="3200" dirty="0"/>
              <a:t>Characteristics</a:t>
            </a:r>
          </a:p>
        </p:txBody>
      </p:sp>
      <p:sp>
        <p:nvSpPr>
          <p:cNvPr id="2" name="Oval 1"/>
          <p:cNvSpPr/>
          <p:nvPr/>
        </p:nvSpPr>
        <p:spPr bwMode="auto">
          <a:xfrm>
            <a:off x="9617765" y="58310"/>
            <a:ext cx="975311" cy="975311"/>
          </a:xfrm>
          <a:prstGeom prst="ellipse">
            <a:avLst/>
          </a:prstGeom>
          <a:gradFill>
            <a:gsLst>
              <a:gs pos="0">
                <a:srgbClr val="FF0000"/>
              </a:gs>
              <a:gs pos="50000">
                <a:srgbClr val="FF9900"/>
              </a:gs>
              <a:gs pos="100000">
                <a:srgbClr val="FF00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s-UY" sz="1100" b="1" dirty="0">
                <a:solidFill>
                  <a:srgbClr val="000000"/>
                </a:solidFill>
                <a:effectLst>
                  <a:outerShdw blurRad="50800" dist="38100" algn="l" rotWithShape="0">
                    <a:schemeClr val="bg1">
                      <a:alpha val="50000"/>
                    </a:schemeClr>
                  </a:outerShdw>
                </a:effectLst>
              </a:rPr>
              <a:t>Anualidad</a:t>
            </a:r>
          </a:p>
        </p:txBody>
      </p:sp>
      <p:sp>
        <p:nvSpPr>
          <p:cNvPr id="27" name="Rectangle 3"/>
          <p:cNvSpPr txBox="1">
            <a:spLocks noChangeArrowheads="1"/>
          </p:cNvSpPr>
          <p:nvPr/>
        </p:nvSpPr>
        <p:spPr bwMode="auto">
          <a:xfrm>
            <a:off x="609600" y="1371600"/>
            <a:ext cx="10820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C0000"/>
              </a:buClr>
              <a:buSzPct val="75000"/>
              <a:buFont typeface="Wingdings 2" pitchFamily="18" charset="2"/>
              <a:buChar char=""/>
              <a:defRPr sz="2800">
                <a:solidFill>
                  <a:srgbClr val="000066"/>
                </a:solidFill>
                <a:latin typeface="+mn-lt"/>
                <a:ea typeface="+mn-ea"/>
                <a:cs typeface="+mn-cs"/>
              </a:defRPr>
            </a:lvl1pPr>
            <a:lvl2pPr marL="742950" indent="-285750" algn="l" rtl="0" fontAlgn="base">
              <a:spcBef>
                <a:spcPct val="20000"/>
              </a:spcBef>
              <a:spcAft>
                <a:spcPct val="0"/>
              </a:spcAft>
              <a:buClr>
                <a:srgbClr val="FF6600"/>
              </a:buClr>
              <a:buSzPct val="75000"/>
              <a:buFont typeface="Wingdings 2" pitchFamily="18" charset="2"/>
              <a:buChar char=""/>
              <a:defRPr sz="2400">
                <a:solidFill>
                  <a:srgbClr val="333399"/>
                </a:solidFill>
                <a:latin typeface="+mn-lt"/>
              </a:defRPr>
            </a:lvl2pPr>
            <a:lvl3pPr marL="1143000" indent="-228600" algn="l" rtl="0" fontAlgn="base">
              <a:spcBef>
                <a:spcPct val="20000"/>
              </a:spcBef>
              <a:spcAft>
                <a:spcPct val="0"/>
              </a:spcAft>
              <a:buClr>
                <a:srgbClr val="FFCC00"/>
              </a:buClr>
              <a:buSzPct val="75000"/>
              <a:buFont typeface="Wingdings 2" pitchFamily="18" charset="2"/>
              <a:buChar char=""/>
              <a:defRPr sz="2000">
                <a:solidFill>
                  <a:srgbClr val="3333CC"/>
                </a:solidFill>
                <a:latin typeface="+mn-lt"/>
              </a:defRPr>
            </a:lvl3pPr>
            <a:lvl4pPr marL="1600200" indent="-228600" algn="l" rtl="0" fontAlgn="base">
              <a:spcBef>
                <a:spcPct val="20000"/>
              </a:spcBef>
              <a:spcAft>
                <a:spcPct val="0"/>
              </a:spcAft>
              <a:buClr>
                <a:srgbClr val="FFFF00"/>
              </a:buClr>
              <a:buSzPct val="75000"/>
              <a:buFont typeface="Wingdings 2" pitchFamily="18" charset="2"/>
              <a:buChar char=""/>
              <a:defRPr>
                <a:solidFill>
                  <a:srgbClr val="3366FF"/>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rgbClr val="6699FF"/>
                </a:solidFill>
                <a:latin typeface="+mn-lt"/>
              </a:defRPr>
            </a:lvl9pPr>
          </a:lstStyle>
          <a:p>
            <a:pPr>
              <a:spcBef>
                <a:spcPct val="50000"/>
              </a:spcBef>
            </a:pPr>
            <a:r>
              <a:rPr lang="en-US" altLang="en-US" kern="0" dirty="0"/>
              <a:t>Beneficiary has a survivor pension benefit equal to 0%, 50% or 100% of the pensioner’s annuity depending on what the pensioner decided when he/she retired.</a:t>
            </a:r>
          </a:p>
          <a:p>
            <a:pPr>
              <a:spcBef>
                <a:spcPct val="50000"/>
              </a:spcBef>
            </a:pPr>
            <a:r>
              <a:rPr lang="en-US" altLang="en-US" kern="0" dirty="0"/>
              <a:t>They have Cost of Living Adjustments.</a:t>
            </a:r>
          </a:p>
          <a:p>
            <a:pPr>
              <a:spcBef>
                <a:spcPct val="50000"/>
              </a:spcBef>
            </a:pPr>
            <a:r>
              <a:rPr lang="en-US" altLang="en-US" kern="0" dirty="0"/>
              <a:t>It is a lifetime pension (Life of the pensioner and life of the beneficiary after the pensioner passes away).</a:t>
            </a:r>
          </a:p>
          <a:p>
            <a:pPr>
              <a:spcBef>
                <a:spcPct val="50000"/>
              </a:spcBef>
            </a:pPr>
            <a:r>
              <a:rPr lang="en-US" altLang="en-US" kern="0" dirty="0"/>
              <a:t>The rule of 85 does not apply.</a:t>
            </a:r>
          </a:p>
        </p:txBody>
      </p:sp>
    </p:spTree>
    <p:extLst>
      <p:ext uri="{BB962C8B-B14F-4D97-AF65-F5344CB8AC3E}">
        <p14:creationId xmlns:p14="http://schemas.microsoft.com/office/powerpoint/2010/main" val="662535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 calcmode="lin" valueType="num">
                                      <p:cBhvr additive="base">
                                        <p:cTn id="1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 calcmode="lin" valueType="num">
                                      <p:cBhvr additive="base">
                                        <p:cTn id="19"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 calcmode="lin" valueType="num">
                                      <p:cBhvr additive="base">
                                        <p:cTn id="24"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27">
                                            <p:txEl>
                                              <p:pRg st="3" end="3"/>
                                            </p:txEl>
                                          </p:spTgt>
                                        </p:tgtEl>
                                        <p:attrNameLst>
                                          <p:attrName>style.visibility</p:attrName>
                                        </p:attrNameLst>
                                      </p:cBhvr>
                                      <p:to>
                                        <p:strVal val="visible"/>
                                      </p:to>
                                    </p:set>
                                    <p:anim calcmode="lin" valueType="num">
                                      <p:cBhvr additive="base">
                                        <p:cTn id="29"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057400" y="457200"/>
            <a:ext cx="8610600" cy="609600"/>
          </a:xfrm>
        </p:spPr>
        <p:txBody>
          <a:bodyPr/>
          <a:lstStyle/>
          <a:p>
            <a:r>
              <a:rPr lang="es-UY" altLang="en-US" sz="3200" dirty="0" err="1"/>
              <a:t>Alternative</a:t>
            </a:r>
            <a:r>
              <a:rPr lang="es-UY" altLang="en-US" sz="3200" dirty="0"/>
              <a:t> </a:t>
            </a:r>
            <a:r>
              <a:rPr lang="es-UY" altLang="en-US" sz="3200" dirty="0" err="1"/>
              <a:t>Minimum</a:t>
            </a:r>
            <a:r>
              <a:rPr lang="es-UY" altLang="en-US" sz="3200" dirty="0"/>
              <a:t> Pension</a:t>
            </a:r>
            <a:endParaRPr lang="en-US" altLang="en-US" sz="3200" dirty="0"/>
          </a:p>
        </p:txBody>
      </p:sp>
      <p:sp>
        <p:nvSpPr>
          <p:cNvPr id="2" name="Oval 1"/>
          <p:cNvSpPr/>
          <p:nvPr/>
        </p:nvSpPr>
        <p:spPr bwMode="auto">
          <a:xfrm>
            <a:off x="9617765" y="58310"/>
            <a:ext cx="975311" cy="975311"/>
          </a:xfrm>
          <a:prstGeom prst="ellipse">
            <a:avLst/>
          </a:prstGeom>
          <a:gradFill>
            <a:gsLst>
              <a:gs pos="0">
                <a:srgbClr val="0000CC"/>
              </a:gs>
              <a:gs pos="50000">
                <a:srgbClr val="6699FF"/>
              </a:gs>
              <a:gs pos="100000">
                <a:srgbClr val="0000CC"/>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000" b="1" dirty="0">
                <a:solidFill>
                  <a:srgbClr val="000000"/>
                </a:solidFill>
                <a:effectLst>
                  <a:outerShdw blurRad="50800" dist="38100" algn="l" rotWithShape="0">
                    <a:schemeClr val="bg1">
                      <a:alpha val="50000"/>
                    </a:schemeClr>
                  </a:outerShdw>
                </a:effectLst>
              </a:rPr>
              <a:t>Alternative Minimum Pension</a:t>
            </a:r>
          </a:p>
        </p:txBody>
      </p:sp>
      <p:sp>
        <p:nvSpPr>
          <p:cNvPr id="41" name="Right Arrow 40"/>
          <p:cNvSpPr/>
          <p:nvPr/>
        </p:nvSpPr>
        <p:spPr>
          <a:xfrm rot="20135768" flipV="1">
            <a:off x="4757779" y="3437282"/>
            <a:ext cx="860693" cy="347614"/>
          </a:xfrm>
          <a:prstGeom prst="rightArrow">
            <a:avLst>
              <a:gd name="adj1" fmla="val 50000"/>
              <a:gd name="adj2" fmla="val 67316"/>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2" name="Right Arrow 41"/>
          <p:cNvSpPr/>
          <p:nvPr/>
        </p:nvSpPr>
        <p:spPr>
          <a:xfrm rot="8440119">
            <a:off x="7571709" y="4308893"/>
            <a:ext cx="860693" cy="347614"/>
          </a:xfrm>
          <a:prstGeom prst="rightArrow">
            <a:avLst>
              <a:gd name="adj1" fmla="val 50000"/>
              <a:gd name="adj2" fmla="val 67316"/>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3" name="Right Arrow 42"/>
          <p:cNvSpPr/>
          <p:nvPr/>
        </p:nvSpPr>
        <p:spPr>
          <a:xfrm rot="16200000">
            <a:off x="3650008" y="4594847"/>
            <a:ext cx="822951" cy="320037"/>
          </a:xfrm>
          <a:prstGeom prst="rightArrow">
            <a:avLst>
              <a:gd name="adj1" fmla="val 50000"/>
              <a:gd name="adj2" fmla="val 67316"/>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effectLst>
                <a:outerShdw blurRad="38100" dist="38100" dir="2700000" algn="tl">
                  <a:srgbClr val="000000">
                    <a:alpha val="43137"/>
                  </a:srgbClr>
                </a:outerShdw>
              </a:effectLst>
              <a:latin typeface="Arial Narrow" panose="020B0606020202030204" pitchFamily="34" charset="0"/>
            </a:endParaRPr>
          </a:p>
        </p:txBody>
      </p:sp>
      <p:sp>
        <p:nvSpPr>
          <p:cNvPr id="44" name="Right Arrow 43"/>
          <p:cNvSpPr/>
          <p:nvPr/>
        </p:nvSpPr>
        <p:spPr>
          <a:xfrm rot="5400000">
            <a:off x="3674233" y="2970439"/>
            <a:ext cx="774499" cy="320037"/>
          </a:xfrm>
          <a:prstGeom prst="rightArrow">
            <a:avLst>
              <a:gd name="adj1" fmla="val 50000"/>
              <a:gd name="adj2" fmla="val 67316"/>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effectLst>
                <a:outerShdw blurRad="38100" dist="38100" dir="2700000" algn="tl">
                  <a:srgbClr val="000000">
                    <a:alpha val="43137"/>
                  </a:srgbClr>
                </a:outerShdw>
              </a:effectLst>
              <a:latin typeface="Arial Narrow" panose="020B0606020202030204" pitchFamily="34" charset="0"/>
            </a:endParaRPr>
          </a:p>
        </p:txBody>
      </p:sp>
      <p:sp>
        <p:nvSpPr>
          <p:cNvPr id="45" name="Rounded Rectangle 44"/>
          <p:cNvSpPr/>
          <p:nvPr/>
        </p:nvSpPr>
        <p:spPr>
          <a:xfrm>
            <a:off x="3169952" y="3520440"/>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latin typeface="Arial Narrow" panose="020B0606020202030204" pitchFamily="34" charset="0"/>
              </a:rPr>
              <a:t>Pension Value</a:t>
            </a:r>
          </a:p>
        </p:txBody>
      </p:sp>
      <p:sp>
        <p:nvSpPr>
          <p:cNvPr id="46" name="Rounded Rectangle 45"/>
          <p:cNvSpPr/>
          <p:nvPr/>
        </p:nvSpPr>
        <p:spPr>
          <a:xfrm>
            <a:off x="3169952" y="5133251"/>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latin typeface="Arial Narrow" panose="020B0606020202030204" pitchFamily="34" charset="0"/>
              </a:rPr>
              <a:t>Actuarial Reduction?</a:t>
            </a:r>
          </a:p>
        </p:txBody>
      </p:sp>
      <p:sp>
        <p:nvSpPr>
          <p:cNvPr id="47" name="Rounded Rectangle 46"/>
          <p:cNvSpPr/>
          <p:nvPr/>
        </p:nvSpPr>
        <p:spPr>
          <a:xfrm>
            <a:off x="3169902" y="1920257"/>
            <a:ext cx="1828780" cy="822951"/>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latin typeface="Arial Narrow" panose="020B0606020202030204" pitchFamily="34" charset="0"/>
              </a:rPr>
              <a:t>60% of Average Basic Salary</a:t>
            </a:r>
          </a:p>
        </p:txBody>
      </p:sp>
      <p:sp>
        <p:nvSpPr>
          <p:cNvPr id="48" name="Rounded Rectangle 47"/>
          <p:cNvSpPr/>
          <p:nvPr/>
        </p:nvSpPr>
        <p:spPr>
          <a:xfrm>
            <a:off x="8199097" y="3566159"/>
            <a:ext cx="1828780" cy="822951"/>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Narrow" panose="020B0606020202030204" pitchFamily="34" charset="0"/>
              </a:rPr>
              <a:t>Lifetime accumulated pension value under 2% Formula</a:t>
            </a:r>
          </a:p>
        </p:txBody>
      </p:sp>
      <p:sp>
        <p:nvSpPr>
          <p:cNvPr id="49" name="Rounded Rectangle 48"/>
          <p:cNvSpPr/>
          <p:nvPr/>
        </p:nvSpPr>
        <p:spPr>
          <a:xfrm>
            <a:off x="8199047" y="5178971"/>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latin typeface="Arial Narrow" panose="020B0606020202030204" pitchFamily="34" charset="0"/>
              </a:rPr>
              <a:t>Actuarial</a:t>
            </a:r>
          </a:p>
          <a:p>
            <a:pPr algn="ctr"/>
            <a:r>
              <a:rPr lang="en-US" sz="1400" b="1" dirty="0">
                <a:solidFill>
                  <a:schemeClr val="tx1"/>
                </a:solidFill>
                <a:effectLst>
                  <a:outerShdw blurRad="38100" dist="38100" dir="2700000" algn="tl">
                    <a:srgbClr val="000000">
                      <a:alpha val="43137"/>
                    </a:srgbClr>
                  </a:outerShdw>
                </a:effectLst>
                <a:latin typeface="Arial Narrow" panose="020B0606020202030204" pitchFamily="34" charset="0"/>
              </a:rPr>
              <a:t>Tables</a:t>
            </a:r>
          </a:p>
        </p:txBody>
      </p:sp>
      <p:sp>
        <p:nvSpPr>
          <p:cNvPr id="50" name="Rounded Rectangle 49"/>
          <p:cNvSpPr/>
          <p:nvPr/>
        </p:nvSpPr>
        <p:spPr>
          <a:xfrm>
            <a:off x="8198997" y="1965977"/>
            <a:ext cx="1828780"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outerShdw blurRad="38100" dist="38100" dir="2700000" algn="tl">
                    <a:srgbClr val="000000">
                      <a:alpha val="43137"/>
                    </a:srgbClr>
                  </a:outerShdw>
                </a:effectLst>
                <a:latin typeface="Arial Narrow" panose="020B0606020202030204" pitchFamily="34" charset="0"/>
              </a:rPr>
              <a:t>Age</a:t>
            </a:r>
          </a:p>
        </p:txBody>
      </p:sp>
      <p:sp>
        <p:nvSpPr>
          <p:cNvPr id="51" name="Right Arrow 50"/>
          <p:cNvSpPr/>
          <p:nvPr/>
        </p:nvSpPr>
        <p:spPr>
          <a:xfrm rot="5400000">
            <a:off x="8726235" y="3016159"/>
            <a:ext cx="774500" cy="320037"/>
          </a:xfrm>
          <a:prstGeom prst="rightArrow">
            <a:avLst>
              <a:gd name="adj1" fmla="val 50000"/>
              <a:gd name="adj2" fmla="val 67316"/>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ffectLst>
                <a:outerShdw blurRad="38100" dist="38100" dir="2700000" algn="tl">
                  <a:srgbClr val="000000">
                    <a:alpha val="43137"/>
                  </a:srgbClr>
                </a:outerShdw>
              </a:effectLst>
              <a:latin typeface="Arial Narrow" panose="020B0606020202030204" pitchFamily="34" charset="0"/>
            </a:endParaRPr>
          </a:p>
        </p:txBody>
      </p:sp>
      <p:sp>
        <p:nvSpPr>
          <p:cNvPr id="52" name="Right Arrow 51"/>
          <p:cNvSpPr/>
          <p:nvPr/>
        </p:nvSpPr>
        <p:spPr>
          <a:xfrm rot="16200000" flipV="1">
            <a:off x="8726236" y="4626940"/>
            <a:ext cx="774500" cy="320037"/>
          </a:xfrm>
          <a:prstGeom prst="rightArrow">
            <a:avLst>
              <a:gd name="adj1" fmla="val 50000"/>
              <a:gd name="adj2" fmla="val 67316"/>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ffectLst>
                <a:outerShdw blurRad="38100" dist="38100" dir="2700000" algn="tl">
                  <a:srgbClr val="000000">
                    <a:alpha val="43137"/>
                  </a:srgbClr>
                </a:outerShdw>
              </a:effectLst>
              <a:latin typeface="Arial Narrow" panose="020B0606020202030204" pitchFamily="34" charset="0"/>
            </a:endParaRPr>
          </a:p>
        </p:txBody>
      </p:sp>
      <p:grpSp>
        <p:nvGrpSpPr>
          <p:cNvPr id="53" name="Group 52"/>
          <p:cNvGrpSpPr/>
          <p:nvPr/>
        </p:nvGrpSpPr>
        <p:grpSpPr>
          <a:xfrm>
            <a:off x="5334001" y="2027896"/>
            <a:ext cx="1804773" cy="1737341"/>
            <a:chOff x="6881982" y="2027895"/>
            <a:chExt cx="1804773" cy="1737341"/>
          </a:xfrm>
        </p:grpSpPr>
        <p:grpSp>
          <p:nvGrpSpPr>
            <p:cNvPr id="54" name="Group 53"/>
            <p:cNvGrpSpPr/>
            <p:nvPr/>
          </p:nvGrpSpPr>
          <p:grpSpPr>
            <a:xfrm>
              <a:off x="6949414" y="2027895"/>
              <a:ext cx="1737341" cy="1737341"/>
              <a:chOff x="6949414" y="2331732"/>
              <a:chExt cx="1737341" cy="1737341"/>
            </a:xfrm>
          </p:grpSpPr>
          <p:sp>
            <p:nvSpPr>
              <p:cNvPr id="56" name="Pie 55"/>
              <p:cNvSpPr/>
              <p:nvPr/>
            </p:nvSpPr>
            <p:spPr>
              <a:xfrm>
                <a:off x="6949414" y="2331732"/>
                <a:ext cx="1737341" cy="1737341"/>
              </a:xfrm>
              <a:prstGeom prst="pie">
                <a:avLst>
                  <a:gd name="adj1" fmla="val 1829356"/>
                  <a:gd name="adj2" fmla="val 16200000"/>
                </a:avLst>
              </a:prstGeom>
              <a:solidFill>
                <a:srgbClr val="FF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latin typeface="Arial Narrow" panose="020B0606020202030204" pitchFamily="34" charset="0"/>
                </a:endParaRPr>
              </a:p>
            </p:txBody>
          </p:sp>
          <p:sp>
            <p:nvSpPr>
              <p:cNvPr id="57" name="Oval 56"/>
              <p:cNvSpPr/>
              <p:nvPr/>
            </p:nvSpPr>
            <p:spPr>
              <a:xfrm>
                <a:off x="6949414" y="2331732"/>
                <a:ext cx="1737340" cy="17373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latin typeface="Arial Narrow" panose="020B0606020202030204" pitchFamily="34" charset="0"/>
                </a:endParaRPr>
              </a:p>
            </p:txBody>
          </p:sp>
        </p:grpSp>
        <p:sp>
          <p:nvSpPr>
            <p:cNvPr id="55" name="TextBox 54"/>
            <p:cNvSpPr txBox="1"/>
            <p:nvPr/>
          </p:nvSpPr>
          <p:spPr>
            <a:xfrm>
              <a:off x="6881982" y="2331731"/>
              <a:ext cx="1151768" cy="1341906"/>
            </a:xfrm>
            <a:prstGeom prst="rect">
              <a:avLst/>
            </a:prstGeom>
            <a:noFill/>
          </p:spPr>
          <p:txBody>
            <a:bodyPr wrap="square" rtlCol="0">
              <a:spAutoFit/>
            </a:bodyPr>
            <a:lstStyle/>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Minimum</a:t>
              </a:r>
            </a:p>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of 2/3 in</a:t>
              </a:r>
            </a:p>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the form</a:t>
              </a:r>
            </a:p>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of a</a:t>
              </a:r>
            </a:p>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        Pension</a:t>
              </a:r>
            </a:p>
          </p:txBody>
        </p:sp>
      </p:grpSp>
      <p:grpSp>
        <p:nvGrpSpPr>
          <p:cNvPr id="58" name="Group 57"/>
          <p:cNvGrpSpPr/>
          <p:nvPr/>
        </p:nvGrpSpPr>
        <p:grpSpPr>
          <a:xfrm>
            <a:off x="6093123" y="4425594"/>
            <a:ext cx="1737341" cy="1737341"/>
            <a:chOff x="6937300" y="4074778"/>
            <a:chExt cx="1737341" cy="1737341"/>
          </a:xfrm>
        </p:grpSpPr>
        <p:grpSp>
          <p:nvGrpSpPr>
            <p:cNvPr id="59" name="Group 58"/>
            <p:cNvGrpSpPr/>
            <p:nvPr/>
          </p:nvGrpSpPr>
          <p:grpSpPr>
            <a:xfrm>
              <a:off x="6937300" y="4074778"/>
              <a:ext cx="1737341" cy="1737341"/>
              <a:chOff x="6918248" y="4251951"/>
              <a:chExt cx="1737341" cy="1737341"/>
            </a:xfrm>
          </p:grpSpPr>
          <p:sp>
            <p:nvSpPr>
              <p:cNvPr id="61" name="Oval 60"/>
              <p:cNvSpPr/>
              <p:nvPr/>
            </p:nvSpPr>
            <p:spPr>
              <a:xfrm>
                <a:off x="6918248" y="4251952"/>
                <a:ext cx="1737340" cy="17373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latin typeface="Arial Narrow" panose="020B0606020202030204" pitchFamily="34" charset="0"/>
                </a:endParaRPr>
              </a:p>
            </p:txBody>
          </p:sp>
          <p:sp>
            <p:nvSpPr>
              <p:cNvPr id="62" name="Pie 61"/>
              <p:cNvSpPr/>
              <p:nvPr/>
            </p:nvSpPr>
            <p:spPr>
              <a:xfrm>
                <a:off x="6918248" y="4251951"/>
                <a:ext cx="1737341" cy="1737341"/>
              </a:xfrm>
              <a:prstGeom prst="pie">
                <a:avLst>
                  <a:gd name="adj1" fmla="val 16197891"/>
                  <a:gd name="adj2" fmla="val 1717616"/>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0000"/>
                  </a:solidFill>
                  <a:latin typeface="Arial Narrow" panose="020B0606020202030204" pitchFamily="34" charset="0"/>
                </a:endParaRPr>
              </a:p>
            </p:txBody>
          </p:sp>
        </p:grpSp>
        <p:sp>
          <p:nvSpPr>
            <p:cNvPr id="60" name="TextBox 59"/>
            <p:cNvSpPr txBox="1"/>
            <p:nvPr/>
          </p:nvSpPr>
          <p:spPr>
            <a:xfrm>
              <a:off x="7702188" y="4234544"/>
              <a:ext cx="914390" cy="824841"/>
            </a:xfrm>
            <a:prstGeom prst="rect">
              <a:avLst/>
            </a:prstGeom>
            <a:noFill/>
          </p:spPr>
          <p:txBody>
            <a:bodyPr wrap="square" rtlCol="0">
              <a:spAutoFit/>
            </a:bodyPr>
            <a:lstStyle/>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Up to</a:t>
              </a:r>
            </a:p>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1/3 in</a:t>
              </a:r>
            </a:p>
            <a:p>
              <a:r>
                <a:rPr lang="en-US" sz="1400" b="1" dirty="0">
                  <a:solidFill>
                    <a:srgbClr val="000000"/>
                  </a:solidFill>
                  <a:effectLst>
                    <a:outerShdw blurRad="38100" dist="38100" dir="2700000" algn="tl">
                      <a:srgbClr val="000000">
                        <a:alpha val="43137"/>
                      </a:srgbClr>
                    </a:outerShdw>
                  </a:effectLst>
                  <a:latin typeface="Arial Narrow" panose="020B0606020202030204" pitchFamily="34" charset="0"/>
                </a:rPr>
                <a:t>Cash</a:t>
              </a:r>
            </a:p>
          </p:txBody>
        </p:sp>
      </p:grpSp>
      <p:sp>
        <p:nvSpPr>
          <p:cNvPr id="63" name="Oval 62"/>
          <p:cNvSpPr/>
          <p:nvPr/>
        </p:nvSpPr>
        <p:spPr>
          <a:xfrm>
            <a:off x="1624725" y="3771895"/>
            <a:ext cx="1463088" cy="1463088"/>
          </a:xfrm>
          <a:prstGeom prst="ellipse">
            <a:avLst/>
          </a:prstGeom>
          <a:solidFill>
            <a:srgbClr val="073E87">
              <a:alpha val="7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Narrow" panose="020B0606020202030204" pitchFamily="34" charset="0"/>
              </a:rPr>
              <a:t>55 or more years of age</a:t>
            </a:r>
          </a:p>
        </p:txBody>
      </p:sp>
      <p:sp>
        <p:nvSpPr>
          <p:cNvPr id="64" name="Oval 63"/>
          <p:cNvSpPr/>
          <p:nvPr/>
        </p:nvSpPr>
        <p:spPr>
          <a:xfrm>
            <a:off x="1634962" y="2697424"/>
            <a:ext cx="1463088" cy="1463088"/>
          </a:xfrm>
          <a:prstGeom prst="ellipse">
            <a:avLst/>
          </a:prstGeom>
          <a:solidFill>
            <a:srgbClr val="FFFF00">
              <a:alpha val="7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Arial Narrow" panose="020B0606020202030204" pitchFamily="34" charset="0"/>
              </a:rPr>
              <a:t>15 or more years of participation</a:t>
            </a:r>
          </a:p>
        </p:txBody>
      </p:sp>
    </p:spTree>
    <p:extLst>
      <p:ext uri="{BB962C8B-B14F-4D97-AF65-F5344CB8AC3E}">
        <p14:creationId xmlns:p14="http://schemas.microsoft.com/office/powerpoint/2010/main" val="169818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heel(1)">
                                      <p:cBhvr>
                                        <p:cTn id="14" dur="500"/>
                                        <p:tgtEl>
                                          <p:spTgt spid="6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heel(1)">
                                      <p:cBhvr>
                                        <p:cTn id="17" dur="500"/>
                                        <p:tgtEl>
                                          <p:spTgt spid="63"/>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1000" fill="hold"/>
                                        <p:tgtEl>
                                          <p:spTgt spid="47"/>
                                        </p:tgtEl>
                                        <p:attrNameLst>
                                          <p:attrName>ppt_x</p:attrName>
                                        </p:attrNameLst>
                                      </p:cBhvr>
                                      <p:tavLst>
                                        <p:tav tm="0">
                                          <p:val>
                                            <p:strVal val="#ppt_x"/>
                                          </p:val>
                                        </p:tav>
                                        <p:tav tm="100000">
                                          <p:val>
                                            <p:strVal val="#ppt_x"/>
                                          </p:val>
                                        </p:tav>
                                      </p:tavLst>
                                    </p:anim>
                                    <p:anim calcmode="lin" valueType="num">
                                      <p:cBhvr additive="base">
                                        <p:cTn id="22" dur="1000" fill="hold"/>
                                        <p:tgtEl>
                                          <p:spTgt spid="47"/>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1000" fill="hold"/>
                                        <p:tgtEl>
                                          <p:spTgt spid="46"/>
                                        </p:tgtEl>
                                        <p:attrNameLst>
                                          <p:attrName>ppt_x</p:attrName>
                                        </p:attrNameLst>
                                      </p:cBhvr>
                                      <p:tavLst>
                                        <p:tav tm="0">
                                          <p:val>
                                            <p:strVal val="#ppt_x"/>
                                          </p:val>
                                        </p:tav>
                                        <p:tav tm="100000">
                                          <p:val>
                                            <p:strVal val="#ppt_x"/>
                                          </p:val>
                                        </p:tav>
                                      </p:tavLst>
                                    </p:anim>
                                    <p:anim calcmode="lin" valueType="num">
                                      <p:cBhvr additive="base">
                                        <p:cTn id="26"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000"/>
                                        <p:tgtEl>
                                          <p:spTgt spid="44"/>
                                        </p:tgtEl>
                                        <p:attrNameLst>
                                          <p:attrName>ppt_y</p:attrName>
                                        </p:attrNameLst>
                                      </p:cBhvr>
                                      <p:tavLst>
                                        <p:tav tm="0">
                                          <p:val>
                                            <p:strVal val="#ppt_y-#ppt_h*1.125000"/>
                                          </p:val>
                                        </p:tav>
                                        <p:tav tm="100000">
                                          <p:val>
                                            <p:strVal val="#ppt_y"/>
                                          </p:val>
                                        </p:tav>
                                      </p:tavLst>
                                    </p:anim>
                                    <p:animEffect transition="in" filter="wipe(down)">
                                      <p:cBhvr>
                                        <p:cTn id="32" dur="1000"/>
                                        <p:tgtEl>
                                          <p:spTgt spid="44"/>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1000"/>
                                        <p:tgtEl>
                                          <p:spTgt spid="43"/>
                                        </p:tgtEl>
                                        <p:attrNameLst>
                                          <p:attrName>ppt_y</p:attrName>
                                        </p:attrNameLst>
                                      </p:cBhvr>
                                      <p:tavLst>
                                        <p:tav tm="0">
                                          <p:val>
                                            <p:strVal val="#ppt_y+#ppt_h*1.125000"/>
                                          </p:val>
                                        </p:tav>
                                        <p:tav tm="100000">
                                          <p:val>
                                            <p:strVal val="#ppt_y"/>
                                          </p:val>
                                        </p:tav>
                                      </p:tavLst>
                                    </p:anim>
                                    <p:animEffect transition="in" filter="wipe(up)">
                                      <p:cBhvr>
                                        <p:cTn id="36" dur="1000"/>
                                        <p:tgtEl>
                                          <p:spTgt spid="4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fltVal val="0"/>
                                          </p:val>
                                        </p:tav>
                                        <p:tav tm="100000">
                                          <p:val>
                                            <p:strVal val="#ppt_w"/>
                                          </p:val>
                                        </p:tav>
                                      </p:tavLst>
                                    </p:anim>
                                    <p:anim calcmode="lin" valueType="num">
                                      <p:cBhvr>
                                        <p:cTn id="40" dur="1000" fill="hold"/>
                                        <p:tgtEl>
                                          <p:spTgt spid="45"/>
                                        </p:tgtEl>
                                        <p:attrNameLst>
                                          <p:attrName>ppt_h</p:attrName>
                                        </p:attrNameLst>
                                      </p:cBhvr>
                                      <p:tavLst>
                                        <p:tav tm="0">
                                          <p:val>
                                            <p:fltVal val="0"/>
                                          </p:val>
                                        </p:tav>
                                        <p:tav tm="100000">
                                          <p:val>
                                            <p:strVal val="#ppt_h"/>
                                          </p:val>
                                        </p:tav>
                                      </p:tavLst>
                                    </p:anim>
                                    <p:animEffect transition="in" filter="fade">
                                      <p:cBhvr>
                                        <p:cTn id="41" dur="10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1000" fill="hold"/>
                                        <p:tgtEl>
                                          <p:spTgt spid="50"/>
                                        </p:tgtEl>
                                        <p:attrNameLst>
                                          <p:attrName>ppt_x</p:attrName>
                                        </p:attrNameLst>
                                      </p:cBhvr>
                                      <p:tavLst>
                                        <p:tav tm="0">
                                          <p:val>
                                            <p:strVal val="#ppt_x"/>
                                          </p:val>
                                        </p:tav>
                                        <p:tav tm="100000">
                                          <p:val>
                                            <p:strVal val="#ppt_x"/>
                                          </p:val>
                                        </p:tav>
                                      </p:tavLst>
                                    </p:anim>
                                    <p:anim calcmode="lin" valueType="num">
                                      <p:cBhvr additive="base">
                                        <p:cTn id="47" dur="1000" fill="hold"/>
                                        <p:tgtEl>
                                          <p:spTgt spid="50"/>
                                        </p:tgtEl>
                                        <p:attrNameLst>
                                          <p:attrName>ppt_y</p:attrName>
                                        </p:attrNameLst>
                                      </p:cBhvr>
                                      <p:tavLst>
                                        <p:tav tm="0">
                                          <p:val>
                                            <p:strVal val="0-#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1000" fill="hold"/>
                                        <p:tgtEl>
                                          <p:spTgt spid="49"/>
                                        </p:tgtEl>
                                        <p:attrNameLst>
                                          <p:attrName>ppt_x</p:attrName>
                                        </p:attrNameLst>
                                      </p:cBhvr>
                                      <p:tavLst>
                                        <p:tav tm="0">
                                          <p:val>
                                            <p:strVal val="#ppt_x"/>
                                          </p:val>
                                        </p:tav>
                                        <p:tav tm="100000">
                                          <p:val>
                                            <p:strVal val="#ppt_x"/>
                                          </p:val>
                                        </p:tav>
                                      </p:tavLst>
                                    </p:anim>
                                    <p:anim calcmode="lin" valueType="num">
                                      <p:cBhvr additive="base">
                                        <p:cTn id="51" dur="1000" fill="hold"/>
                                        <p:tgtEl>
                                          <p:spTgt spid="49"/>
                                        </p:tgtEl>
                                        <p:attrNameLst>
                                          <p:attrName>ppt_y</p:attrName>
                                        </p:attrNameLst>
                                      </p:cBhvr>
                                      <p:tavLst>
                                        <p:tav tm="0">
                                          <p:val>
                                            <p:strVal val="1+#ppt_h/2"/>
                                          </p:val>
                                        </p:tav>
                                        <p:tav tm="100000">
                                          <p:val>
                                            <p:strVal val="#ppt_y"/>
                                          </p:val>
                                        </p:tav>
                                      </p:tavLst>
                                    </p:anim>
                                  </p:childTnLst>
                                </p:cTn>
                              </p:par>
                              <p:par>
                                <p:cTn id="52" presetID="12" presetClass="entr" presetSubtype="1"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1000"/>
                                        <p:tgtEl>
                                          <p:spTgt spid="51"/>
                                        </p:tgtEl>
                                        <p:attrNameLst>
                                          <p:attrName>ppt_y</p:attrName>
                                        </p:attrNameLst>
                                      </p:cBhvr>
                                      <p:tavLst>
                                        <p:tav tm="0">
                                          <p:val>
                                            <p:strVal val="#ppt_y-#ppt_h*1.125000"/>
                                          </p:val>
                                        </p:tav>
                                        <p:tav tm="100000">
                                          <p:val>
                                            <p:strVal val="#ppt_y"/>
                                          </p:val>
                                        </p:tav>
                                      </p:tavLst>
                                    </p:anim>
                                    <p:animEffect transition="in" filter="wipe(down)">
                                      <p:cBhvr>
                                        <p:cTn id="55" dur="1000"/>
                                        <p:tgtEl>
                                          <p:spTgt spid="51"/>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1000"/>
                                        <p:tgtEl>
                                          <p:spTgt spid="52"/>
                                        </p:tgtEl>
                                        <p:attrNameLst>
                                          <p:attrName>ppt_y</p:attrName>
                                        </p:attrNameLst>
                                      </p:cBhvr>
                                      <p:tavLst>
                                        <p:tav tm="0">
                                          <p:val>
                                            <p:strVal val="#ppt_y+#ppt_h*1.125000"/>
                                          </p:val>
                                        </p:tav>
                                        <p:tav tm="100000">
                                          <p:val>
                                            <p:strVal val="#ppt_y"/>
                                          </p:val>
                                        </p:tav>
                                      </p:tavLst>
                                    </p:anim>
                                    <p:animEffect transition="in" filter="wipe(up)">
                                      <p:cBhvr>
                                        <p:cTn id="59" dur="1000"/>
                                        <p:tgtEl>
                                          <p:spTgt spid="5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1000" fill="hold"/>
                                        <p:tgtEl>
                                          <p:spTgt spid="48"/>
                                        </p:tgtEl>
                                        <p:attrNameLst>
                                          <p:attrName>ppt_w</p:attrName>
                                        </p:attrNameLst>
                                      </p:cBhvr>
                                      <p:tavLst>
                                        <p:tav tm="0">
                                          <p:val>
                                            <p:fltVal val="0"/>
                                          </p:val>
                                        </p:tav>
                                        <p:tav tm="100000">
                                          <p:val>
                                            <p:strVal val="#ppt_w"/>
                                          </p:val>
                                        </p:tav>
                                      </p:tavLst>
                                    </p:anim>
                                    <p:anim calcmode="lin" valueType="num">
                                      <p:cBhvr>
                                        <p:cTn id="63" dur="1000" fill="hold"/>
                                        <p:tgtEl>
                                          <p:spTgt spid="48"/>
                                        </p:tgtEl>
                                        <p:attrNameLst>
                                          <p:attrName>ppt_h</p:attrName>
                                        </p:attrNameLst>
                                      </p:cBhvr>
                                      <p:tavLst>
                                        <p:tav tm="0">
                                          <p:val>
                                            <p:fltVal val="0"/>
                                          </p:val>
                                        </p:tav>
                                        <p:tav tm="100000">
                                          <p:val>
                                            <p:strVal val="#ppt_h"/>
                                          </p:val>
                                        </p:tav>
                                      </p:tavLst>
                                    </p:anim>
                                    <p:animEffect transition="in" filter="fade">
                                      <p:cBhvr>
                                        <p:cTn id="64" dur="10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1000"/>
                                        <p:tgtEl>
                                          <p:spTgt spid="41"/>
                                        </p:tgtEl>
                                        <p:attrNameLst>
                                          <p:attrName>ppt_x</p:attrName>
                                        </p:attrNameLst>
                                      </p:cBhvr>
                                      <p:tavLst>
                                        <p:tav tm="0">
                                          <p:val>
                                            <p:strVal val="#ppt_x-#ppt_w*1.125000"/>
                                          </p:val>
                                        </p:tav>
                                        <p:tav tm="100000">
                                          <p:val>
                                            <p:strVal val="#ppt_x"/>
                                          </p:val>
                                        </p:tav>
                                      </p:tavLst>
                                    </p:anim>
                                    <p:animEffect transition="in" filter="wipe(right)">
                                      <p:cBhvr>
                                        <p:cTn id="70" dur="1000"/>
                                        <p:tgtEl>
                                          <p:spTgt spid="41"/>
                                        </p:tgtEl>
                                      </p:cBhvr>
                                    </p:animEffect>
                                  </p:childTnLst>
                                </p:cTn>
                              </p:par>
                              <p:par>
                                <p:cTn id="71" presetID="21" presetClass="entr" presetSubtype="1"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heel(1)">
                                      <p:cBhvr>
                                        <p:cTn id="73" dur="10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2"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1000"/>
                                        <p:tgtEl>
                                          <p:spTgt spid="42"/>
                                        </p:tgtEl>
                                        <p:attrNameLst>
                                          <p:attrName>ppt_x</p:attrName>
                                        </p:attrNameLst>
                                      </p:cBhvr>
                                      <p:tavLst>
                                        <p:tav tm="0">
                                          <p:val>
                                            <p:strVal val="#ppt_x+#ppt_w*1.125000"/>
                                          </p:val>
                                        </p:tav>
                                        <p:tav tm="100000">
                                          <p:val>
                                            <p:strVal val="#ppt_x"/>
                                          </p:val>
                                        </p:tav>
                                      </p:tavLst>
                                    </p:anim>
                                    <p:animEffect transition="in" filter="wipe(left)">
                                      <p:cBhvr>
                                        <p:cTn id="79" dur="1000"/>
                                        <p:tgtEl>
                                          <p:spTgt spid="42"/>
                                        </p:tgtEl>
                                      </p:cBhvr>
                                    </p:animEffect>
                                  </p:childTnLst>
                                </p:cTn>
                              </p:par>
                              <p:par>
                                <p:cTn id="80" presetID="21" presetClass="entr" presetSubtype="1"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heel(1)">
                                      <p:cBhvr>
                                        <p:cTn id="8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63" grpId="0" animBg="1"/>
      <p:bldP spid="6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altLang="en-US" sz="3200" dirty="0"/>
              <a:t>Characteristics</a:t>
            </a:r>
            <a:endParaRPr lang="en-US" altLang="en-US" sz="1600" dirty="0"/>
          </a:p>
        </p:txBody>
      </p:sp>
      <p:sp>
        <p:nvSpPr>
          <p:cNvPr id="38915" name="Rectangle 3"/>
          <p:cNvSpPr>
            <a:spLocks noGrp="1" noChangeArrowheads="1"/>
          </p:cNvSpPr>
          <p:nvPr>
            <p:ph type="body" idx="1"/>
          </p:nvPr>
        </p:nvSpPr>
        <p:spPr>
          <a:xfrm>
            <a:off x="609600" y="1371600"/>
            <a:ext cx="10972800" cy="5334000"/>
          </a:xfrm>
        </p:spPr>
        <p:txBody>
          <a:bodyPr/>
          <a:lstStyle/>
          <a:p>
            <a:pPr>
              <a:spcBef>
                <a:spcPct val="50000"/>
              </a:spcBef>
            </a:pPr>
            <a:r>
              <a:rPr lang="en-US" altLang="en-US" dirty="0"/>
              <a:t>Beneficiary has a survivor pension benefit equal to 50% of the pensioner’s pension.</a:t>
            </a:r>
          </a:p>
          <a:p>
            <a:pPr>
              <a:spcBef>
                <a:spcPct val="50000"/>
              </a:spcBef>
            </a:pPr>
            <a:r>
              <a:rPr lang="en-US" altLang="en-US" dirty="0"/>
              <a:t>They have Cost of Living Adjustments.</a:t>
            </a:r>
          </a:p>
          <a:p>
            <a:pPr>
              <a:spcBef>
                <a:spcPct val="50000"/>
              </a:spcBef>
            </a:pPr>
            <a:r>
              <a:rPr lang="en-US" altLang="en-US" dirty="0"/>
              <a:t>It is a lifetime pension (Life of the pensioner and life of the beneficiary after the pensioner passes away).</a:t>
            </a:r>
          </a:p>
          <a:p>
            <a:pPr>
              <a:spcBef>
                <a:spcPct val="50000"/>
              </a:spcBef>
            </a:pPr>
            <a:r>
              <a:rPr lang="en-US" altLang="en-US" dirty="0"/>
              <a:t>The same rule of 85 is evaluated to determine if there is an actuarial correction.</a:t>
            </a:r>
          </a:p>
        </p:txBody>
      </p:sp>
      <p:sp>
        <p:nvSpPr>
          <p:cNvPr id="6" name="Oval 5"/>
          <p:cNvSpPr/>
          <p:nvPr/>
        </p:nvSpPr>
        <p:spPr bwMode="auto">
          <a:xfrm>
            <a:off x="9617765" y="58310"/>
            <a:ext cx="975311" cy="975311"/>
          </a:xfrm>
          <a:prstGeom prst="ellipse">
            <a:avLst/>
          </a:prstGeom>
          <a:gradFill>
            <a:gsLst>
              <a:gs pos="0">
                <a:srgbClr val="0000CC"/>
              </a:gs>
              <a:gs pos="50000">
                <a:srgbClr val="6699FF"/>
              </a:gs>
              <a:gs pos="100000">
                <a:srgbClr val="0000CC"/>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1000" b="1" dirty="0">
                <a:solidFill>
                  <a:srgbClr val="000000"/>
                </a:solidFill>
                <a:effectLst>
                  <a:outerShdw blurRad="50800" dist="38100" algn="l" rotWithShape="0">
                    <a:schemeClr val="bg1">
                      <a:alpha val="50000"/>
                    </a:schemeClr>
                  </a:outerShdw>
                </a:effectLst>
              </a:rPr>
              <a:t>Alternative Minimum Pension</a:t>
            </a:r>
          </a:p>
        </p:txBody>
      </p:sp>
    </p:spTree>
    <p:extLst>
      <p:ext uri="{BB962C8B-B14F-4D97-AF65-F5344CB8AC3E}">
        <p14:creationId xmlns:p14="http://schemas.microsoft.com/office/powerpoint/2010/main" val="4046084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additive="base">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with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par>
                          <p:cTn id="26" fill="hold" nodeType="withGroup">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Which one is the best option?</a:t>
            </a:r>
            <a:endParaRPr lang="en-US" altLang="en-US" sz="1600" dirty="0"/>
          </a:p>
        </p:txBody>
      </p:sp>
      <p:sp>
        <p:nvSpPr>
          <p:cNvPr id="5" name="Oval 4"/>
          <p:cNvSpPr/>
          <p:nvPr/>
        </p:nvSpPr>
        <p:spPr bwMode="auto">
          <a:xfrm>
            <a:off x="4724400" y="1676400"/>
            <a:ext cx="2743200" cy="2743200"/>
          </a:xfrm>
          <a:prstGeom prst="ellipse">
            <a:avLst/>
          </a:prstGeom>
          <a:gradFill>
            <a:gsLst>
              <a:gs pos="0">
                <a:srgbClr val="FF0000"/>
              </a:gs>
              <a:gs pos="50000">
                <a:srgbClr val="FF9900"/>
              </a:gs>
              <a:gs pos="100000">
                <a:srgbClr val="FF00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rgbClr val="000000"/>
                </a:solidFill>
                <a:effectLst>
                  <a:outerShdw blurRad="50800" dist="38100" algn="l" rotWithShape="0">
                    <a:schemeClr val="bg1">
                      <a:alpha val="50000"/>
                    </a:schemeClr>
                  </a:outerShdw>
                </a:effectLst>
              </a:rPr>
              <a:t>Annuity</a:t>
            </a:r>
          </a:p>
        </p:txBody>
      </p:sp>
      <p:sp>
        <p:nvSpPr>
          <p:cNvPr id="15" name="Oval 14"/>
          <p:cNvSpPr/>
          <p:nvPr/>
        </p:nvSpPr>
        <p:spPr bwMode="auto">
          <a:xfrm>
            <a:off x="7696200" y="1676400"/>
            <a:ext cx="2743200" cy="2743200"/>
          </a:xfrm>
          <a:prstGeom prst="ellipse">
            <a:avLst/>
          </a:prstGeom>
          <a:gradFill>
            <a:gsLst>
              <a:gs pos="0">
                <a:srgbClr val="0000CC"/>
              </a:gs>
              <a:gs pos="50000">
                <a:srgbClr val="6699FF"/>
              </a:gs>
              <a:gs pos="100000">
                <a:srgbClr val="0000CC"/>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b="1" dirty="0">
                <a:solidFill>
                  <a:srgbClr val="000000"/>
                </a:solidFill>
                <a:effectLst>
                  <a:outerShdw blurRad="50800" dist="38100" algn="l" rotWithShape="0">
                    <a:schemeClr val="bg1">
                      <a:alpha val="50000"/>
                    </a:schemeClr>
                  </a:outerShdw>
                </a:effectLst>
              </a:rPr>
              <a:t>Alternative</a:t>
            </a:r>
          </a:p>
          <a:p>
            <a:r>
              <a:rPr lang="en-US" b="1" dirty="0">
                <a:solidFill>
                  <a:srgbClr val="000000"/>
                </a:solidFill>
                <a:effectLst>
                  <a:outerShdw blurRad="50800" dist="38100" algn="l" rotWithShape="0">
                    <a:schemeClr val="bg1">
                      <a:alpha val="50000"/>
                    </a:schemeClr>
                  </a:outerShdw>
                </a:effectLst>
              </a:rPr>
              <a:t>Minimum</a:t>
            </a:r>
          </a:p>
          <a:p>
            <a:r>
              <a:rPr lang="en-US" b="1" dirty="0">
                <a:solidFill>
                  <a:srgbClr val="000000"/>
                </a:solidFill>
                <a:effectLst>
                  <a:outerShdw blurRad="50800" dist="38100" algn="l" rotWithShape="0">
                    <a:schemeClr val="bg1">
                      <a:alpha val="50000"/>
                    </a:schemeClr>
                  </a:outerShdw>
                </a:effectLst>
              </a:rPr>
              <a:t>Pension</a:t>
            </a:r>
          </a:p>
        </p:txBody>
      </p:sp>
      <p:sp>
        <p:nvSpPr>
          <p:cNvPr id="16" name="Oval 15"/>
          <p:cNvSpPr/>
          <p:nvPr/>
        </p:nvSpPr>
        <p:spPr bwMode="auto">
          <a:xfrm>
            <a:off x="1752600" y="1676400"/>
            <a:ext cx="2743200" cy="2743200"/>
          </a:xfrm>
          <a:prstGeom prst="ellipse">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1" dirty="0">
                <a:solidFill>
                  <a:srgbClr val="000000"/>
                </a:solidFill>
                <a:effectLst>
                  <a:outerShdw blurRad="50800" dist="38100" algn="l" rotWithShape="0">
                    <a:schemeClr val="bg1">
                      <a:alpha val="50000"/>
                    </a:schemeClr>
                  </a:outerShdw>
                </a:effectLst>
              </a:rPr>
              <a:t>2% Formula</a:t>
            </a:r>
          </a:p>
        </p:txBody>
      </p:sp>
      <p:sp>
        <p:nvSpPr>
          <p:cNvPr id="11" name="Rounded Rectangle 10"/>
          <p:cNvSpPr/>
          <p:nvPr/>
        </p:nvSpPr>
        <p:spPr bwMode="auto">
          <a:xfrm>
            <a:off x="1986148" y="4953000"/>
            <a:ext cx="8229600" cy="1295400"/>
          </a:xfrm>
          <a:prstGeom prst="roundRect">
            <a:avLst/>
          </a:prstGeom>
          <a:solidFill>
            <a:srgbClr val="0000CC"/>
          </a:solidFill>
          <a:ln>
            <a:noFill/>
          </a:ln>
          <a:effectLst/>
          <a:scene3d>
            <a:camera prst="orthographicFront"/>
            <a:lightRig rig="threePt" dir="t"/>
          </a:scene3d>
          <a:sp3d>
            <a:bevelT w="139700" h="139700" prst="divo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200" b="1" dirty="0">
                <a:solidFill>
                  <a:schemeClr val="bg1"/>
                </a:solidFill>
              </a:rPr>
              <a:t>The Office of the Secretary-Treasurer of the Retirement and Pension Fund will calculate the three options and the most convenient can be obtained by comparison.</a:t>
            </a:r>
          </a:p>
        </p:txBody>
      </p:sp>
    </p:spTree>
    <p:extLst>
      <p:ext uri="{BB962C8B-B14F-4D97-AF65-F5344CB8AC3E}">
        <p14:creationId xmlns:p14="http://schemas.microsoft.com/office/powerpoint/2010/main" val="2941102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8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16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24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par>
                          <p:cTn id="23" fill="hold">
                            <p:stCondLst>
                              <p:cond delay="34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a:xfrm>
            <a:off x="2286000" y="457200"/>
            <a:ext cx="8290510" cy="609600"/>
          </a:xfrm>
        </p:spPr>
        <p:txBody>
          <a:bodyPr/>
          <a:lstStyle/>
          <a:p>
            <a:r>
              <a:rPr lang="en-US" altLang="en-US" sz="3200" dirty="0"/>
              <a:t>Pensions Advantages and Disadvantages</a:t>
            </a:r>
            <a:endParaRPr lang="en-US" altLang="en-US" sz="1600" dirty="0"/>
          </a:p>
        </p:txBody>
      </p:sp>
      <p:pic>
        <p:nvPicPr>
          <p:cNvPr id="7" name="Picture 2" descr="C:\Users\dvilarino\AppData\Local\Microsoft\Windows\Temporary Internet Files\Content.IE5\BG6V3ICY\1280px-Balanced_scale_of_Justic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39" y="1160168"/>
            <a:ext cx="7315122" cy="57435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15490" y="4709146"/>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Lifetime pensions</a:t>
            </a:r>
          </a:p>
        </p:txBody>
      </p:sp>
      <p:sp>
        <p:nvSpPr>
          <p:cNvPr id="9" name="Rounded Rectangle 8"/>
          <p:cNvSpPr/>
          <p:nvPr/>
        </p:nvSpPr>
        <p:spPr>
          <a:xfrm>
            <a:off x="1615490" y="4251951"/>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It has cost of living adjustments</a:t>
            </a:r>
          </a:p>
        </p:txBody>
      </p:sp>
      <p:sp>
        <p:nvSpPr>
          <p:cNvPr id="10" name="Rounded Rectangle 9"/>
          <p:cNvSpPr/>
          <p:nvPr/>
        </p:nvSpPr>
        <p:spPr>
          <a:xfrm>
            <a:off x="1615490" y="3794756"/>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Less worries about risks</a:t>
            </a:r>
          </a:p>
        </p:txBody>
      </p:sp>
      <p:sp>
        <p:nvSpPr>
          <p:cNvPr id="12" name="Rounded Rectangle 11"/>
          <p:cNvSpPr/>
          <p:nvPr/>
        </p:nvSpPr>
        <p:spPr>
          <a:xfrm>
            <a:off x="1615489" y="3336925"/>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Provide diversification</a:t>
            </a:r>
          </a:p>
        </p:txBody>
      </p:sp>
      <p:sp>
        <p:nvSpPr>
          <p:cNvPr id="13" name="Rounded Rectangle 12"/>
          <p:cNvSpPr/>
          <p:nvPr/>
        </p:nvSpPr>
        <p:spPr>
          <a:xfrm>
            <a:off x="1627175" y="2880366"/>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Priority claim of resources</a:t>
            </a:r>
          </a:p>
        </p:txBody>
      </p:sp>
      <p:sp>
        <p:nvSpPr>
          <p:cNvPr id="14" name="Rounded Rectangle 13"/>
          <p:cNvSpPr/>
          <p:nvPr/>
        </p:nvSpPr>
        <p:spPr>
          <a:xfrm>
            <a:off x="1627175" y="2423171"/>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Protection against law suits</a:t>
            </a:r>
          </a:p>
        </p:txBody>
      </p:sp>
      <p:sp>
        <p:nvSpPr>
          <p:cNvPr id="17" name="Rounded Rectangle 16"/>
          <p:cNvSpPr/>
          <p:nvPr/>
        </p:nvSpPr>
        <p:spPr>
          <a:xfrm>
            <a:off x="1627175" y="1965976"/>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Representation in Committee ASPEN</a:t>
            </a:r>
          </a:p>
        </p:txBody>
      </p:sp>
      <p:pic>
        <p:nvPicPr>
          <p:cNvPr id="18" name="Picture 4" descr="C:\Users\dvilarino\AppData\Local\Microsoft\Windows\Temporary Internet Files\Content.IE5\BI15M5DR\original_smiley_fa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8752" y="5074902"/>
            <a:ext cx="1028720" cy="1028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vilarino\AppData\Local\Microsoft\Windows\Temporary Internet Files\Content.IE5\BG6V3ICY\large-Sad-Face-0-33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7659" y="5074903"/>
            <a:ext cx="1005829" cy="1005829"/>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6644634" y="4709146"/>
            <a:ext cx="3931877" cy="365756"/>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Premature death</a:t>
            </a:r>
          </a:p>
        </p:txBody>
      </p:sp>
      <p:sp>
        <p:nvSpPr>
          <p:cNvPr id="21" name="Rounded Rectangle 20"/>
          <p:cNvSpPr/>
          <p:nvPr/>
        </p:nvSpPr>
        <p:spPr>
          <a:xfrm>
            <a:off x="4107428" y="6172170"/>
            <a:ext cx="3931877" cy="365756"/>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Arial Narrow" panose="020B0606020202030204" pitchFamily="34" charset="0"/>
              </a:rPr>
              <a:t>Health of participant and spouse</a:t>
            </a:r>
          </a:p>
        </p:txBody>
      </p:sp>
    </p:spTree>
    <p:extLst>
      <p:ext uri="{BB962C8B-B14F-4D97-AF65-F5344CB8AC3E}">
        <p14:creationId xmlns:p14="http://schemas.microsoft.com/office/powerpoint/2010/main" val="1649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7"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7"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53" presetClass="entr" presetSubtype="16"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par>
                          <p:cTn id="63" fill="hold">
                            <p:stCondLst>
                              <p:cond delay="8500"/>
                            </p:stCondLst>
                            <p:childTnLst>
                              <p:par>
                                <p:cTn id="64" presetID="47"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par>
                          <p:cTn id="69" fill="hold">
                            <p:stCondLst>
                              <p:cond delay="9500"/>
                            </p:stCondLst>
                            <p:childTnLst>
                              <p:par>
                                <p:cTn id="70" presetID="47"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7"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55" name="AutoShape 155"/>
          <p:cNvSpPr>
            <a:spLocks noGrp="1" noChangeArrowheads="1"/>
          </p:cNvSpPr>
          <p:nvPr>
            <p:ph type="title"/>
          </p:nvPr>
        </p:nvSpPr>
        <p:spPr/>
        <p:txBody>
          <a:bodyPr/>
          <a:lstStyle/>
          <a:p>
            <a:r>
              <a:rPr lang="en-US" altLang="en-US" sz="3200" dirty="0"/>
              <a:t>To Plan</a:t>
            </a:r>
          </a:p>
        </p:txBody>
      </p:sp>
      <p:pic>
        <p:nvPicPr>
          <p:cNvPr id="25757" name="Picture 157"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
        <p:nvSpPr>
          <p:cNvPr id="160" name="Oval 5"/>
          <p:cNvSpPr>
            <a:spLocks noChangeArrowheads="1"/>
          </p:cNvSpPr>
          <p:nvPr/>
        </p:nvSpPr>
        <p:spPr bwMode="auto">
          <a:xfrm>
            <a:off x="770965" y="1413669"/>
            <a:ext cx="1828800" cy="1828800"/>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r>
              <a:rPr lang="es-UY" altLang="en-US" sz="2000" b="1" dirty="0" err="1">
                <a:solidFill>
                  <a:srgbClr val="000066"/>
                </a:solidFill>
              </a:rPr>
              <a:t>But</a:t>
            </a:r>
            <a:r>
              <a:rPr lang="es-UY" altLang="en-US" sz="2000" b="1" dirty="0">
                <a:solidFill>
                  <a:srgbClr val="000066"/>
                </a:solidFill>
              </a:rPr>
              <a:t>, </a:t>
            </a:r>
            <a:r>
              <a:rPr lang="es-UY" altLang="en-US" sz="2000" b="1" dirty="0" err="1">
                <a:solidFill>
                  <a:srgbClr val="000066"/>
                </a:solidFill>
              </a:rPr>
              <a:t>why</a:t>
            </a:r>
            <a:r>
              <a:rPr lang="es-UY" altLang="en-US" sz="2000" b="1" dirty="0">
                <a:solidFill>
                  <a:srgbClr val="000066"/>
                </a:solidFill>
              </a:rPr>
              <a:t> do I </a:t>
            </a:r>
            <a:r>
              <a:rPr lang="es-UY" altLang="en-US" sz="2000" b="1" dirty="0" err="1">
                <a:solidFill>
                  <a:srgbClr val="000066"/>
                </a:solidFill>
              </a:rPr>
              <a:t>need</a:t>
            </a:r>
            <a:r>
              <a:rPr lang="es-UY" altLang="en-US" sz="2000" b="1" dirty="0">
                <a:solidFill>
                  <a:srgbClr val="000066"/>
                </a:solidFill>
              </a:rPr>
              <a:t> to plan?</a:t>
            </a:r>
          </a:p>
        </p:txBody>
      </p:sp>
      <p:sp>
        <p:nvSpPr>
          <p:cNvPr id="161" name="AutoShape 6"/>
          <p:cNvSpPr>
            <a:spLocks noChangeArrowheads="1"/>
          </p:cNvSpPr>
          <p:nvPr/>
        </p:nvSpPr>
        <p:spPr bwMode="auto">
          <a:xfrm>
            <a:off x="2675965" y="2099469"/>
            <a:ext cx="7620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 name="AutoShape 7"/>
          <p:cNvSpPr>
            <a:spLocks noChangeArrowheads="1"/>
          </p:cNvSpPr>
          <p:nvPr/>
        </p:nvSpPr>
        <p:spPr bwMode="auto">
          <a:xfrm>
            <a:off x="3514165" y="1566069"/>
            <a:ext cx="8178800" cy="1524000"/>
          </a:xfrm>
          <a:prstGeom prst="roundRect">
            <a:avLst>
              <a:gd name="adj" fmla="val 16667"/>
            </a:avLst>
          </a:prstGeom>
          <a:solidFill>
            <a:srgbClr val="CC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s-UY" altLang="en-US" sz="2400" b="1" dirty="0" err="1">
                <a:solidFill>
                  <a:schemeClr val="bg1"/>
                </a:solidFill>
              </a:rPr>
              <a:t>Because</a:t>
            </a:r>
            <a:r>
              <a:rPr lang="es-UY" altLang="en-US" sz="2400" b="1" dirty="0">
                <a:solidFill>
                  <a:schemeClr val="bg1"/>
                </a:solidFill>
              </a:rPr>
              <a:t> </a:t>
            </a:r>
            <a:r>
              <a:rPr lang="es-UY" altLang="en-US" sz="2400" b="1" dirty="0" err="1">
                <a:solidFill>
                  <a:schemeClr val="bg1"/>
                </a:solidFill>
              </a:rPr>
              <a:t>there</a:t>
            </a:r>
            <a:r>
              <a:rPr lang="es-UY" altLang="en-US" sz="2400" b="1" dirty="0">
                <a:solidFill>
                  <a:schemeClr val="bg1"/>
                </a:solidFill>
              </a:rPr>
              <a:t> </a:t>
            </a:r>
            <a:r>
              <a:rPr lang="es-UY" altLang="en-US" sz="2400" b="1" dirty="0" err="1">
                <a:solidFill>
                  <a:schemeClr val="bg1"/>
                </a:solidFill>
              </a:rPr>
              <a:t>is</a:t>
            </a:r>
            <a:r>
              <a:rPr lang="es-UY" altLang="en-US" sz="2400" b="1" dirty="0">
                <a:solidFill>
                  <a:schemeClr val="bg1"/>
                </a:solidFill>
              </a:rPr>
              <a:t> a </a:t>
            </a:r>
            <a:r>
              <a:rPr lang="es-UY" altLang="en-US" sz="2400" b="1" dirty="0" err="1">
                <a:solidFill>
                  <a:schemeClr val="bg1"/>
                </a:solidFill>
              </a:rPr>
              <a:t>high</a:t>
            </a:r>
            <a:r>
              <a:rPr lang="es-UY" altLang="en-US" sz="2400" b="1" dirty="0">
                <a:solidFill>
                  <a:schemeClr val="bg1"/>
                </a:solidFill>
              </a:rPr>
              <a:t> </a:t>
            </a:r>
            <a:r>
              <a:rPr lang="es-UY" altLang="en-US" sz="2400" b="1" dirty="0" err="1">
                <a:solidFill>
                  <a:schemeClr val="bg1"/>
                </a:solidFill>
              </a:rPr>
              <a:t>level</a:t>
            </a:r>
            <a:r>
              <a:rPr lang="es-UY" altLang="en-US" sz="2400" b="1" dirty="0">
                <a:solidFill>
                  <a:schemeClr val="bg1"/>
                </a:solidFill>
              </a:rPr>
              <a:t> of </a:t>
            </a:r>
            <a:r>
              <a:rPr lang="es-UY" altLang="en-US" sz="2400" b="1" dirty="0" err="1">
                <a:solidFill>
                  <a:schemeClr val="bg1"/>
                </a:solidFill>
              </a:rPr>
              <a:t>probability</a:t>
            </a:r>
            <a:r>
              <a:rPr lang="es-UY" altLang="en-US" sz="2400" b="1" dirty="0">
                <a:solidFill>
                  <a:schemeClr val="bg1"/>
                </a:solidFill>
              </a:rPr>
              <a:t> </a:t>
            </a:r>
            <a:r>
              <a:rPr lang="es-UY" altLang="en-US" sz="2400" b="1" dirty="0" err="1">
                <a:solidFill>
                  <a:schemeClr val="bg1"/>
                </a:solidFill>
              </a:rPr>
              <a:t>that</a:t>
            </a:r>
            <a:r>
              <a:rPr lang="es-UY" altLang="en-US" sz="2400" b="1" dirty="0">
                <a:solidFill>
                  <a:schemeClr val="bg1"/>
                </a:solidFill>
              </a:rPr>
              <a:t> </a:t>
            </a:r>
            <a:r>
              <a:rPr lang="es-UY" altLang="en-US" sz="2400" b="1" dirty="0" err="1">
                <a:solidFill>
                  <a:schemeClr val="bg1"/>
                </a:solidFill>
              </a:rPr>
              <a:t>you</a:t>
            </a:r>
            <a:r>
              <a:rPr lang="es-UY" altLang="en-US" sz="2400" b="1" dirty="0">
                <a:solidFill>
                  <a:schemeClr val="bg1"/>
                </a:solidFill>
              </a:rPr>
              <a:t> </a:t>
            </a:r>
            <a:r>
              <a:rPr lang="es-UY" altLang="en-US" sz="2400" b="1" dirty="0" err="1">
                <a:solidFill>
                  <a:schemeClr val="bg1"/>
                </a:solidFill>
              </a:rPr>
              <a:t>will</a:t>
            </a:r>
            <a:r>
              <a:rPr lang="es-UY" altLang="en-US" sz="2400" b="1" dirty="0">
                <a:solidFill>
                  <a:schemeClr val="bg1"/>
                </a:solidFill>
              </a:rPr>
              <a:t> </a:t>
            </a:r>
            <a:r>
              <a:rPr lang="es-UY" altLang="en-US" sz="2400" b="1" dirty="0" err="1">
                <a:solidFill>
                  <a:schemeClr val="bg1"/>
                </a:solidFill>
              </a:rPr>
              <a:t>live</a:t>
            </a:r>
            <a:r>
              <a:rPr lang="es-UY" altLang="en-US" sz="2400" b="1" dirty="0">
                <a:solidFill>
                  <a:schemeClr val="bg1"/>
                </a:solidFill>
              </a:rPr>
              <a:t> </a:t>
            </a:r>
            <a:r>
              <a:rPr lang="es-UY" altLang="en-US" sz="2400" b="1" dirty="0" err="1">
                <a:solidFill>
                  <a:schemeClr val="bg1"/>
                </a:solidFill>
              </a:rPr>
              <a:t>until</a:t>
            </a:r>
            <a:r>
              <a:rPr lang="es-UY" altLang="en-US" sz="2400" b="1" dirty="0">
                <a:solidFill>
                  <a:schemeClr val="bg1"/>
                </a:solidFill>
              </a:rPr>
              <a:t> </a:t>
            </a:r>
            <a:r>
              <a:rPr lang="es-UY" altLang="en-US" sz="2400" b="1" dirty="0" err="1">
                <a:solidFill>
                  <a:schemeClr val="bg1"/>
                </a:solidFill>
              </a:rPr>
              <a:t>the</a:t>
            </a:r>
            <a:r>
              <a:rPr lang="es-UY" altLang="en-US" sz="2400" b="1" dirty="0">
                <a:solidFill>
                  <a:schemeClr val="bg1"/>
                </a:solidFill>
              </a:rPr>
              <a:t> </a:t>
            </a:r>
            <a:r>
              <a:rPr lang="es-UY" altLang="en-US" sz="2400" b="1" dirty="0" err="1">
                <a:solidFill>
                  <a:schemeClr val="bg1"/>
                </a:solidFill>
              </a:rPr>
              <a:t>retirement</a:t>
            </a:r>
            <a:r>
              <a:rPr lang="es-UY" altLang="en-US" sz="2400" b="1" dirty="0">
                <a:solidFill>
                  <a:schemeClr val="bg1"/>
                </a:solidFill>
              </a:rPr>
              <a:t> </a:t>
            </a:r>
            <a:r>
              <a:rPr lang="es-UY" altLang="en-US" sz="2400" b="1" dirty="0" err="1">
                <a:solidFill>
                  <a:schemeClr val="bg1"/>
                </a:solidFill>
              </a:rPr>
              <a:t>age</a:t>
            </a:r>
            <a:r>
              <a:rPr lang="es-UY" altLang="en-US" sz="2400" b="1" dirty="0">
                <a:solidFill>
                  <a:schemeClr val="bg1"/>
                </a:solidFill>
              </a:rPr>
              <a:t> and </a:t>
            </a:r>
            <a:r>
              <a:rPr lang="es-UY" altLang="en-US" sz="2400" b="1" dirty="0" err="1">
                <a:solidFill>
                  <a:schemeClr val="bg1"/>
                </a:solidFill>
              </a:rPr>
              <a:t>then</a:t>
            </a:r>
            <a:r>
              <a:rPr lang="es-UY" altLang="en-US" sz="2400" b="1" dirty="0">
                <a:solidFill>
                  <a:schemeClr val="bg1"/>
                </a:solidFill>
              </a:rPr>
              <a:t>, </a:t>
            </a:r>
            <a:r>
              <a:rPr lang="es-UY" altLang="en-US" sz="2400" b="1" dirty="0" err="1">
                <a:solidFill>
                  <a:schemeClr val="bg1"/>
                </a:solidFill>
              </a:rPr>
              <a:t>many</a:t>
            </a:r>
            <a:r>
              <a:rPr lang="es-UY" altLang="en-US" sz="2400" b="1" dirty="0">
                <a:solidFill>
                  <a:schemeClr val="bg1"/>
                </a:solidFill>
              </a:rPr>
              <a:t> more </a:t>
            </a:r>
            <a:r>
              <a:rPr lang="es-UY" altLang="en-US" sz="2400" b="1" dirty="0" err="1">
                <a:solidFill>
                  <a:schemeClr val="bg1"/>
                </a:solidFill>
              </a:rPr>
              <a:t>years</a:t>
            </a:r>
            <a:r>
              <a:rPr lang="es-UY" altLang="en-US" sz="2400" b="1" dirty="0">
                <a:solidFill>
                  <a:schemeClr val="bg1"/>
                </a:solidFill>
              </a:rPr>
              <a:t> </a:t>
            </a:r>
            <a:r>
              <a:rPr lang="es-UY" altLang="en-US" sz="2400" b="1" dirty="0" err="1">
                <a:solidFill>
                  <a:schemeClr val="bg1"/>
                </a:solidFill>
              </a:rPr>
              <a:t>after</a:t>
            </a:r>
            <a:r>
              <a:rPr lang="es-UY" altLang="en-US" sz="2400" b="1" dirty="0">
                <a:solidFill>
                  <a:schemeClr val="bg1"/>
                </a:solidFill>
              </a:rPr>
              <a:t> </a:t>
            </a:r>
            <a:r>
              <a:rPr lang="es-UY" altLang="en-US" sz="2400" b="1" dirty="0" err="1">
                <a:solidFill>
                  <a:schemeClr val="bg1"/>
                </a:solidFill>
              </a:rPr>
              <a:t>retirement</a:t>
            </a:r>
            <a:r>
              <a:rPr lang="es-UY" altLang="en-US" sz="2400" b="1" dirty="0">
                <a:solidFill>
                  <a:schemeClr val="bg1"/>
                </a:solidFill>
              </a:rPr>
              <a:t>.</a:t>
            </a:r>
          </a:p>
        </p:txBody>
      </p:sp>
      <p:sp>
        <p:nvSpPr>
          <p:cNvPr id="163" name="Oval 8"/>
          <p:cNvSpPr>
            <a:spLocks noChangeArrowheads="1"/>
          </p:cNvSpPr>
          <p:nvPr/>
        </p:nvSpPr>
        <p:spPr bwMode="auto">
          <a:xfrm flipH="1">
            <a:off x="623046" y="3501728"/>
            <a:ext cx="228600" cy="228600"/>
          </a:xfrm>
          <a:prstGeom prst="ellipse">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9933"/>
              </a:solidFill>
            </a:endParaRPr>
          </a:p>
        </p:txBody>
      </p:sp>
      <p:sp>
        <p:nvSpPr>
          <p:cNvPr id="164" name="Text Box 9"/>
          <p:cNvSpPr txBox="1">
            <a:spLocks noChangeArrowheads="1"/>
          </p:cNvSpPr>
          <p:nvPr/>
        </p:nvSpPr>
        <p:spPr bwMode="auto">
          <a:xfrm>
            <a:off x="965946" y="3352800"/>
            <a:ext cx="9179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l">
              <a:spcBef>
                <a:spcPct val="50000"/>
              </a:spcBef>
            </a:pPr>
            <a:r>
              <a:rPr lang="en-US" altLang="en-US" sz="2400" b="1" dirty="0">
                <a:solidFill>
                  <a:srgbClr val="000066"/>
                </a:solidFill>
              </a:rPr>
              <a:t>During retirement, you will face financial requirements</a:t>
            </a:r>
            <a:endParaRPr lang="es-UY" altLang="en-US" sz="2400" b="1" dirty="0">
              <a:solidFill>
                <a:srgbClr val="000066"/>
              </a:solidFill>
            </a:endParaRPr>
          </a:p>
        </p:txBody>
      </p:sp>
      <p:sp>
        <p:nvSpPr>
          <p:cNvPr id="165" name="Oval 12"/>
          <p:cNvSpPr>
            <a:spLocks noChangeArrowheads="1"/>
          </p:cNvSpPr>
          <p:nvPr/>
        </p:nvSpPr>
        <p:spPr bwMode="auto">
          <a:xfrm flipH="1">
            <a:off x="623046" y="3950990"/>
            <a:ext cx="228600" cy="228600"/>
          </a:xfrm>
          <a:prstGeom prst="ellipse">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9933"/>
              </a:solidFill>
            </a:endParaRPr>
          </a:p>
        </p:txBody>
      </p:sp>
      <p:sp>
        <p:nvSpPr>
          <p:cNvPr id="166" name="Text Box 13"/>
          <p:cNvSpPr txBox="1">
            <a:spLocks noChangeArrowheads="1"/>
          </p:cNvSpPr>
          <p:nvPr/>
        </p:nvSpPr>
        <p:spPr bwMode="auto">
          <a:xfrm>
            <a:off x="965945" y="3802063"/>
            <a:ext cx="10477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l">
              <a:spcBef>
                <a:spcPct val="50000"/>
              </a:spcBef>
            </a:pPr>
            <a:r>
              <a:rPr lang="en-US" altLang="en-US" sz="2400" b="1" dirty="0">
                <a:solidFill>
                  <a:srgbClr val="000066"/>
                </a:solidFill>
              </a:rPr>
              <a:t>Inflation will affect your financial situation</a:t>
            </a:r>
            <a:endParaRPr lang="es-UY" altLang="en-US" sz="2400" b="1" dirty="0">
              <a:solidFill>
                <a:srgbClr val="000066"/>
              </a:solidFill>
            </a:endParaRPr>
          </a:p>
        </p:txBody>
      </p:sp>
      <p:sp>
        <p:nvSpPr>
          <p:cNvPr id="167" name="Oval 14"/>
          <p:cNvSpPr>
            <a:spLocks noChangeArrowheads="1"/>
          </p:cNvSpPr>
          <p:nvPr/>
        </p:nvSpPr>
        <p:spPr bwMode="auto">
          <a:xfrm flipH="1">
            <a:off x="623046" y="4400253"/>
            <a:ext cx="228600" cy="228600"/>
          </a:xfrm>
          <a:prstGeom prst="ellipse">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9933"/>
              </a:solidFill>
            </a:endParaRPr>
          </a:p>
        </p:txBody>
      </p:sp>
      <p:sp>
        <p:nvSpPr>
          <p:cNvPr id="168" name="Text Box 15"/>
          <p:cNvSpPr txBox="1">
            <a:spLocks noChangeArrowheads="1"/>
          </p:cNvSpPr>
          <p:nvPr/>
        </p:nvSpPr>
        <p:spPr bwMode="auto">
          <a:xfrm>
            <a:off x="965945" y="4251325"/>
            <a:ext cx="107727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l">
              <a:spcBef>
                <a:spcPct val="50000"/>
              </a:spcBef>
            </a:pPr>
            <a:r>
              <a:rPr lang="en-US" altLang="en-US" sz="2400" b="1" dirty="0">
                <a:solidFill>
                  <a:srgbClr val="000066"/>
                </a:solidFill>
              </a:rPr>
              <a:t>Financial well-being has a substantial effect on quality of life</a:t>
            </a:r>
            <a:endParaRPr lang="es-UY" altLang="en-US" sz="2400" b="1" dirty="0">
              <a:solidFill>
                <a:srgbClr val="000066"/>
              </a:solidFill>
            </a:endParaRPr>
          </a:p>
        </p:txBody>
      </p:sp>
      <p:sp>
        <p:nvSpPr>
          <p:cNvPr id="169" name="Oval 17"/>
          <p:cNvSpPr>
            <a:spLocks noChangeArrowheads="1"/>
          </p:cNvSpPr>
          <p:nvPr/>
        </p:nvSpPr>
        <p:spPr bwMode="auto">
          <a:xfrm flipH="1">
            <a:off x="623046" y="4865390"/>
            <a:ext cx="228600" cy="228600"/>
          </a:xfrm>
          <a:prstGeom prst="ellipse">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9933"/>
              </a:solidFill>
            </a:endParaRPr>
          </a:p>
        </p:txBody>
      </p:sp>
      <p:sp>
        <p:nvSpPr>
          <p:cNvPr id="170" name="Text Box 18"/>
          <p:cNvSpPr txBox="1">
            <a:spLocks noChangeArrowheads="1"/>
          </p:cNvSpPr>
          <p:nvPr/>
        </p:nvSpPr>
        <p:spPr bwMode="auto">
          <a:xfrm>
            <a:off x="965945" y="4716463"/>
            <a:ext cx="10477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l">
              <a:spcBef>
                <a:spcPct val="50000"/>
              </a:spcBef>
            </a:pPr>
            <a:r>
              <a:rPr lang="en-US" altLang="en-US" sz="2400" b="1" dirty="0">
                <a:solidFill>
                  <a:srgbClr val="000066"/>
                </a:solidFill>
              </a:rPr>
              <a:t>You will probably want to be self-sufficient</a:t>
            </a:r>
            <a:endParaRPr lang="es-UY" altLang="en-US" sz="2400" b="1" dirty="0">
              <a:solidFill>
                <a:srgbClr val="000066"/>
              </a:solidFill>
            </a:endParaRPr>
          </a:p>
        </p:txBody>
      </p:sp>
      <p:sp>
        <p:nvSpPr>
          <p:cNvPr id="171" name="Oval 19"/>
          <p:cNvSpPr>
            <a:spLocks noChangeArrowheads="1"/>
          </p:cNvSpPr>
          <p:nvPr/>
        </p:nvSpPr>
        <p:spPr bwMode="auto">
          <a:xfrm flipH="1">
            <a:off x="623046" y="5322590"/>
            <a:ext cx="228600" cy="228600"/>
          </a:xfrm>
          <a:prstGeom prst="ellipse">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9933"/>
              </a:solidFill>
            </a:endParaRPr>
          </a:p>
        </p:txBody>
      </p:sp>
      <p:sp>
        <p:nvSpPr>
          <p:cNvPr id="172" name="Text Box 20"/>
          <p:cNvSpPr txBox="1">
            <a:spLocks noChangeArrowheads="1"/>
          </p:cNvSpPr>
          <p:nvPr/>
        </p:nvSpPr>
        <p:spPr bwMode="auto">
          <a:xfrm>
            <a:off x="965945" y="5173663"/>
            <a:ext cx="10477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l">
              <a:spcBef>
                <a:spcPct val="50000"/>
              </a:spcBef>
            </a:pPr>
            <a:r>
              <a:rPr lang="en-US" altLang="en-US" sz="2400" b="1" dirty="0">
                <a:solidFill>
                  <a:srgbClr val="000066"/>
                </a:solidFill>
              </a:rPr>
              <a:t>Deteriorating health may increase your medical costs</a:t>
            </a:r>
            <a:endParaRPr lang="es-UY" altLang="en-US" sz="2400" b="1" dirty="0">
              <a:solidFill>
                <a:srgbClr val="000066"/>
              </a:solidFill>
            </a:endParaRPr>
          </a:p>
        </p:txBody>
      </p:sp>
      <p:sp>
        <p:nvSpPr>
          <p:cNvPr id="173" name="Oval 21"/>
          <p:cNvSpPr>
            <a:spLocks noChangeArrowheads="1"/>
          </p:cNvSpPr>
          <p:nvPr/>
        </p:nvSpPr>
        <p:spPr bwMode="auto">
          <a:xfrm flipH="1">
            <a:off x="623046" y="5779790"/>
            <a:ext cx="228600" cy="228600"/>
          </a:xfrm>
          <a:prstGeom prst="ellipse">
            <a:avLst/>
          </a:prstGeom>
          <a:solidFill>
            <a:srgbClr val="FF99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9933"/>
              </a:solidFill>
            </a:endParaRPr>
          </a:p>
        </p:txBody>
      </p:sp>
      <p:sp>
        <p:nvSpPr>
          <p:cNvPr id="174" name="Text Box 22"/>
          <p:cNvSpPr txBox="1">
            <a:spLocks noChangeArrowheads="1"/>
          </p:cNvSpPr>
          <p:nvPr/>
        </p:nvSpPr>
        <p:spPr bwMode="auto">
          <a:xfrm>
            <a:off x="965945" y="5630863"/>
            <a:ext cx="10477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l">
              <a:spcBef>
                <a:spcPct val="50000"/>
              </a:spcBef>
            </a:pPr>
            <a:r>
              <a:rPr lang="en-US" altLang="en-US" sz="2400" b="1" dirty="0">
                <a:solidFill>
                  <a:srgbClr val="000066"/>
                </a:solidFill>
              </a:rPr>
              <a:t>Poor health will probably make you expend money to have</a:t>
            </a:r>
            <a:endParaRPr lang="es-UY" altLang="en-US" sz="2400" b="1" dirty="0">
              <a:solidFill>
                <a:srgbClr val="000066"/>
              </a:solidFill>
            </a:endParaRPr>
          </a:p>
        </p:txBody>
      </p:sp>
      <p:sp>
        <p:nvSpPr>
          <p:cNvPr id="175" name="Text Box 23"/>
          <p:cNvSpPr txBox="1">
            <a:spLocks noChangeArrowheads="1"/>
          </p:cNvSpPr>
          <p:nvPr/>
        </p:nvSpPr>
        <p:spPr bwMode="auto">
          <a:xfrm>
            <a:off x="965945" y="6008390"/>
            <a:ext cx="10477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lgn="l">
              <a:spcBef>
                <a:spcPct val="50000"/>
              </a:spcBef>
            </a:pPr>
            <a:r>
              <a:rPr lang="en-US" altLang="en-US" sz="2400" b="1" dirty="0">
                <a:solidFill>
                  <a:srgbClr val="000066"/>
                </a:solidFill>
              </a:rPr>
              <a:t>things done (home maintenance for example)</a:t>
            </a:r>
            <a:endParaRPr lang="es-UY" altLang="en-US" sz="2400" b="1" dirty="0">
              <a:solidFill>
                <a:srgbClr val="000066"/>
              </a:solidFill>
            </a:endParaRPr>
          </a:p>
        </p:txBody>
      </p:sp>
    </p:spTree>
    <p:extLst>
      <p:ext uri="{BB962C8B-B14F-4D97-AF65-F5344CB8AC3E}">
        <p14:creationId xmlns:p14="http://schemas.microsoft.com/office/powerpoint/2010/main" val="3831980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757"/>
                                        </p:tgtEl>
                                        <p:attrNameLst>
                                          <p:attrName>style.visibility</p:attrName>
                                        </p:attrNameLst>
                                      </p:cBhvr>
                                      <p:to>
                                        <p:strVal val="visible"/>
                                      </p:to>
                                    </p:set>
                                    <p:anim calcmode="lin" valueType="num">
                                      <p:cBhvr>
                                        <p:cTn id="7" dur="2000" fill="hold"/>
                                        <p:tgtEl>
                                          <p:spTgt spid="25757"/>
                                        </p:tgtEl>
                                        <p:attrNameLst>
                                          <p:attrName>ppt_w</p:attrName>
                                        </p:attrNameLst>
                                      </p:cBhvr>
                                      <p:tavLst>
                                        <p:tav tm="0">
                                          <p:val>
                                            <p:fltVal val="0"/>
                                          </p:val>
                                        </p:tav>
                                        <p:tav tm="100000">
                                          <p:val>
                                            <p:strVal val="#ppt_w"/>
                                          </p:val>
                                        </p:tav>
                                      </p:tavLst>
                                    </p:anim>
                                    <p:anim calcmode="lin" valueType="num">
                                      <p:cBhvr>
                                        <p:cTn id="8" dur="2000" fill="hold"/>
                                        <p:tgtEl>
                                          <p:spTgt spid="25757"/>
                                        </p:tgtEl>
                                        <p:attrNameLst>
                                          <p:attrName>ppt_h</p:attrName>
                                        </p:attrNameLst>
                                      </p:cBhvr>
                                      <p:tavLst>
                                        <p:tav tm="0">
                                          <p:val>
                                            <p:fltVal val="0"/>
                                          </p:val>
                                        </p:tav>
                                        <p:tav tm="100000">
                                          <p:val>
                                            <p:strVal val="#ppt_h"/>
                                          </p:val>
                                        </p:tav>
                                      </p:tavLst>
                                    </p:anim>
                                    <p:anim calcmode="lin" valueType="num">
                                      <p:cBhvr>
                                        <p:cTn id="9" dur="2000" fill="hold"/>
                                        <p:tgtEl>
                                          <p:spTgt spid="25757"/>
                                        </p:tgtEl>
                                        <p:attrNameLst>
                                          <p:attrName>style.rotation</p:attrName>
                                        </p:attrNameLst>
                                      </p:cBhvr>
                                      <p:tavLst>
                                        <p:tav tm="0">
                                          <p:val>
                                            <p:fltVal val="360"/>
                                          </p:val>
                                        </p:tav>
                                        <p:tav tm="100000">
                                          <p:val>
                                            <p:fltVal val="0"/>
                                          </p:val>
                                        </p:tav>
                                      </p:tavLst>
                                    </p:anim>
                                    <p:animEffect transition="in" filter="fade">
                                      <p:cBhvr>
                                        <p:cTn id="10" dur="2000"/>
                                        <p:tgtEl>
                                          <p:spTgt spid="25757"/>
                                        </p:tgtEl>
                                      </p:cBhvr>
                                    </p:animEffect>
                                  </p:childTnLst>
                                </p:cTn>
                              </p:par>
                            </p:childTnLst>
                          </p:cTn>
                        </p:par>
                        <p:par>
                          <p:cTn id="11" fill="hold">
                            <p:stCondLst>
                              <p:cond delay="2000"/>
                            </p:stCondLst>
                            <p:childTnLst>
                              <p:par>
                                <p:cTn id="12" presetID="49" presetClass="entr" presetSubtype="0" decel="100000" fill="hold" grpId="0" nodeType="afterEffect">
                                  <p:stCondLst>
                                    <p:cond delay="0"/>
                                  </p:stCondLst>
                                  <p:childTnLst>
                                    <p:set>
                                      <p:cBhvr>
                                        <p:cTn id="13" dur="1" fill="hold">
                                          <p:stCondLst>
                                            <p:cond delay="0"/>
                                          </p:stCondLst>
                                        </p:cTn>
                                        <p:tgtEl>
                                          <p:spTgt spid="160"/>
                                        </p:tgtEl>
                                        <p:attrNameLst>
                                          <p:attrName>style.visibility</p:attrName>
                                        </p:attrNameLst>
                                      </p:cBhvr>
                                      <p:to>
                                        <p:strVal val="visible"/>
                                      </p:to>
                                    </p:set>
                                    <p:anim calcmode="lin" valueType="num">
                                      <p:cBhvr>
                                        <p:cTn id="14" dur="1000" fill="hold"/>
                                        <p:tgtEl>
                                          <p:spTgt spid="160"/>
                                        </p:tgtEl>
                                        <p:attrNameLst>
                                          <p:attrName>ppt_w</p:attrName>
                                        </p:attrNameLst>
                                      </p:cBhvr>
                                      <p:tavLst>
                                        <p:tav tm="0">
                                          <p:val>
                                            <p:fltVal val="0"/>
                                          </p:val>
                                        </p:tav>
                                        <p:tav tm="100000">
                                          <p:val>
                                            <p:strVal val="#ppt_w"/>
                                          </p:val>
                                        </p:tav>
                                      </p:tavLst>
                                    </p:anim>
                                    <p:anim calcmode="lin" valueType="num">
                                      <p:cBhvr>
                                        <p:cTn id="15" dur="1000" fill="hold"/>
                                        <p:tgtEl>
                                          <p:spTgt spid="160"/>
                                        </p:tgtEl>
                                        <p:attrNameLst>
                                          <p:attrName>ppt_h</p:attrName>
                                        </p:attrNameLst>
                                      </p:cBhvr>
                                      <p:tavLst>
                                        <p:tav tm="0">
                                          <p:val>
                                            <p:fltVal val="0"/>
                                          </p:val>
                                        </p:tav>
                                        <p:tav tm="100000">
                                          <p:val>
                                            <p:strVal val="#ppt_h"/>
                                          </p:val>
                                        </p:tav>
                                      </p:tavLst>
                                    </p:anim>
                                    <p:anim calcmode="lin" valueType="num">
                                      <p:cBhvr>
                                        <p:cTn id="16" dur="1000" fill="hold"/>
                                        <p:tgtEl>
                                          <p:spTgt spid="160"/>
                                        </p:tgtEl>
                                        <p:attrNameLst>
                                          <p:attrName>style.rotation</p:attrName>
                                        </p:attrNameLst>
                                      </p:cBhvr>
                                      <p:tavLst>
                                        <p:tav tm="0">
                                          <p:val>
                                            <p:fltVal val="360"/>
                                          </p:val>
                                        </p:tav>
                                        <p:tav tm="100000">
                                          <p:val>
                                            <p:fltVal val="0"/>
                                          </p:val>
                                        </p:tav>
                                      </p:tavLst>
                                    </p:anim>
                                    <p:animEffect transition="in" filter="fade">
                                      <p:cBhvr>
                                        <p:cTn id="17" dur="1000"/>
                                        <p:tgtEl>
                                          <p:spTgt spid="160"/>
                                        </p:tgtEl>
                                      </p:cBhvr>
                                    </p:animEffect>
                                  </p:childTnLst>
                                </p:cTn>
                              </p:par>
                              <p:par>
                                <p:cTn id="18" presetID="12" presetClass="entr" presetSubtype="8" fill="hold" grpId="0" nodeType="withEffect">
                                  <p:stCondLst>
                                    <p:cond delay="500"/>
                                  </p:stCondLst>
                                  <p:childTnLst>
                                    <p:set>
                                      <p:cBhvr>
                                        <p:cTn id="19" dur="1" fill="hold">
                                          <p:stCondLst>
                                            <p:cond delay="0"/>
                                          </p:stCondLst>
                                        </p:cTn>
                                        <p:tgtEl>
                                          <p:spTgt spid="161"/>
                                        </p:tgtEl>
                                        <p:attrNameLst>
                                          <p:attrName>style.visibility</p:attrName>
                                        </p:attrNameLst>
                                      </p:cBhvr>
                                      <p:to>
                                        <p:strVal val="visible"/>
                                      </p:to>
                                    </p:set>
                                    <p:animEffect transition="in" filter="slide(fromLeft)">
                                      <p:cBhvr>
                                        <p:cTn id="20" dur="1000"/>
                                        <p:tgtEl>
                                          <p:spTgt spid="161"/>
                                        </p:tgtEl>
                                      </p:cBhvr>
                                    </p:animEffect>
                                  </p:childTnLst>
                                </p:cTn>
                              </p:par>
                              <p:par>
                                <p:cTn id="21" presetID="20" presetClass="entr" presetSubtype="0" fill="hold" grpId="0" nodeType="withEffect">
                                  <p:stCondLst>
                                    <p:cond delay="1000"/>
                                  </p:stCondLst>
                                  <p:childTnLst>
                                    <p:set>
                                      <p:cBhvr>
                                        <p:cTn id="22" dur="1" fill="hold">
                                          <p:stCondLst>
                                            <p:cond delay="0"/>
                                          </p:stCondLst>
                                        </p:cTn>
                                        <p:tgtEl>
                                          <p:spTgt spid="162"/>
                                        </p:tgtEl>
                                        <p:attrNameLst>
                                          <p:attrName>style.visibility</p:attrName>
                                        </p:attrNameLst>
                                      </p:cBhvr>
                                      <p:to>
                                        <p:strVal val="visible"/>
                                      </p:to>
                                    </p:set>
                                    <p:animEffect transition="in" filter="wedge">
                                      <p:cBhvr>
                                        <p:cTn id="23" dur="1000"/>
                                        <p:tgtEl>
                                          <p:spTgt spid="162"/>
                                        </p:tgtEl>
                                      </p:cBhvr>
                                    </p:animEffect>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63"/>
                                        </p:tgtEl>
                                        <p:attrNameLst>
                                          <p:attrName>style.visibility</p:attrName>
                                        </p:attrNameLst>
                                      </p:cBhvr>
                                      <p:to>
                                        <p:strVal val="visible"/>
                                      </p:to>
                                    </p:set>
                                    <p:anim calcmode="lin" valueType="num">
                                      <p:cBhvr additive="base">
                                        <p:cTn id="27" dur="1000" fill="hold"/>
                                        <p:tgtEl>
                                          <p:spTgt spid="163"/>
                                        </p:tgtEl>
                                        <p:attrNameLst>
                                          <p:attrName>ppt_x</p:attrName>
                                        </p:attrNameLst>
                                      </p:cBhvr>
                                      <p:tavLst>
                                        <p:tav tm="0">
                                          <p:val>
                                            <p:strVal val="#ppt_x"/>
                                          </p:val>
                                        </p:tav>
                                        <p:tav tm="100000">
                                          <p:val>
                                            <p:strVal val="#ppt_x"/>
                                          </p:val>
                                        </p:tav>
                                      </p:tavLst>
                                    </p:anim>
                                    <p:anim calcmode="lin" valueType="num">
                                      <p:cBhvr additive="base">
                                        <p:cTn id="28" dur="1000" fill="hold"/>
                                        <p:tgtEl>
                                          <p:spTgt spid="163"/>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1000"/>
                                        <p:tgtEl>
                                          <p:spTgt spid="164"/>
                                        </p:tgtEl>
                                      </p:cBhvr>
                                    </p:animEffect>
                                    <p:anim calcmode="lin" valueType="num">
                                      <p:cBhvr>
                                        <p:cTn id="32" dur="1000" fill="hold"/>
                                        <p:tgtEl>
                                          <p:spTgt spid="164"/>
                                        </p:tgtEl>
                                        <p:attrNameLst>
                                          <p:attrName>ppt_x</p:attrName>
                                        </p:attrNameLst>
                                      </p:cBhvr>
                                      <p:tavLst>
                                        <p:tav tm="0">
                                          <p:val>
                                            <p:strVal val="#ppt_x"/>
                                          </p:val>
                                        </p:tav>
                                        <p:tav tm="100000">
                                          <p:val>
                                            <p:strVal val="#ppt_x"/>
                                          </p:val>
                                        </p:tav>
                                      </p:tavLst>
                                    </p:anim>
                                    <p:anim calcmode="lin" valueType="num">
                                      <p:cBhvr>
                                        <p:cTn id="33" dur="1000" fill="hold"/>
                                        <p:tgtEl>
                                          <p:spTgt spid="16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additive="base">
                                        <p:cTn id="37" dur="1000" fill="hold"/>
                                        <p:tgtEl>
                                          <p:spTgt spid="165"/>
                                        </p:tgtEl>
                                        <p:attrNameLst>
                                          <p:attrName>ppt_x</p:attrName>
                                        </p:attrNameLst>
                                      </p:cBhvr>
                                      <p:tavLst>
                                        <p:tav tm="0">
                                          <p:val>
                                            <p:strVal val="#ppt_x"/>
                                          </p:val>
                                        </p:tav>
                                        <p:tav tm="100000">
                                          <p:val>
                                            <p:strVal val="#ppt_x"/>
                                          </p:val>
                                        </p:tav>
                                      </p:tavLst>
                                    </p:anim>
                                    <p:anim calcmode="lin" valueType="num">
                                      <p:cBhvr additive="base">
                                        <p:cTn id="38" dur="1000" fill="hold"/>
                                        <p:tgtEl>
                                          <p:spTgt spid="165"/>
                                        </p:tgtEl>
                                        <p:attrNameLst>
                                          <p:attrName>ppt_y</p:attrName>
                                        </p:attrNameLst>
                                      </p:cBhvr>
                                      <p:tavLst>
                                        <p:tav tm="0">
                                          <p:val>
                                            <p:strVal val="1+#ppt_h/2"/>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1000"/>
                                        <p:tgtEl>
                                          <p:spTgt spid="166"/>
                                        </p:tgtEl>
                                      </p:cBhvr>
                                    </p:animEffect>
                                    <p:anim calcmode="lin" valueType="num">
                                      <p:cBhvr>
                                        <p:cTn id="42" dur="1000" fill="hold"/>
                                        <p:tgtEl>
                                          <p:spTgt spid="166"/>
                                        </p:tgtEl>
                                        <p:attrNameLst>
                                          <p:attrName>ppt_x</p:attrName>
                                        </p:attrNameLst>
                                      </p:cBhvr>
                                      <p:tavLst>
                                        <p:tav tm="0">
                                          <p:val>
                                            <p:strVal val="#ppt_x"/>
                                          </p:val>
                                        </p:tav>
                                        <p:tav tm="100000">
                                          <p:val>
                                            <p:strVal val="#ppt_x"/>
                                          </p:val>
                                        </p:tav>
                                      </p:tavLst>
                                    </p:anim>
                                    <p:anim calcmode="lin" valueType="num">
                                      <p:cBhvr>
                                        <p:cTn id="43" dur="1000" fill="hold"/>
                                        <p:tgtEl>
                                          <p:spTgt spid="16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167"/>
                                        </p:tgtEl>
                                        <p:attrNameLst>
                                          <p:attrName>style.visibility</p:attrName>
                                        </p:attrNameLst>
                                      </p:cBhvr>
                                      <p:to>
                                        <p:strVal val="visible"/>
                                      </p:to>
                                    </p:set>
                                    <p:anim calcmode="lin" valueType="num">
                                      <p:cBhvr additive="base">
                                        <p:cTn id="47" dur="1000" fill="hold"/>
                                        <p:tgtEl>
                                          <p:spTgt spid="167"/>
                                        </p:tgtEl>
                                        <p:attrNameLst>
                                          <p:attrName>ppt_x</p:attrName>
                                        </p:attrNameLst>
                                      </p:cBhvr>
                                      <p:tavLst>
                                        <p:tav tm="0">
                                          <p:val>
                                            <p:strVal val="#ppt_x"/>
                                          </p:val>
                                        </p:tav>
                                        <p:tav tm="100000">
                                          <p:val>
                                            <p:strVal val="#ppt_x"/>
                                          </p:val>
                                        </p:tav>
                                      </p:tavLst>
                                    </p:anim>
                                    <p:anim calcmode="lin" valueType="num">
                                      <p:cBhvr additive="base">
                                        <p:cTn id="48" dur="1000" fill="hold"/>
                                        <p:tgtEl>
                                          <p:spTgt spid="167"/>
                                        </p:tgtEl>
                                        <p:attrNameLst>
                                          <p:attrName>ppt_y</p:attrName>
                                        </p:attrNameLst>
                                      </p:cBhvr>
                                      <p:tavLst>
                                        <p:tav tm="0">
                                          <p:val>
                                            <p:strVal val="1+#ppt_h/2"/>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fade">
                                      <p:cBhvr>
                                        <p:cTn id="51" dur="1000"/>
                                        <p:tgtEl>
                                          <p:spTgt spid="168"/>
                                        </p:tgtEl>
                                      </p:cBhvr>
                                    </p:animEffect>
                                    <p:anim calcmode="lin" valueType="num">
                                      <p:cBhvr>
                                        <p:cTn id="52" dur="1000" fill="hold"/>
                                        <p:tgtEl>
                                          <p:spTgt spid="168"/>
                                        </p:tgtEl>
                                        <p:attrNameLst>
                                          <p:attrName>ppt_x</p:attrName>
                                        </p:attrNameLst>
                                      </p:cBhvr>
                                      <p:tavLst>
                                        <p:tav tm="0">
                                          <p:val>
                                            <p:strVal val="#ppt_x"/>
                                          </p:val>
                                        </p:tav>
                                        <p:tav tm="100000">
                                          <p:val>
                                            <p:strVal val="#ppt_x"/>
                                          </p:val>
                                        </p:tav>
                                      </p:tavLst>
                                    </p:anim>
                                    <p:anim calcmode="lin" valueType="num">
                                      <p:cBhvr>
                                        <p:cTn id="53" dur="1000" fill="hold"/>
                                        <p:tgtEl>
                                          <p:spTgt spid="168"/>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2" presetClass="entr" presetSubtype="4" fill="hold" grpId="0" nodeType="afterEffect">
                                  <p:stCondLst>
                                    <p:cond delay="0"/>
                                  </p:stCondLst>
                                  <p:childTnLst>
                                    <p:set>
                                      <p:cBhvr>
                                        <p:cTn id="56" dur="1" fill="hold">
                                          <p:stCondLst>
                                            <p:cond delay="0"/>
                                          </p:stCondLst>
                                        </p:cTn>
                                        <p:tgtEl>
                                          <p:spTgt spid="169"/>
                                        </p:tgtEl>
                                        <p:attrNameLst>
                                          <p:attrName>style.visibility</p:attrName>
                                        </p:attrNameLst>
                                      </p:cBhvr>
                                      <p:to>
                                        <p:strVal val="visible"/>
                                      </p:to>
                                    </p:set>
                                    <p:anim calcmode="lin" valueType="num">
                                      <p:cBhvr additive="base">
                                        <p:cTn id="57" dur="1000" fill="hold"/>
                                        <p:tgtEl>
                                          <p:spTgt spid="169"/>
                                        </p:tgtEl>
                                        <p:attrNameLst>
                                          <p:attrName>ppt_x</p:attrName>
                                        </p:attrNameLst>
                                      </p:cBhvr>
                                      <p:tavLst>
                                        <p:tav tm="0">
                                          <p:val>
                                            <p:strVal val="#ppt_x"/>
                                          </p:val>
                                        </p:tav>
                                        <p:tav tm="100000">
                                          <p:val>
                                            <p:strVal val="#ppt_x"/>
                                          </p:val>
                                        </p:tav>
                                      </p:tavLst>
                                    </p:anim>
                                    <p:anim calcmode="lin" valueType="num">
                                      <p:cBhvr additive="base">
                                        <p:cTn id="58" dur="1000" fill="hold"/>
                                        <p:tgtEl>
                                          <p:spTgt spid="169"/>
                                        </p:tgtEl>
                                        <p:attrNameLst>
                                          <p:attrName>ppt_y</p:attrName>
                                        </p:attrNameLst>
                                      </p:cBhvr>
                                      <p:tavLst>
                                        <p:tav tm="0">
                                          <p:val>
                                            <p:strVal val="1+#ppt_h/2"/>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fade">
                                      <p:cBhvr>
                                        <p:cTn id="61" dur="1000"/>
                                        <p:tgtEl>
                                          <p:spTgt spid="170"/>
                                        </p:tgtEl>
                                      </p:cBhvr>
                                    </p:animEffect>
                                    <p:anim calcmode="lin" valueType="num">
                                      <p:cBhvr>
                                        <p:cTn id="62" dur="1000" fill="hold"/>
                                        <p:tgtEl>
                                          <p:spTgt spid="170"/>
                                        </p:tgtEl>
                                        <p:attrNameLst>
                                          <p:attrName>ppt_x</p:attrName>
                                        </p:attrNameLst>
                                      </p:cBhvr>
                                      <p:tavLst>
                                        <p:tav tm="0">
                                          <p:val>
                                            <p:strVal val="#ppt_x"/>
                                          </p:val>
                                        </p:tav>
                                        <p:tav tm="100000">
                                          <p:val>
                                            <p:strVal val="#ppt_x"/>
                                          </p:val>
                                        </p:tav>
                                      </p:tavLst>
                                    </p:anim>
                                    <p:anim calcmode="lin" valueType="num">
                                      <p:cBhvr>
                                        <p:cTn id="63" dur="1000" fill="hold"/>
                                        <p:tgtEl>
                                          <p:spTgt spid="170"/>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 presetClass="entr" presetSubtype="4" fill="hold" grpId="0" nodeType="after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additive="base">
                                        <p:cTn id="67" dur="1000" fill="hold"/>
                                        <p:tgtEl>
                                          <p:spTgt spid="171"/>
                                        </p:tgtEl>
                                        <p:attrNameLst>
                                          <p:attrName>ppt_x</p:attrName>
                                        </p:attrNameLst>
                                      </p:cBhvr>
                                      <p:tavLst>
                                        <p:tav tm="0">
                                          <p:val>
                                            <p:strVal val="#ppt_x"/>
                                          </p:val>
                                        </p:tav>
                                        <p:tav tm="100000">
                                          <p:val>
                                            <p:strVal val="#ppt_x"/>
                                          </p:val>
                                        </p:tav>
                                      </p:tavLst>
                                    </p:anim>
                                    <p:anim calcmode="lin" valueType="num">
                                      <p:cBhvr additive="base">
                                        <p:cTn id="68" dur="1000" fill="hold"/>
                                        <p:tgtEl>
                                          <p:spTgt spid="171"/>
                                        </p:tgtEl>
                                        <p:attrNameLst>
                                          <p:attrName>ppt_y</p:attrName>
                                        </p:attrNameLst>
                                      </p:cBhvr>
                                      <p:tavLst>
                                        <p:tav tm="0">
                                          <p:val>
                                            <p:strVal val="1+#ppt_h/2"/>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2"/>
                                        </p:tgtEl>
                                        <p:attrNameLst>
                                          <p:attrName>style.visibility</p:attrName>
                                        </p:attrNameLst>
                                      </p:cBhvr>
                                      <p:to>
                                        <p:strVal val="visible"/>
                                      </p:to>
                                    </p:set>
                                    <p:animEffect transition="in" filter="fade">
                                      <p:cBhvr>
                                        <p:cTn id="71" dur="1000"/>
                                        <p:tgtEl>
                                          <p:spTgt spid="172"/>
                                        </p:tgtEl>
                                      </p:cBhvr>
                                    </p:animEffect>
                                    <p:anim calcmode="lin" valueType="num">
                                      <p:cBhvr>
                                        <p:cTn id="72" dur="1000" fill="hold"/>
                                        <p:tgtEl>
                                          <p:spTgt spid="172"/>
                                        </p:tgtEl>
                                        <p:attrNameLst>
                                          <p:attrName>ppt_x</p:attrName>
                                        </p:attrNameLst>
                                      </p:cBhvr>
                                      <p:tavLst>
                                        <p:tav tm="0">
                                          <p:val>
                                            <p:strVal val="#ppt_x"/>
                                          </p:val>
                                        </p:tav>
                                        <p:tav tm="100000">
                                          <p:val>
                                            <p:strVal val="#ppt_x"/>
                                          </p:val>
                                        </p:tav>
                                      </p:tavLst>
                                    </p:anim>
                                    <p:anim calcmode="lin" valueType="num">
                                      <p:cBhvr>
                                        <p:cTn id="73" dur="1000" fill="hold"/>
                                        <p:tgtEl>
                                          <p:spTgt spid="172"/>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2" presetClass="entr" presetSubtype="4" fill="hold" grpId="0" nodeType="afterEffect">
                                  <p:stCondLst>
                                    <p:cond delay="0"/>
                                  </p:stCondLst>
                                  <p:childTnLst>
                                    <p:set>
                                      <p:cBhvr>
                                        <p:cTn id="76" dur="1" fill="hold">
                                          <p:stCondLst>
                                            <p:cond delay="0"/>
                                          </p:stCondLst>
                                        </p:cTn>
                                        <p:tgtEl>
                                          <p:spTgt spid="173"/>
                                        </p:tgtEl>
                                        <p:attrNameLst>
                                          <p:attrName>style.visibility</p:attrName>
                                        </p:attrNameLst>
                                      </p:cBhvr>
                                      <p:to>
                                        <p:strVal val="visible"/>
                                      </p:to>
                                    </p:set>
                                    <p:anim calcmode="lin" valueType="num">
                                      <p:cBhvr additive="base">
                                        <p:cTn id="77" dur="1000" fill="hold"/>
                                        <p:tgtEl>
                                          <p:spTgt spid="173"/>
                                        </p:tgtEl>
                                        <p:attrNameLst>
                                          <p:attrName>ppt_x</p:attrName>
                                        </p:attrNameLst>
                                      </p:cBhvr>
                                      <p:tavLst>
                                        <p:tav tm="0">
                                          <p:val>
                                            <p:strVal val="#ppt_x"/>
                                          </p:val>
                                        </p:tav>
                                        <p:tav tm="100000">
                                          <p:val>
                                            <p:strVal val="#ppt_x"/>
                                          </p:val>
                                        </p:tav>
                                      </p:tavLst>
                                    </p:anim>
                                    <p:anim calcmode="lin" valueType="num">
                                      <p:cBhvr additive="base">
                                        <p:cTn id="78" dur="1000" fill="hold"/>
                                        <p:tgtEl>
                                          <p:spTgt spid="173"/>
                                        </p:tgtEl>
                                        <p:attrNameLst>
                                          <p:attrName>ppt_y</p:attrName>
                                        </p:attrNameLst>
                                      </p:cBhvr>
                                      <p:tavLst>
                                        <p:tav tm="0">
                                          <p:val>
                                            <p:strVal val="1+#ppt_h/2"/>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4"/>
                                        </p:tgtEl>
                                        <p:attrNameLst>
                                          <p:attrName>style.visibility</p:attrName>
                                        </p:attrNameLst>
                                      </p:cBhvr>
                                      <p:to>
                                        <p:strVal val="visible"/>
                                      </p:to>
                                    </p:set>
                                    <p:animEffect transition="in" filter="fade">
                                      <p:cBhvr>
                                        <p:cTn id="81" dur="1000"/>
                                        <p:tgtEl>
                                          <p:spTgt spid="174"/>
                                        </p:tgtEl>
                                      </p:cBhvr>
                                    </p:animEffect>
                                    <p:anim calcmode="lin" valueType="num">
                                      <p:cBhvr>
                                        <p:cTn id="82" dur="1000" fill="hold"/>
                                        <p:tgtEl>
                                          <p:spTgt spid="174"/>
                                        </p:tgtEl>
                                        <p:attrNameLst>
                                          <p:attrName>ppt_x</p:attrName>
                                        </p:attrNameLst>
                                      </p:cBhvr>
                                      <p:tavLst>
                                        <p:tav tm="0">
                                          <p:val>
                                            <p:strVal val="#ppt_x"/>
                                          </p:val>
                                        </p:tav>
                                        <p:tav tm="100000">
                                          <p:val>
                                            <p:strVal val="#ppt_x"/>
                                          </p:val>
                                        </p:tav>
                                      </p:tavLst>
                                    </p:anim>
                                    <p:anim calcmode="lin" valueType="num">
                                      <p:cBhvr>
                                        <p:cTn id="83" dur="1000" fill="hold"/>
                                        <p:tgtEl>
                                          <p:spTgt spid="17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5"/>
                                        </p:tgtEl>
                                        <p:attrNameLst>
                                          <p:attrName>style.visibility</p:attrName>
                                        </p:attrNameLst>
                                      </p:cBhvr>
                                      <p:to>
                                        <p:strVal val="visible"/>
                                      </p:to>
                                    </p:set>
                                    <p:animEffect transition="in" filter="fade">
                                      <p:cBhvr>
                                        <p:cTn id="86" dur="1000"/>
                                        <p:tgtEl>
                                          <p:spTgt spid="175"/>
                                        </p:tgtEl>
                                      </p:cBhvr>
                                    </p:animEffect>
                                    <p:anim calcmode="lin" valueType="num">
                                      <p:cBhvr>
                                        <p:cTn id="87" dur="1000" fill="hold"/>
                                        <p:tgtEl>
                                          <p:spTgt spid="175"/>
                                        </p:tgtEl>
                                        <p:attrNameLst>
                                          <p:attrName>ppt_x</p:attrName>
                                        </p:attrNameLst>
                                      </p:cBhvr>
                                      <p:tavLst>
                                        <p:tav tm="0">
                                          <p:val>
                                            <p:strVal val="#ppt_x"/>
                                          </p:val>
                                        </p:tav>
                                        <p:tav tm="100000">
                                          <p:val>
                                            <p:strVal val="#ppt_x"/>
                                          </p:val>
                                        </p:tav>
                                      </p:tavLst>
                                    </p:anim>
                                    <p:anim calcmode="lin" valueType="num">
                                      <p:cBhvr>
                                        <p:cTn id="88"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63" grpId="0" animBg="1"/>
      <p:bldP spid="164" grpId="0"/>
      <p:bldP spid="165" grpId="0" animBg="1"/>
      <p:bldP spid="166" grpId="0"/>
      <p:bldP spid="167" grpId="0" animBg="1"/>
      <p:bldP spid="168" grpId="0"/>
      <p:bldP spid="169" grpId="0" animBg="1"/>
      <p:bldP spid="170" grpId="0"/>
      <p:bldP spid="171" grpId="0" animBg="1"/>
      <p:bldP spid="172" grpId="0"/>
      <p:bldP spid="173" grpId="0" animBg="1"/>
      <p:bldP spid="174" grpId="0"/>
      <p:bldP spid="17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altLang="en-US" sz="3200" dirty="0"/>
              <a:t>Lump Sum</a:t>
            </a:r>
            <a:endParaRPr lang="en-US" altLang="en-US" sz="1600" dirty="0"/>
          </a:p>
        </p:txBody>
      </p:sp>
      <p:sp>
        <p:nvSpPr>
          <p:cNvPr id="6" name="Oval 5"/>
          <p:cNvSpPr/>
          <p:nvPr/>
        </p:nvSpPr>
        <p:spPr bwMode="auto">
          <a:xfrm>
            <a:off x="9617765" y="58310"/>
            <a:ext cx="975311" cy="975311"/>
          </a:xfrm>
          <a:prstGeom prst="ellipse">
            <a:avLst/>
          </a:prstGeom>
          <a:solidFill>
            <a:srgbClr val="00999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000000"/>
                </a:solidFill>
                <a:effectLst>
                  <a:outerShdw blurRad="38100" dist="38100" dir="2700000" algn="tl">
                    <a:srgbClr val="000000">
                      <a:alpha val="43137"/>
                    </a:srgbClr>
                  </a:outerShdw>
                </a:effectLst>
              </a:rPr>
              <a:t>Lump Sum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460" y="1828801"/>
            <a:ext cx="2096675" cy="1397783"/>
          </a:xfrm>
          <a:prstGeom prst="rect">
            <a:avLst/>
          </a:prstGeom>
        </p:spPr>
      </p:pic>
      <p:sp>
        <p:nvSpPr>
          <p:cNvPr id="8" name="Rounded Rectangle 7"/>
          <p:cNvSpPr/>
          <p:nvPr/>
        </p:nvSpPr>
        <p:spPr>
          <a:xfrm>
            <a:off x="4358659" y="1828801"/>
            <a:ext cx="6034974" cy="1397783"/>
          </a:xfrm>
          <a:prstGeom prst="roundRect">
            <a:avLst/>
          </a:prstGeom>
          <a:solidFill>
            <a:srgbClr val="00999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00"/>
                </a:solidFill>
                <a:latin typeface="Arial Narrow" panose="020B0606020202030204" pitchFamily="34" charset="0"/>
              </a:rPr>
              <a:t>It is a onetime payment in cash to the participant equivalent to the amount in the participant’s Fund account.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460" y="3383264"/>
            <a:ext cx="2096675" cy="1397783"/>
          </a:xfrm>
          <a:prstGeom prst="rect">
            <a:avLst/>
          </a:prstGeom>
        </p:spPr>
      </p:pic>
      <p:sp>
        <p:nvSpPr>
          <p:cNvPr id="10" name="Rounded Rectangle 9"/>
          <p:cNvSpPr/>
          <p:nvPr/>
        </p:nvSpPr>
        <p:spPr>
          <a:xfrm>
            <a:off x="4358659" y="3383264"/>
            <a:ext cx="6034974" cy="1397783"/>
          </a:xfrm>
          <a:prstGeom prst="roundRect">
            <a:avLst/>
          </a:prstGeom>
          <a:solidFill>
            <a:srgbClr val="00999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00"/>
                </a:solidFill>
                <a:latin typeface="Arial Narrow" panose="020B0606020202030204" pitchFamily="34" charset="0"/>
              </a:rPr>
              <a:t>Depends on the vesting schedule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315" y="4937727"/>
            <a:ext cx="2096675" cy="1397783"/>
          </a:xfrm>
          <a:prstGeom prst="rect">
            <a:avLst/>
          </a:prstGeom>
        </p:spPr>
      </p:pic>
      <p:sp>
        <p:nvSpPr>
          <p:cNvPr id="12" name="Rounded Rectangle 11"/>
          <p:cNvSpPr/>
          <p:nvPr/>
        </p:nvSpPr>
        <p:spPr>
          <a:xfrm>
            <a:off x="4358659" y="4937726"/>
            <a:ext cx="6034974" cy="1397783"/>
          </a:xfrm>
          <a:prstGeom prst="roundRect">
            <a:avLst/>
          </a:prstGeom>
          <a:solidFill>
            <a:srgbClr val="00999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00"/>
                </a:solidFill>
                <a:latin typeface="Arial Narrow" panose="020B0606020202030204" pitchFamily="34" charset="0"/>
              </a:rPr>
              <a:t>Decision is irrevocable, once the payment is completed, participant cannot come and request the payment of a pension</a:t>
            </a:r>
          </a:p>
        </p:txBody>
      </p:sp>
    </p:spTree>
    <p:extLst>
      <p:ext uri="{BB962C8B-B14F-4D97-AF65-F5344CB8AC3E}">
        <p14:creationId xmlns:p14="http://schemas.microsoft.com/office/powerpoint/2010/main" val="2296082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2286000" y="304800"/>
            <a:ext cx="7924800" cy="762000"/>
          </a:xfrm>
        </p:spPr>
        <p:txBody>
          <a:bodyPr/>
          <a:lstStyle/>
          <a:p>
            <a:r>
              <a:rPr lang="en-US" altLang="en-US" sz="3200" dirty="0"/>
              <a:t>Lump Sum Pros and Cons</a:t>
            </a:r>
            <a:endParaRPr lang="en-US" altLang="en-US" sz="1600" dirty="0"/>
          </a:p>
        </p:txBody>
      </p:sp>
      <p:sp>
        <p:nvSpPr>
          <p:cNvPr id="6" name="Oval 5"/>
          <p:cNvSpPr/>
          <p:nvPr/>
        </p:nvSpPr>
        <p:spPr bwMode="auto">
          <a:xfrm>
            <a:off x="9617765" y="58310"/>
            <a:ext cx="975311" cy="975311"/>
          </a:xfrm>
          <a:prstGeom prst="ellipse">
            <a:avLst/>
          </a:prstGeom>
          <a:solidFill>
            <a:srgbClr val="00999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000000"/>
                </a:solidFill>
                <a:effectLst>
                  <a:outerShdw blurRad="38100" dist="38100" dir="2700000" algn="tl">
                    <a:srgbClr val="000000">
                      <a:alpha val="43137"/>
                    </a:srgbClr>
                  </a:outerShdw>
                </a:effectLst>
              </a:rPr>
              <a:t>Lump Sum</a:t>
            </a:r>
          </a:p>
        </p:txBody>
      </p:sp>
      <p:pic>
        <p:nvPicPr>
          <p:cNvPr id="13" name="Picture 2" descr="C:\Users\dvilarino\AppData\Local\Microsoft\Windows\Temporary Internet Files\Content.IE5\BG6V3ICY\1280px-Balanced_scale_of_Justic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39" y="1160168"/>
            <a:ext cx="7315122" cy="5743514"/>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1615490" y="4709146"/>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Premature death?</a:t>
            </a:r>
          </a:p>
        </p:txBody>
      </p:sp>
      <p:sp>
        <p:nvSpPr>
          <p:cNvPr id="15" name="Rounded Rectangle 14"/>
          <p:cNvSpPr/>
          <p:nvPr/>
        </p:nvSpPr>
        <p:spPr>
          <a:xfrm>
            <a:off x="1615490" y="4251951"/>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Legacy to family</a:t>
            </a:r>
          </a:p>
        </p:txBody>
      </p:sp>
      <p:sp>
        <p:nvSpPr>
          <p:cNvPr id="16" name="Rounded Rectangle 15"/>
          <p:cNvSpPr/>
          <p:nvPr/>
        </p:nvSpPr>
        <p:spPr>
          <a:xfrm>
            <a:off x="1615490" y="3794756"/>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Large investment</a:t>
            </a:r>
          </a:p>
        </p:txBody>
      </p:sp>
      <p:sp>
        <p:nvSpPr>
          <p:cNvPr id="17" name="Rounded Rectangle 16"/>
          <p:cNvSpPr/>
          <p:nvPr/>
        </p:nvSpPr>
        <p:spPr>
          <a:xfrm>
            <a:off x="1615489" y="3336925"/>
            <a:ext cx="3931877" cy="365756"/>
          </a:xfrm>
          <a:prstGeom prst="roundRect">
            <a:avLst/>
          </a:prstGeom>
          <a:solidFill>
            <a:srgbClr val="073E8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To pay off debts</a:t>
            </a:r>
          </a:p>
        </p:txBody>
      </p:sp>
      <p:pic>
        <p:nvPicPr>
          <p:cNvPr id="18" name="Picture 4" descr="C:\Users\dvilarino\AppData\Local\Microsoft\Windows\Temporary Internet Files\Content.IE5\BI15M5DR\original_smiley_fa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8752" y="5074902"/>
            <a:ext cx="1028720" cy="10287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vilarino\AppData\Local\Microsoft\Windows\Temporary Internet Files\Content.IE5\BG6V3ICY\large-Sad-Face-0-33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7659" y="5074903"/>
            <a:ext cx="1005829" cy="1005829"/>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6644634" y="4709146"/>
            <a:ext cx="3931877" cy="365756"/>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Long life without adequate resources</a:t>
            </a:r>
          </a:p>
        </p:txBody>
      </p:sp>
      <p:sp>
        <p:nvSpPr>
          <p:cNvPr id="21" name="Rounded Rectangle 20"/>
          <p:cNvSpPr/>
          <p:nvPr/>
        </p:nvSpPr>
        <p:spPr>
          <a:xfrm>
            <a:off x="4099628" y="2514610"/>
            <a:ext cx="3931877" cy="365756"/>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Arial Narrow" panose="020B0606020202030204" pitchFamily="34" charset="0"/>
              </a:rPr>
              <a:t>Health of participant and spouse</a:t>
            </a:r>
          </a:p>
        </p:txBody>
      </p:sp>
      <p:sp>
        <p:nvSpPr>
          <p:cNvPr id="22" name="Rounded Rectangle 21"/>
          <p:cNvSpPr/>
          <p:nvPr/>
        </p:nvSpPr>
        <p:spPr>
          <a:xfrm>
            <a:off x="6644633" y="4251951"/>
            <a:ext cx="3931877" cy="365756"/>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No protection against law suits</a:t>
            </a:r>
          </a:p>
        </p:txBody>
      </p:sp>
      <p:sp>
        <p:nvSpPr>
          <p:cNvPr id="23" name="Rounded Rectangle 22"/>
          <p:cNvSpPr/>
          <p:nvPr/>
        </p:nvSpPr>
        <p:spPr>
          <a:xfrm>
            <a:off x="6644632" y="3794756"/>
            <a:ext cx="3931877" cy="365756"/>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Market, financial and other risks</a:t>
            </a:r>
          </a:p>
        </p:txBody>
      </p:sp>
      <p:sp>
        <p:nvSpPr>
          <p:cNvPr id="24" name="Rounded Rectangle 23"/>
          <p:cNvSpPr/>
          <p:nvPr/>
        </p:nvSpPr>
        <p:spPr>
          <a:xfrm>
            <a:off x="6644632" y="3332056"/>
            <a:ext cx="3931877" cy="365756"/>
          </a:xfrm>
          <a:prstGeom prst="roundRect">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Arial Narrow" panose="020B0606020202030204" pitchFamily="34" charset="0"/>
              </a:rPr>
              <a:t>Bad investments, loss of capital</a:t>
            </a:r>
          </a:p>
        </p:txBody>
      </p:sp>
      <p:sp>
        <p:nvSpPr>
          <p:cNvPr id="25" name="Rounded Rectangle 24"/>
          <p:cNvSpPr/>
          <p:nvPr/>
        </p:nvSpPr>
        <p:spPr>
          <a:xfrm>
            <a:off x="4099627" y="2057415"/>
            <a:ext cx="3931877" cy="365756"/>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Arial Narrow" panose="020B0606020202030204" pitchFamily="34" charset="0"/>
              </a:rPr>
              <a:t>Spouse’s retirement benefits</a:t>
            </a:r>
          </a:p>
        </p:txBody>
      </p:sp>
      <p:sp>
        <p:nvSpPr>
          <p:cNvPr id="26" name="Rounded Rectangle 25"/>
          <p:cNvSpPr/>
          <p:nvPr/>
        </p:nvSpPr>
        <p:spPr>
          <a:xfrm>
            <a:off x="2438439" y="1600220"/>
            <a:ext cx="7315122" cy="365756"/>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Arial Narrow" panose="020B0606020202030204" pitchFamily="34" charset="0"/>
              </a:rPr>
              <a:t>Knowledge, will power and character to manage assets</a:t>
            </a:r>
          </a:p>
        </p:txBody>
      </p:sp>
    </p:spTree>
    <p:extLst>
      <p:ext uri="{BB962C8B-B14F-4D97-AF65-F5344CB8AC3E}">
        <p14:creationId xmlns:p14="http://schemas.microsoft.com/office/powerpoint/2010/main" val="72149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7"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6500"/>
                            </p:stCondLst>
                            <p:childTnLst>
                              <p:par>
                                <p:cTn id="53" presetID="47"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7"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47"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4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10500"/>
                            </p:stCondLst>
                            <p:childTnLst>
                              <p:par>
                                <p:cTn id="77" presetID="47"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47"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20" grpId="0" animBg="1"/>
      <p:bldP spid="21" grpId="0" animBg="1"/>
      <p:bldP spid="22" grpId="0" animBg="1"/>
      <p:bldP spid="23" grpId="0" animBg="1"/>
      <p:bldP spid="24" grpId="0" animBg="1"/>
      <p:bldP spid="25" grpId="0" animBg="1"/>
      <p:bldP spid="2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altLang="en-US" sz="3200" dirty="0"/>
              <a:t>Considerations</a:t>
            </a:r>
            <a:endParaRPr lang="en-US" altLang="en-US" sz="1600" dirty="0"/>
          </a:p>
        </p:txBody>
      </p:sp>
      <p:sp>
        <p:nvSpPr>
          <p:cNvPr id="38915" name="Rectangle 3"/>
          <p:cNvSpPr>
            <a:spLocks noGrp="1" noChangeArrowheads="1"/>
          </p:cNvSpPr>
          <p:nvPr>
            <p:ph type="body" idx="1"/>
          </p:nvPr>
        </p:nvSpPr>
        <p:spPr>
          <a:xfrm>
            <a:off x="609600" y="1371600"/>
            <a:ext cx="10820400" cy="5334000"/>
          </a:xfrm>
        </p:spPr>
        <p:txBody>
          <a:bodyPr/>
          <a:lstStyle/>
          <a:p>
            <a:pPr>
              <a:spcBef>
                <a:spcPct val="50000"/>
              </a:spcBef>
            </a:pPr>
            <a:r>
              <a:rPr lang="en-US" altLang="en-US" sz="2400" dirty="0">
                <a:latin typeface="Arial" panose="020B0604020202020204" pitchFamily="34" charset="0"/>
                <a:cs typeface="Arial" panose="020B0604020202020204" pitchFamily="34" charset="0"/>
              </a:rPr>
              <a:t>You have to manage the obtained resources to generate regular income</a:t>
            </a:r>
          </a:p>
          <a:p>
            <a:pPr>
              <a:spcBef>
                <a:spcPct val="50000"/>
              </a:spcBef>
            </a:pPr>
            <a:r>
              <a:rPr lang="en-US" altLang="en-US" sz="2400" dirty="0">
                <a:latin typeface="Arial" panose="020B0604020202020204" pitchFamily="34" charset="0"/>
                <a:cs typeface="Arial" panose="020B0604020202020204" pitchFamily="34" charset="0"/>
              </a:rPr>
              <a:t>Try to compare this income to a pension under similar circumstances (lifetime, cost of living adjustments)</a:t>
            </a:r>
          </a:p>
          <a:p>
            <a:pPr>
              <a:spcBef>
                <a:spcPct val="50000"/>
              </a:spcBef>
            </a:pPr>
            <a:r>
              <a:rPr lang="en-US" altLang="en-US" sz="2400" dirty="0">
                <a:latin typeface="Arial" panose="020B0604020202020204" pitchFamily="34" charset="0"/>
                <a:cs typeface="Arial" panose="020B0604020202020204" pitchFamily="34" charset="0"/>
              </a:rPr>
              <a:t>Try to identify investment instruments that offer similar level of security like those of a pension</a:t>
            </a:r>
          </a:p>
          <a:p>
            <a:pPr>
              <a:spcBef>
                <a:spcPct val="50000"/>
              </a:spcBef>
            </a:pPr>
            <a:r>
              <a:rPr lang="en-US" altLang="en-US" sz="2400" dirty="0">
                <a:latin typeface="Arial" panose="020B0604020202020204" pitchFamily="34" charset="0"/>
                <a:cs typeface="Arial" panose="020B0604020202020204" pitchFamily="34" charset="0"/>
              </a:rPr>
              <a:t>Try to get a diversification that will provide the same level of low risk as a pension</a:t>
            </a:r>
          </a:p>
          <a:p>
            <a:pPr>
              <a:spcBef>
                <a:spcPct val="50000"/>
              </a:spcBef>
            </a:pPr>
            <a:r>
              <a:rPr lang="en-US" altLang="en-US" sz="2400" dirty="0">
                <a:latin typeface="Arial" panose="020B0604020202020204" pitchFamily="34" charset="0"/>
                <a:cs typeface="Arial" panose="020B0604020202020204" pitchFamily="34" charset="0"/>
              </a:rPr>
              <a:t>Try to design an investment policy that will preserve capital and provide a regular source of income for a low risk level</a:t>
            </a:r>
          </a:p>
          <a:p>
            <a:pPr>
              <a:spcBef>
                <a:spcPct val="50000"/>
              </a:spcBef>
            </a:pPr>
            <a:r>
              <a:rPr lang="en-US" altLang="en-US" sz="2400" dirty="0">
                <a:latin typeface="Arial" panose="020B0604020202020204" pitchFamily="34" charset="0"/>
                <a:cs typeface="Arial" panose="020B0604020202020204" pitchFamily="34" charset="0"/>
              </a:rPr>
              <a:t>Consider the situation of beneficiaries</a:t>
            </a:r>
          </a:p>
        </p:txBody>
      </p:sp>
      <p:sp>
        <p:nvSpPr>
          <p:cNvPr id="5" name="Oval 4"/>
          <p:cNvSpPr/>
          <p:nvPr/>
        </p:nvSpPr>
        <p:spPr bwMode="auto">
          <a:xfrm>
            <a:off x="9617765" y="58310"/>
            <a:ext cx="975311" cy="975311"/>
          </a:xfrm>
          <a:prstGeom prst="ellipse">
            <a:avLst/>
          </a:prstGeom>
          <a:solidFill>
            <a:srgbClr val="00999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000000"/>
                </a:solidFill>
                <a:effectLst>
                  <a:outerShdw blurRad="38100" dist="38100" dir="2700000" algn="tl">
                    <a:srgbClr val="000000">
                      <a:alpha val="43137"/>
                    </a:srgbClr>
                  </a:outerShdw>
                </a:effectLst>
              </a:rPr>
              <a:t>Lump Sum</a:t>
            </a:r>
          </a:p>
        </p:txBody>
      </p:sp>
    </p:spTree>
    <p:extLst>
      <p:ext uri="{BB962C8B-B14F-4D97-AF65-F5344CB8AC3E}">
        <p14:creationId xmlns:p14="http://schemas.microsoft.com/office/powerpoint/2010/main" val="1026382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additive="base">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par>
                          <p:cTn id="16" fill="hold" nodeType="withGroup">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 calcmode="lin" valueType="num">
                                      <p:cBhvr additive="base">
                                        <p:cTn id="24"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par>
                          <p:cTn id="31" fill="hold" nodeType="withGroup">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38915">
                                            <p:txEl>
                                              <p:pRg st="4" end="4"/>
                                            </p:txEl>
                                          </p:spTgt>
                                        </p:tgtEl>
                                        <p:attrNameLst>
                                          <p:attrName>style.visibility</p:attrName>
                                        </p:attrNameLst>
                                      </p:cBhvr>
                                      <p:to>
                                        <p:strVal val="visible"/>
                                      </p:to>
                                    </p:set>
                                    <p:anim calcmode="lin" valueType="num">
                                      <p:cBhvr additive="base">
                                        <p:cTn id="34"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38915">
                                            <p:txEl>
                                              <p:pRg st="5" end="5"/>
                                            </p:txEl>
                                          </p:spTgt>
                                        </p:tgtEl>
                                        <p:attrNameLst>
                                          <p:attrName>style.visibility</p:attrName>
                                        </p:attrNameLst>
                                      </p:cBhvr>
                                      <p:to>
                                        <p:strVal val="visible"/>
                                      </p:to>
                                    </p:set>
                                    <p:anim calcmode="lin" valueType="num">
                                      <p:cBhvr additive="base">
                                        <p:cTn id="39"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3200" dirty="0"/>
              <a:t>Options: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570" y="2584450"/>
            <a:ext cx="1926860" cy="1733550"/>
          </a:xfrm>
          <a:prstGeom prst="rect">
            <a:avLst/>
          </a:prstGeom>
        </p:spPr>
      </p:pic>
      <p:sp>
        <p:nvSpPr>
          <p:cNvPr id="9" name="Donut 8"/>
          <p:cNvSpPr/>
          <p:nvPr/>
        </p:nvSpPr>
        <p:spPr>
          <a:xfrm>
            <a:off x="4038600" y="1371600"/>
            <a:ext cx="4114800" cy="4114800"/>
          </a:xfrm>
          <a:prstGeom prst="donut">
            <a:avLst>
              <a:gd name="adj" fmla="val 19572"/>
            </a:avLst>
          </a:prstGeom>
          <a:solidFill>
            <a:srgbClr val="009999">
              <a:alpha val="8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B4B0"/>
              </a:solidFill>
              <a:latin typeface="Arial Narrow" panose="020B0606020202030204" pitchFamily="34" charset="0"/>
            </a:endParaRPr>
          </a:p>
          <a:p>
            <a:pPr algn="ctr"/>
            <a:endParaRPr lang="en-US" sz="1800" dirty="0">
              <a:solidFill>
                <a:srgbClr val="00B4B0"/>
              </a:solidFill>
              <a:latin typeface="Arial Narrow" panose="020B0606020202030204" pitchFamily="34" charset="0"/>
            </a:endParaRPr>
          </a:p>
          <a:p>
            <a:pPr algn="ctr"/>
            <a:endParaRPr lang="en-US" sz="1800" dirty="0">
              <a:solidFill>
                <a:srgbClr val="00B4B0"/>
              </a:solidFill>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endParaRPr lang="en-US" sz="1800" dirty="0">
              <a:solidFill>
                <a:srgbClr val="00B4B0"/>
              </a:solidFill>
              <a:effectLst>
                <a:outerShdw blurRad="38100" dist="38100" dir="2700000" algn="tl">
                  <a:srgbClr val="000000">
                    <a:alpha val="43137"/>
                  </a:srgbClr>
                </a:outerShdw>
              </a:effectLst>
              <a:latin typeface="Arial Narrow" panose="020B0606020202030204" pitchFamily="34" charset="0"/>
            </a:endParaRPr>
          </a:p>
          <a:p>
            <a:pPr algn="ctr"/>
            <a:r>
              <a:rPr lang="en-US" sz="1800" b="1" dirty="0">
                <a:solidFill>
                  <a:srgbClr val="000000"/>
                </a:solidFill>
                <a:latin typeface="Arial Narrow" panose="020B0606020202030204" pitchFamily="34" charset="0"/>
              </a:rPr>
              <a:t>CASH</a:t>
            </a:r>
            <a:r>
              <a:rPr lang="en-US" sz="1800" dirty="0">
                <a:solidFill>
                  <a:srgbClr val="00B4B0"/>
                </a:solidFill>
                <a:latin typeface="Arial Narrow" panose="020B0606020202030204" pitchFamily="34" charset="0"/>
              </a:rPr>
              <a:t>……..</a:t>
            </a:r>
          </a:p>
          <a:p>
            <a:pPr algn="ctr"/>
            <a:endParaRPr lang="en-US" sz="1800" dirty="0">
              <a:solidFill>
                <a:srgbClr val="00B4B0"/>
              </a:solidFill>
              <a:latin typeface="Arial Narrow" panose="020B0606020202030204" pitchFamily="34" charset="0"/>
            </a:endParaRPr>
          </a:p>
          <a:p>
            <a:pPr algn="ctr"/>
            <a:endParaRPr lang="en-US" sz="1800" dirty="0">
              <a:solidFill>
                <a:srgbClr val="00B4B0"/>
              </a:solidFill>
              <a:latin typeface="Arial Narrow" panose="020B0606020202030204" pitchFamily="34" charset="0"/>
            </a:endParaRPr>
          </a:p>
        </p:txBody>
      </p:sp>
      <p:sp>
        <p:nvSpPr>
          <p:cNvPr id="21" name="Oval 20"/>
          <p:cNvSpPr/>
          <p:nvPr/>
        </p:nvSpPr>
        <p:spPr>
          <a:xfrm>
            <a:off x="1600200" y="1704975"/>
            <a:ext cx="3200400" cy="3200400"/>
          </a:xfrm>
          <a:prstGeom prst="ellipse">
            <a:avLst/>
          </a:prstGeom>
          <a:gradFill>
            <a:gsLst>
              <a:gs pos="0">
                <a:srgbClr val="FF9900">
                  <a:alpha val="80000"/>
                </a:srgbClr>
              </a:gs>
              <a:gs pos="50000">
                <a:srgbClr val="FFFF00">
                  <a:alpha val="80000"/>
                </a:srgbClr>
              </a:gs>
              <a:gs pos="100000">
                <a:srgbClr val="FF9900">
                  <a:alpha val="80000"/>
                </a:srgbClr>
              </a:gs>
            </a:gsLst>
            <a:lin ang="3000000" scaled="0"/>
          </a:gra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solidFill>
                  <a:srgbClr val="000000"/>
                </a:solidFill>
                <a:effectLst>
                  <a:outerShdw blurRad="50800" dist="38100" algn="l" rotWithShape="0">
                    <a:schemeClr val="bg1">
                      <a:alpha val="50000"/>
                    </a:schemeClr>
                  </a:outerShdw>
                </a:effectLst>
                <a:latin typeface="Arial Narrow" panose="020B0606020202030204" pitchFamily="34" charset="0"/>
              </a:rPr>
              <a:t>2%</a:t>
            </a:r>
          </a:p>
          <a:p>
            <a:r>
              <a:rPr lang="en-US" sz="2400" b="1" dirty="0">
                <a:solidFill>
                  <a:srgbClr val="000000"/>
                </a:solidFill>
                <a:effectLst>
                  <a:outerShdw blurRad="50800" dist="38100" algn="l" rotWithShape="0">
                    <a:schemeClr val="bg1">
                      <a:alpha val="50000"/>
                    </a:schemeClr>
                  </a:outerShdw>
                </a:effectLst>
                <a:latin typeface="Arial Narrow" panose="020B0606020202030204" pitchFamily="34" charset="0"/>
              </a:rPr>
              <a:t>Formula</a:t>
            </a:r>
          </a:p>
        </p:txBody>
      </p:sp>
      <p:sp>
        <p:nvSpPr>
          <p:cNvPr id="22" name="Oval 21"/>
          <p:cNvSpPr/>
          <p:nvPr/>
        </p:nvSpPr>
        <p:spPr>
          <a:xfrm>
            <a:off x="6781800" y="104775"/>
            <a:ext cx="3200400" cy="3200400"/>
          </a:xfrm>
          <a:prstGeom prst="ellipse">
            <a:avLst/>
          </a:prstGeom>
          <a:gradFill>
            <a:gsLst>
              <a:gs pos="0">
                <a:srgbClr val="FF0000">
                  <a:alpha val="80000"/>
                </a:srgbClr>
              </a:gs>
              <a:gs pos="50000">
                <a:srgbClr val="FF9900">
                  <a:alpha val="80000"/>
                </a:srgbClr>
              </a:gs>
              <a:gs pos="100000">
                <a:srgbClr val="FF0000">
                  <a:alpha val="80000"/>
                </a:srgbClr>
              </a:gs>
            </a:gsLst>
            <a:lin ang="3000000" scaled="0"/>
          </a:gradFill>
          <a:ln>
            <a:noFill/>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solidFill>
                  <a:srgbClr val="000000"/>
                </a:solidFill>
                <a:effectLst>
                  <a:outerShdw blurRad="50800" dist="38100" algn="l" rotWithShape="0">
                    <a:schemeClr val="bg1">
                      <a:alpha val="50000"/>
                    </a:schemeClr>
                  </a:outerShdw>
                </a:effectLst>
                <a:latin typeface="Arial Narrow" panose="020B0606020202030204" pitchFamily="34" charset="0"/>
              </a:rPr>
              <a:t>Annuity</a:t>
            </a:r>
          </a:p>
        </p:txBody>
      </p:sp>
      <p:sp>
        <p:nvSpPr>
          <p:cNvPr id="23" name="Oval 22"/>
          <p:cNvSpPr/>
          <p:nvPr/>
        </p:nvSpPr>
        <p:spPr>
          <a:xfrm>
            <a:off x="6816436" y="3505200"/>
            <a:ext cx="3200400" cy="3200400"/>
          </a:xfrm>
          <a:prstGeom prst="ellipse">
            <a:avLst/>
          </a:prstGeom>
          <a:gradFill>
            <a:gsLst>
              <a:gs pos="0">
                <a:srgbClr val="0000CC">
                  <a:alpha val="80000"/>
                </a:srgbClr>
              </a:gs>
              <a:gs pos="50000">
                <a:srgbClr val="6699FF">
                  <a:alpha val="80000"/>
                </a:srgbClr>
              </a:gs>
              <a:gs pos="100000">
                <a:srgbClr val="0000CC">
                  <a:alpha val="80000"/>
                </a:srgbClr>
              </a:gs>
            </a:gsLst>
            <a:lin ang="3000000" scaled="0"/>
          </a:gradFill>
          <a:ln>
            <a:noFill/>
          </a:ln>
          <a:effectLst/>
          <a:scene3d>
            <a:camera prst="orthographicFront"/>
            <a:lightRig rig="threePt" dir="t"/>
          </a:scene3d>
          <a:sp3d>
            <a:bevelT/>
          </a:sp3d>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en-US" sz="2400" b="1" dirty="0">
                <a:solidFill>
                  <a:srgbClr val="000000"/>
                </a:solidFill>
                <a:effectLst>
                  <a:outerShdw blurRad="50800" dist="38100" algn="l" rotWithShape="0">
                    <a:schemeClr val="bg1">
                      <a:alpha val="50000"/>
                    </a:schemeClr>
                  </a:outerShdw>
                </a:effectLst>
                <a:latin typeface="Arial Narrow" panose="020B0606020202030204" pitchFamily="34" charset="0"/>
              </a:rPr>
              <a:t>Alternative Minimum Pension</a:t>
            </a:r>
          </a:p>
        </p:txBody>
      </p:sp>
      <p:sp>
        <p:nvSpPr>
          <p:cNvPr id="24" name="TextBox 23"/>
          <p:cNvSpPr txBox="1"/>
          <p:nvPr/>
        </p:nvSpPr>
        <p:spPr>
          <a:xfrm rot="16200000">
            <a:off x="3537466" y="3244335"/>
            <a:ext cx="1676400" cy="369332"/>
          </a:xfrm>
          <a:prstGeom prst="rect">
            <a:avLst/>
          </a:prstGeom>
          <a:noFill/>
        </p:spPr>
        <p:txBody>
          <a:bodyPr wrap="square" rtlCol="0">
            <a:spAutoFit/>
          </a:bodyPr>
          <a:lstStyle/>
          <a:p>
            <a:pPr algn="ctr"/>
            <a:r>
              <a:rPr lang="en-US" sz="1800" dirty="0">
                <a:solidFill>
                  <a:srgbClr val="000000"/>
                </a:solidFill>
                <a:effectLst>
                  <a:outerShdw blurRad="38100" dist="38100" dir="2700000" algn="tl">
                    <a:srgbClr val="000000">
                      <a:alpha val="43137"/>
                    </a:srgbClr>
                  </a:outerShdw>
                </a:effectLst>
                <a:latin typeface="Arial Narrow" panose="020B0606020202030204" pitchFamily="34" charset="0"/>
              </a:rPr>
              <a:t>COMBINATION</a:t>
            </a:r>
          </a:p>
        </p:txBody>
      </p:sp>
      <p:sp>
        <p:nvSpPr>
          <p:cNvPr id="25" name="TextBox 24"/>
          <p:cNvSpPr txBox="1"/>
          <p:nvPr/>
        </p:nvSpPr>
        <p:spPr>
          <a:xfrm rot="18677342">
            <a:off x="6623350" y="4224603"/>
            <a:ext cx="1676400" cy="369332"/>
          </a:xfrm>
          <a:prstGeom prst="rect">
            <a:avLst/>
          </a:prstGeom>
          <a:noFill/>
        </p:spPr>
        <p:txBody>
          <a:bodyPr wrap="square" rtlCol="0">
            <a:spAutoFit/>
          </a:bodyPr>
          <a:lstStyle/>
          <a:p>
            <a:pPr algn="ctr"/>
            <a:r>
              <a:rPr lang="en-US" sz="1800" dirty="0">
                <a:solidFill>
                  <a:schemeClr val="bg1"/>
                </a:solidFill>
                <a:effectLst>
                  <a:outerShdw blurRad="38100" dist="38100" dir="2700000" algn="tl">
                    <a:srgbClr val="000000">
                      <a:alpha val="43137"/>
                    </a:srgbClr>
                  </a:outerShdw>
                </a:effectLst>
                <a:latin typeface="Arial Narrow" panose="020B0606020202030204" pitchFamily="34" charset="0"/>
              </a:rPr>
              <a:t>COMBINATION</a:t>
            </a:r>
          </a:p>
        </p:txBody>
      </p:sp>
      <p:sp>
        <p:nvSpPr>
          <p:cNvPr id="26" name="TextBox 25"/>
          <p:cNvSpPr txBox="1"/>
          <p:nvPr/>
        </p:nvSpPr>
        <p:spPr>
          <a:xfrm rot="3034198">
            <a:off x="6563993" y="2215118"/>
            <a:ext cx="1676400" cy="369332"/>
          </a:xfrm>
          <a:prstGeom prst="rect">
            <a:avLst/>
          </a:prstGeom>
          <a:noFill/>
        </p:spPr>
        <p:txBody>
          <a:bodyPr wrap="square" rtlCol="0">
            <a:spAutoFit/>
          </a:bodyPr>
          <a:lstStyle/>
          <a:p>
            <a:pPr algn="ctr"/>
            <a:r>
              <a:rPr lang="en-US" sz="1800" dirty="0">
                <a:solidFill>
                  <a:srgbClr val="000000"/>
                </a:solidFill>
                <a:effectLst>
                  <a:outerShdw blurRad="38100" dist="38100" dir="2700000" algn="tl">
                    <a:srgbClr val="000000">
                      <a:alpha val="43137"/>
                    </a:srgbClr>
                  </a:outerShdw>
                </a:effectLst>
                <a:latin typeface="Arial Narrow" panose="020B0606020202030204" pitchFamily="34" charset="0"/>
              </a:rPr>
              <a:t>COMBINATION</a:t>
            </a:r>
          </a:p>
        </p:txBody>
      </p:sp>
      <p:sp>
        <p:nvSpPr>
          <p:cNvPr id="4" name="Oval 3"/>
          <p:cNvSpPr/>
          <p:nvPr/>
        </p:nvSpPr>
        <p:spPr>
          <a:xfrm rot="3263118">
            <a:off x="6227124" y="1859585"/>
            <a:ext cx="2468853" cy="93629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Narrow" panose="020B0606020202030204" pitchFamily="34" charset="0"/>
            </a:endParaRPr>
          </a:p>
        </p:txBody>
      </p:sp>
      <p:sp>
        <p:nvSpPr>
          <p:cNvPr id="15" name="Oval 14"/>
          <p:cNvSpPr/>
          <p:nvPr/>
        </p:nvSpPr>
        <p:spPr>
          <a:xfrm rot="16200000">
            <a:off x="3146809" y="2915133"/>
            <a:ext cx="2468853" cy="9362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Narrow" panose="020B0606020202030204" pitchFamily="34" charset="0"/>
            </a:endParaRPr>
          </a:p>
        </p:txBody>
      </p:sp>
      <p:sp>
        <p:nvSpPr>
          <p:cNvPr id="16" name="Oval 15"/>
          <p:cNvSpPr/>
          <p:nvPr/>
        </p:nvSpPr>
        <p:spPr>
          <a:xfrm rot="18583963">
            <a:off x="6193530" y="3998265"/>
            <a:ext cx="2468853" cy="93629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Narrow" panose="020B0606020202030204" pitchFamily="34" charset="0"/>
            </a:endParaRPr>
          </a:p>
        </p:txBody>
      </p:sp>
    </p:spTree>
    <p:extLst>
      <p:ext uri="{BB962C8B-B14F-4D97-AF65-F5344CB8AC3E}">
        <p14:creationId xmlns:p14="http://schemas.microsoft.com/office/powerpoint/2010/main" val="9795513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ppt_w"/>
                                          </p:val>
                                        </p:tav>
                                        <p:tav tm="100000">
                                          <p:val>
                                            <p:strVal val="#ppt_w"/>
                                          </p:val>
                                        </p:tav>
                                      </p:tavLst>
                                    </p:anim>
                                    <p:anim calcmode="lin" valueType="num">
                                      <p:cBhvr>
                                        <p:cTn id="13" dur="500" fill="hold"/>
                                        <p:tgtEl>
                                          <p:spTgt spid="4"/>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4*#ppt_w"/>
                                          </p:val>
                                        </p:tav>
                                        <p:tav tm="100000">
                                          <p:val>
                                            <p:strVal val="#ppt_w"/>
                                          </p:val>
                                        </p:tav>
                                      </p:tavLst>
                                    </p:anim>
                                    <p:anim calcmode="lin" valueType="num">
                                      <p:cBhvr>
                                        <p:cTn id="18"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3200" dirty="0"/>
              <a:t>Pension and Cash Combinations</a:t>
            </a:r>
          </a:p>
        </p:txBody>
      </p:sp>
      <p:sp>
        <p:nvSpPr>
          <p:cNvPr id="14" name="Rounded Rectangle 13"/>
          <p:cNvSpPr/>
          <p:nvPr/>
        </p:nvSpPr>
        <p:spPr>
          <a:xfrm>
            <a:off x="1798367" y="1691659"/>
            <a:ext cx="8595266" cy="822951"/>
          </a:xfrm>
          <a:prstGeom prst="roundRect">
            <a:avLst/>
          </a:prstGeom>
          <a:solidFill>
            <a:srgbClr val="FF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Arial Narrow" panose="020B0606020202030204" pitchFamily="34" charset="0"/>
              </a:rPr>
              <a:t>It is a hybrid option that combines advantages of lump sum payments with advantages of pensions (or annuities)</a:t>
            </a:r>
          </a:p>
        </p:txBody>
      </p:sp>
      <p:sp>
        <p:nvSpPr>
          <p:cNvPr id="17" name="Rounded Rectangle 16"/>
          <p:cNvSpPr/>
          <p:nvPr/>
        </p:nvSpPr>
        <p:spPr>
          <a:xfrm>
            <a:off x="1798367" y="2606050"/>
            <a:ext cx="8595266" cy="822951"/>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Arial Narrow" panose="020B0606020202030204" pitchFamily="34" charset="0"/>
              </a:rPr>
              <a:t>The combination provides a base of regular income through a reduced pension payment</a:t>
            </a:r>
          </a:p>
        </p:txBody>
      </p:sp>
      <p:sp>
        <p:nvSpPr>
          <p:cNvPr id="18" name="Rounded Rectangle 17"/>
          <p:cNvSpPr/>
          <p:nvPr/>
        </p:nvSpPr>
        <p:spPr>
          <a:xfrm>
            <a:off x="1798367" y="3520440"/>
            <a:ext cx="8595266" cy="822950"/>
          </a:xfrm>
          <a:prstGeom prst="roundRect">
            <a:avLst/>
          </a:prstGeom>
          <a:solidFill>
            <a:srgbClr val="00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Narrow" panose="020B0606020202030204" pitchFamily="34" charset="0"/>
              </a:rPr>
              <a:t>The lump sum payment provides the advantage of making large disbursements</a:t>
            </a:r>
          </a:p>
        </p:txBody>
      </p:sp>
      <p:sp>
        <p:nvSpPr>
          <p:cNvPr id="19" name="Rounded Rectangle 18"/>
          <p:cNvSpPr/>
          <p:nvPr/>
        </p:nvSpPr>
        <p:spPr>
          <a:xfrm>
            <a:off x="4724415" y="4434830"/>
            <a:ext cx="2743170" cy="822951"/>
          </a:xfrm>
          <a:prstGeom prst="roundRect">
            <a:avLst/>
          </a:prstGeom>
          <a:solidFill>
            <a:srgbClr val="00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Narrow" panose="020B0606020202030204" pitchFamily="34" charset="0"/>
              </a:rPr>
              <a:t>Buy a second house</a:t>
            </a:r>
          </a:p>
        </p:txBody>
      </p:sp>
      <p:sp>
        <p:nvSpPr>
          <p:cNvPr id="20" name="Rounded Rectangle 19"/>
          <p:cNvSpPr/>
          <p:nvPr/>
        </p:nvSpPr>
        <p:spPr>
          <a:xfrm>
            <a:off x="1798368" y="4429731"/>
            <a:ext cx="2743170" cy="822951"/>
          </a:xfrm>
          <a:prstGeom prst="roundRect">
            <a:avLst/>
          </a:prstGeom>
          <a:solidFill>
            <a:srgbClr val="00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Narrow" panose="020B0606020202030204" pitchFamily="34" charset="0"/>
              </a:rPr>
              <a:t>Pay off debts, mortgage</a:t>
            </a:r>
          </a:p>
        </p:txBody>
      </p:sp>
      <p:sp>
        <p:nvSpPr>
          <p:cNvPr id="27" name="Rounded Rectangle 26"/>
          <p:cNvSpPr/>
          <p:nvPr/>
        </p:nvSpPr>
        <p:spPr>
          <a:xfrm>
            <a:off x="7650463" y="4434830"/>
            <a:ext cx="2743170" cy="822951"/>
          </a:xfrm>
          <a:prstGeom prst="roundRect">
            <a:avLst/>
          </a:prstGeom>
          <a:solidFill>
            <a:srgbClr val="00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Narrow" panose="020B0606020202030204" pitchFamily="34" charset="0"/>
              </a:rPr>
              <a:t>Leave inheritance to children/beneficiaries</a:t>
            </a:r>
          </a:p>
        </p:txBody>
      </p:sp>
      <p:sp>
        <p:nvSpPr>
          <p:cNvPr id="28" name="Rounded Rectangle 27"/>
          <p:cNvSpPr/>
          <p:nvPr/>
        </p:nvSpPr>
        <p:spPr>
          <a:xfrm>
            <a:off x="1798367" y="5349219"/>
            <a:ext cx="8595266" cy="822950"/>
          </a:xfrm>
          <a:prstGeom prst="roundRect">
            <a:avLst/>
          </a:prstGeom>
          <a:solidFill>
            <a:srgbClr val="3333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Narrow" panose="020B0606020202030204" pitchFamily="34" charset="0"/>
              </a:rPr>
              <a:t>When receiving a lump sum payment the value of the pension is reduced proportionally</a:t>
            </a:r>
          </a:p>
        </p:txBody>
      </p:sp>
    </p:spTree>
    <p:extLst>
      <p:ext uri="{BB962C8B-B14F-4D97-AF65-F5344CB8AC3E}">
        <p14:creationId xmlns:p14="http://schemas.microsoft.com/office/powerpoint/2010/main" val="14917852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Survivor Benefits</a:t>
            </a:r>
            <a:endParaRPr lang="en-US" altLang="en-US" sz="16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819400" y="3352800"/>
            <a:ext cx="6553200" cy="1219200"/>
          </a:xfrm>
          <a:prstGeom prst="ellipse">
            <a:avLst/>
          </a:prstGeom>
          <a:gradFill>
            <a:gsLst>
              <a:gs pos="0">
                <a:srgbClr val="1C1C1C"/>
              </a:gs>
              <a:gs pos="50000">
                <a:srgbClr val="5F5F5F"/>
              </a:gs>
              <a:gs pos="100000">
                <a:srgbClr val="1C1C1C"/>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Participant dies with </a:t>
            </a:r>
            <a:r>
              <a:rPr lang="en-US" b="1" dirty="0">
                <a:solidFill>
                  <a:srgbClr val="FFFF00"/>
                </a:solidFill>
                <a:latin typeface="Arial Narrow" panose="020B0606020202030204" pitchFamily="34" charset="0"/>
              </a:rPr>
              <a:t>less than 5 years</a:t>
            </a:r>
            <a:r>
              <a:rPr lang="en-US" b="1" dirty="0">
                <a:solidFill>
                  <a:schemeClr val="bg1"/>
                </a:solidFill>
                <a:latin typeface="Arial Narrow" panose="020B0606020202030204" pitchFamily="34" charset="0"/>
              </a:rPr>
              <a:t> of participation</a:t>
            </a:r>
          </a:p>
        </p:txBody>
      </p:sp>
      <p:sp>
        <p:nvSpPr>
          <p:cNvPr id="2" name="Rounded Rectangle 1"/>
          <p:cNvSpPr/>
          <p:nvPr/>
        </p:nvSpPr>
        <p:spPr bwMode="auto">
          <a:xfrm>
            <a:off x="2133600" y="1447800"/>
            <a:ext cx="3810000" cy="1676400"/>
          </a:xfrm>
          <a:prstGeom prst="roundRect">
            <a:avLst/>
          </a:prstGeom>
          <a:gradFill>
            <a:gsLst>
              <a:gs pos="0">
                <a:srgbClr val="6699FF"/>
              </a:gs>
              <a:gs pos="50000">
                <a:srgbClr val="99CCFF"/>
              </a:gs>
              <a:gs pos="100000">
                <a:srgbClr val="6699FF"/>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CC0000"/>
                </a:solidFill>
                <a:latin typeface="Arial Narrow" panose="020B0606020202030204" pitchFamily="34" charset="0"/>
              </a:rPr>
              <a:t>Spouse</a:t>
            </a:r>
            <a:r>
              <a:rPr lang="en-US" sz="2000" b="1" dirty="0">
                <a:solidFill>
                  <a:srgbClr val="000066"/>
                </a:solidFill>
                <a:latin typeface="Arial Narrow" panose="020B0606020202030204" pitchFamily="34" charset="0"/>
              </a:rPr>
              <a:t> and </a:t>
            </a:r>
            <a:r>
              <a:rPr lang="en-US" sz="2000" b="1" dirty="0">
                <a:solidFill>
                  <a:srgbClr val="339966"/>
                </a:solidFill>
                <a:latin typeface="Arial Narrow" panose="020B0606020202030204" pitchFamily="34" charset="0"/>
              </a:rPr>
              <a:t>Children*</a:t>
            </a:r>
            <a:r>
              <a:rPr lang="en-US" sz="2000" b="1" dirty="0">
                <a:solidFill>
                  <a:srgbClr val="000066"/>
                </a:solidFill>
                <a:latin typeface="Arial Narrow" panose="020B0606020202030204" pitchFamily="34" charset="0"/>
              </a:rPr>
              <a:t>:</a:t>
            </a:r>
          </a:p>
          <a:p>
            <a:r>
              <a:rPr lang="en-US" sz="2000" b="1" dirty="0">
                <a:solidFill>
                  <a:srgbClr val="C00000"/>
                </a:solidFill>
                <a:latin typeface="Arial Narrow" panose="020B0606020202030204" pitchFamily="34" charset="0"/>
              </a:rPr>
              <a:t>Spouse</a:t>
            </a:r>
            <a:r>
              <a:rPr lang="en-US" sz="2000" b="1" dirty="0">
                <a:solidFill>
                  <a:srgbClr val="000066"/>
                </a:solidFill>
                <a:latin typeface="Arial Narrow" panose="020B0606020202030204" pitchFamily="34" charset="0"/>
              </a:rPr>
              <a:t> receives 50% of the account</a:t>
            </a:r>
          </a:p>
          <a:p>
            <a:r>
              <a:rPr lang="en-US" sz="2000" b="1" dirty="0">
                <a:solidFill>
                  <a:srgbClr val="339966"/>
                </a:solidFill>
                <a:latin typeface="Arial Narrow" panose="020B0606020202030204" pitchFamily="34" charset="0"/>
              </a:rPr>
              <a:t>Children</a:t>
            </a:r>
            <a:r>
              <a:rPr lang="en-US" sz="2000" b="1" dirty="0">
                <a:solidFill>
                  <a:srgbClr val="000066"/>
                </a:solidFill>
                <a:latin typeface="Arial Narrow" panose="020B0606020202030204" pitchFamily="34" charset="0"/>
              </a:rPr>
              <a:t> receive 50% of the account</a:t>
            </a:r>
          </a:p>
          <a:p>
            <a:r>
              <a:rPr lang="en-US" sz="2000" b="1" dirty="0">
                <a:solidFill>
                  <a:srgbClr val="000066"/>
                </a:solidFill>
                <a:latin typeface="Arial Narrow" panose="020B0606020202030204" pitchFamily="34" charset="0"/>
              </a:rPr>
              <a:t>(distributed in equal parts)</a:t>
            </a:r>
          </a:p>
        </p:txBody>
      </p:sp>
      <p:sp>
        <p:nvSpPr>
          <p:cNvPr id="13" name="Rounded Rectangle 12"/>
          <p:cNvSpPr/>
          <p:nvPr/>
        </p:nvSpPr>
        <p:spPr bwMode="auto">
          <a:xfrm>
            <a:off x="6248400" y="1437861"/>
            <a:ext cx="3810000" cy="1676400"/>
          </a:xfrm>
          <a:prstGeom prst="roundRect">
            <a:avLst/>
          </a:prstGeom>
          <a:gradFill>
            <a:gsLst>
              <a:gs pos="0">
                <a:srgbClr val="6699FF"/>
              </a:gs>
              <a:gs pos="50000">
                <a:srgbClr val="99CCFF"/>
              </a:gs>
              <a:gs pos="100000">
                <a:srgbClr val="6699FF"/>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000066"/>
                </a:solidFill>
                <a:latin typeface="Arial Narrow" panose="020B0606020202030204" pitchFamily="34" charset="0"/>
              </a:rPr>
              <a:t>Only </a:t>
            </a:r>
            <a:r>
              <a:rPr lang="en-US" sz="2000" b="1" dirty="0">
                <a:solidFill>
                  <a:srgbClr val="CC0000"/>
                </a:solidFill>
                <a:latin typeface="Arial Narrow" panose="020B0606020202030204" pitchFamily="34" charset="0"/>
              </a:rPr>
              <a:t>Spouse</a:t>
            </a:r>
            <a:r>
              <a:rPr lang="en-US" sz="2000" b="1" dirty="0">
                <a:solidFill>
                  <a:srgbClr val="000066"/>
                </a:solidFill>
                <a:latin typeface="Arial Narrow" panose="020B0606020202030204" pitchFamily="34" charset="0"/>
              </a:rPr>
              <a:t> there are no Children:</a:t>
            </a:r>
          </a:p>
          <a:p>
            <a:r>
              <a:rPr lang="en-US" sz="2000" b="1" dirty="0">
                <a:solidFill>
                  <a:srgbClr val="C00000"/>
                </a:solidFill>
                <a:latin typeface="Arial Narrow" panose="020B0606020202030204" pitchFamily="34" charset="0"/>
              </a:rPr>
              <a:t>Spouse</a:t>
            </a:r>
            <a:r>
              <a:rPr lang="en-US" sz="2000" b="1" dirty="0">
                <a:solidFill>
                  <a:srgbClr val="000066"/>
                </a:solidFill>
                <a:latin typeface="Arial Narrow" panose="020B0606020202030204" pitchFamily="34" charset="0"/>
              </a:rPr>
              <a:t> receives 100% of the account</a:t>
            </a:r>
          </a:p>
        </p:txBody>
      </p:sp>
      <p:sp>
        <p:nvSpPr>
          <p:cNvPr id="14" name="Rounded Rectangle 13"/>
          <p:cNvSpPr/>
          <p:nvPr/>
        </p:nvSpPr>
        <p:spPr bwMode="auto">
          <a:xfrm>
            <a:off x="2133600" y="4800600"/>
            <a:ext cx="3810000" cy="1676400"/>
          </a:xfrm>
          <a:prstGeom prst="roundRect">
            <a:avLst/>
          </a:prstGeom>
          <a:gradFill>
            <a:gsLst>
              <a:gs pos="0">
                <a:srgbClr val="6699FF"/>
              </a:gs>
              <a:gs pos="50000">
                <a:srgbClr val="99CCFF"/>
              </a:gs>
              <a:gs pos="100000">
                <a:srgbClr val="6699FF"/>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000066"/>
                </a:solidFill>
                <a:latin typeface="Arial Narrow" panose="020B0606020202030204" pitchFamily="34" charset="0"/>
              </a:rPr>
              <a:t>Only </a:t>
            </a:r>
            <a:r>
              <a:rPr lang="en-US" sz="2000" b="1" dirty="0">
                <a:solidFill>
                  <a:srgbClr val="339966"/>
                </a:solidFill>
                <a:latin typeface="Arial Narrow" panose="020B0606020202030204" pitchFamily="34" charset="0"/>
              </a:rPr>
              <a:t>Children </a:t>
            </a:r>
            <a:r>
              <a:rPr lang="en-US" sz="2000" b="1" dirty="0">
                <a:solidFill>
                  <a:srgbClr val="000066"/>
                </a:solidFill>
                <a:latin typeface="Arial Narrow" panose="020B0606020202030204" pitchFamily="34" charset="0"/>
              </a:rPr>
              <a:t>there is no spouse:</a:t>
            </a:r>
          </a:p>
          <a:p>
            <a:r>
              <a:rPr lang="en-US" sz="2000" b="1" dirty="0">
                <a:solidFill>
                  <a:srgbClr val="339966"/>
                </a:solidFill>
                <a:latin typeface="Arial Narrow" panose="020B0606020202030204" pitchFamily="34" charset="0"/>
              </a:rPr>
              <a:t>Children</a:t>
            </a:r>
            <a:r>
              <a:rPr lang="en-US" sz="2000" b="1" dirty="0">
                <a:solidFill>
                  <a:srgbClr val="000066"/>
                </a:solidFill>
                <a:latin typeface="Arial Narrow" panose="020B0606020202030204" pitchFamily="34" charset="0"/>
              </a:rPr>
              <a:t> receive 100% of the account</a:t>
            </a:r>
          </a:p>
          <a:p>
            <a:r>
              <a:rPr lang="en-US" sz="2000" b="1" dirty="0">
                <a:solidFill>
                  <a:srgbClr val="000066"/>
                </a:solidFill>
                <a:latin typeface="Arial Narrow" panose="020B0606020202030204" pitchFamily="34" charset="0"/>
              </a:rPr>
              <a:t>(distributed in equal parts)</a:t>
            </a:r>
          </a:p>
        </p:txBody>
      </p:sp>
      <p:sp>
        <p:nvSpPr>
          <p:cNvPr id="17" name="Rounded Rectangle 16"/>
          <p:cNvSpPr/>
          <p:nvPr/>
        </p:nvSpPr>
        <p:spPr bwMode="auto">
          <a:xfrm>
            <a:off x="6248400" y="4790661"/>
            <a:ext cx="3810000" cy="1676400"/>
          </a:xfrm>
          <a:prstGeom prst="roundRect">
            <a:avLst/>
          </a:prstGeom>
          <a:gradFill>
            <a:gsLst>
              <a:gs pos="0">
                <a:srgbClr val="6699FF"/>
              </a:gs>
              <a:gs pos="50000">
                <a:srgbClr val="99CCFF"/>
              </a:gs>
              <a:gs pos="100000">
                <a:srgbClr val="6699FF"/>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000066"/>
                </a:solidFill>
                <a:latin typeface="Arial Narrow" panose="020B0606020202030204" pitchFamily="34" charset="0"/>
              </a:rPr>
              <a:t>There are no spouse or children:</a:t>
            </a:r>
          </a:p>
          <a:p>
            <a:r>
              <a:rPr lang="en-US" sz="2000" b="1" dirty="0">
                <a:solidFill>
                  <a:srgbClr val="000066"/>
                </a:solidFill>
                <a:latin typeface="Arial Narrow" panose="020B0606020202030204" pitchFamily="34" charset="0"/>
              </a:rPr>
              <a:t>The participant contributions** are</a:t>
            </a:r>
          </a:p>
          <a:p>
            <a:r>
              <a:rPr lang="en-US" sz="2000" b="1" dirty="0">
                <a:solidFill>
                  <a:srgbClr val="000066"/>
                </a:solidFill>
                <a:latin typeface="Arial Narrow" panose="020B0606020202030204" pitchFamily="34" charset="0"/>
              </a:rPr>
              <a:t>distributed as instructed in the</a:t>
            </a:r>
          </a:p>
          <a:p>
            <a:r>
              <a:rPr lang="en-US" sz="2000" b="1" dirty="0">
                <a:solidFill>
                  <a:srgbClr val="000066"/>
                </a:solidFill>
                <a:latin typeface="Arial Narrow" panose="020B0606020202030204" pitchFamily="34" charset="0"/>
              </a:rPr>
              <a:t>designation of beneficiaries</a:t>
            </a:r>
          </a:p>
        </p:txBody>
      </p:sp>
      <p:sp>
        <p:nvSpPr>
          <p:cNvPr id="20" name="TextBox 19"/>
          <p:cNvSpPr txBox="1"/>
          <p:nvPr/>
        </p:nvSpPr>
        <p:spPr>
          <a:xfrm>
            <a:off x="1600200" y="6524012"/>
            <a:ext cx="3770584" cy="363176"/>
          </a:xfrm>
          <a:prstGeom prst="rect">
            <a:avLst/>
          </a:prstGeom>
          <a:noFill/>
        </p:spPr>
        <p:txBody>
          <a:bodyPr wrap="none" rtlCol="0">
            <a:spAutoFit/>
          </a:bodyPr>
          <a:lstStyle/>
          <a:p>
            <a:pPr algn="l"/>
            <a:r>
              <a:rPr lang="en-US" sz="800" dirty="0">
                <a:latin typeface="Arial Narrow" panose="020B0606020202030204" pitchFamily="34" charset="0"/>
              </a:rPr>
              <a:t>*The definition of children is as per paragraph 1, section VI of the Retirement and Pension Plan</a:t>
            </a:r>
          </a:p>
          <a:p>
            <a:pPr algn="l"/>
            <a:r>
              <a:rPr lang="en-US" sz="800" dirty="0">
                <a:latin typeface="Arial Narrow" panose="020B0606020202030204" pitchFamily="34" charset="0"/>
              </a:rPr>
              <a:t>**The participant contributions include the interest generated by these contributions</a:t>
            </a:r>
          </a:p>
        </p:txBody>
      </p:sp>
    </p:spTree>
    <p:extLst>
      <p:ext uri="{BB962C8B-B14F-4D97-AF65-F5344CB8AC3E}">
        <p14:creationId xmlns:p14="http://schemas.microsoft.com/office/powerpoint/2010/main" val="227436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3" grpId="0" animBg="1"/>
      <p:bldP spid="14" grpId="0" animBg="1"/>
      <p:bldP spid="17" grpId="0" animBg="1"/>
      <p:bldP spid="2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Survivor’s Pension </a:t>
            </a:r>
            <a:r>
              <a:rPr lang="en-US" altLang="en-US" sz="1800" dirty="0"/>
              <a:t>(Base Pension)</a:t>
            </a:r>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757777" y="1447800"/>
            <a:ext cx="6553200" cy="1219200"/>
          </a:xfrm>
          <a:prstGeom prst="ellipse">
            <a:avLst/>
          </a:prstGeom>
          <a:gradFill>
            <a:gsLst>
              <a:gs pos="0">
                <a:srgbClr val="1C1C1C"/>
              </a:gs>
              <a:gs pos="50000">
                <a:srgbClr val="5F5F5F"/>
              </a:gs>
              <a:gs pos="100000">
                <a:srgbClr val="1C1C1C"/>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Participant dies with </a:t>
            </a:r>
            <a:r>
              <a:rPr lang="en-US" b="1" dirty="0">
                <a:solidFill>
                  <a:srgbClr val="FFFF00"/>
                </a:solidFill>
                <a:latin typeface="Arial Narrow" panose="020B0606020202030204" pitchFamily="34" charset="0"/>
              </a:rPr>
              <a:t>5 or more years</a:t>
            </a:r>
            <a:r>
              <a:rPr lang="en-US" b="1" dirty="0">
                <a:solidFill>
                  <a:schemeClr val="bg1"/>
                </a:solidFill>
                <a:latin typeface="Arial Narrow" panose="020B0606020202030204" pitchFamily="34" charset="0"/>
              </a:rPr>
              <a:t> of participation</a:t>
            </a:r>
          </a:p>
        </p:txBody>
      </p:sp>
      <p:sp>
        <p:nvSpPr>
          <p:cNvPr id="14" name="Rounded Rectangle 13"/>
          <p:cNvSpPr/>
          <p:nvPr/>
        </p:nvSpPr>
        <p:spPr bwMode="auto">
          <a:xfrm>
            <a:off x="1981201" y="2819400"/>
            <a:ext cx="8106355" cy="609600"/>
          </a:xfrm>
          <a:prstGeom prst="roundRect">
            <a:avLst/>
          </a:prstGeom>
          <a:gradFill>
            <a:gsLst>
              <a:gs pos="0">
                <a:srgbClr val="800000"/>
              </a:gs>
              <a:gs pos="50000">
                <a:srgbClr val="FF0000"/>
              </a:gs>
              <a:gs pos="100000">
                <a:srgbClr val="800000"/>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chemeClr val="bg1"/>
                </a:solidFill>
                <a:latin typeface="Arial Narrow" panose="020B0606020202030204" pitchFamily="34" charset="0"/>
              </a:rPr>
              <a:t>The first step is to determine a base pension</a:t>
            </a:r>
          </a:p>
        </p:txBody>
      </p:sp>
      <p:sp>
        <p:nvSpPr>
          <p:cNvPr id="21" name="Rounded Rectangle 20"/>
          <p:cNvSpPr/>
          <p:nvPr/>
        </p:nvSpPr>
        <p:spPr bwMode="auto">
          <a:xfrm>
            <a:off x="1981201" y="3581400"/>
            <a:ext cx="8106355" cy="1219200"/>
          </a:xfrm>
          <a:prstGeom prst="roundRect">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000066"/>
                </a:solidFill>
                <a:latin typeface="Arial Narrow" panose="020B0606020202030204" pitchFamily="34" charset="0"/>
              </a:rPr>
              <a:t>The base pension is computed assuming that the age of the participant was 65</a:t>
            </a:r>
          </a:p>
          <a:p>
            <a:r>
              <a:rPr lang="en-US" sz="2000" b="1" dirty="0">
                <a:solidFill>
                  <a:srgbClr val="000066"/>
                </a:solidFill>
                <a:latin typeface="Arial Narrow" panose="020B0606020202030204" pitchFamily="34" charset="0"/>
              </a:rPr>
              <a:t>even when the participant was younger at the moment of his/her death</a:t>
            </a:r>
          </a:p>
        </p:txBody>
      </p:sp>
      <p:sp>
        <p:nvSpPr>
          <p:cNvPr id="22" name="Rounded Rectangle 21"/>
          <p:cNvSpPr/>
          <p:nvPr/>
        </p:nvSpPr>
        <p:spPr bwMode="auto">
          <a:xfrm>
            <a:off x="2004392" y="4953000"/>
            <a:ext cx="8106355" cy="1219200"/>
          </a:xfrm>
          <a:prstGeom prst="roundRect">
            <a:avLst/>
          </a:prstGeom>
          <a:gradFill>
            <a:gsLst>
              <a:gs pos="0">
                <a:srgbClr val="FF9900"/>
              </a:gs>
              <a:gs pos="50000">
                <a:srgbClr val="FFFF00"/>
              </a:gs>
              <a:gs pos="100000">
                <a:srgbClr val="FF9900"/>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000066"/>
                </a:solidFill>
                <a:latin typeface="Arial Narrow" panose="020B0606020202030204" pitchFamily="34" charset="0"/>
              </a:rPr>
              <a:t>The base pension is computed assuming that the participation was 15 years</a:t>
            </a:r>
          </a:p>
          <a:p>
            <a:r>
              <a:rPr lang="en-US" sz="2000" b="1" dirty="0">
                <a:solidFill>
                  <a:srgbClr val="000066"/>
                </a:solidFill>
                <a:latin typeface="Arial Narrow" panose="020B0606020202030204" pitchFamily="34" charset="0"/>
              </a:rPr>
              <a:t>even if the participation was less than 15 </a:t>
            </a:r>
            <a:r>
              <a:rPr lang="en-US" sz="2000" b="1" dirty="0">
                <a:solidFill>
                  <a:srgbClr val="000066"/>
                </a:solidFill>
                <a:highlight>
                  <a:srgbClr val="FFFF00"/>
                </a:highlight>
                <a:latin typeface="Arial Narrow" panose="020B0606020202030204" pitchFamily="34" charset="0"/>
              </a:rPr>
              <a:t>years</a:t>
            </a:r>
            <a:r>
              <a:rPr lang="en-US" sz="2000" b="1" dirty="0">
                <a:solidFill>
                  <a:srgbClr val="000066"/>
                </a:solidFill>
                <a:latin typeface="Arial Narrow" panose="020B0606020202030204" pitchFamily="34" charset="0"/>
              </a:rPr>
              <a:t> at the moment of the death.</a:t>
            </a:r>
          </a:p>
          <a:p>
            <a:r>
              <a:rPr lang="en-US" sz="2000" b="1" dirty="0">
                <a:solidFill>
                  <a:srgbClr val="000066"/>
                </a:solidFill>
                <a:latin typeface="Arial Narrow" panose="020B0606020202030204" pitchFamily="34" charset="0"/>
              </a:rPr>
              <a:t>If participation was longer than 15 years, then the actual value is used.</a:t>
            </a:r>
          </a:p>
        </p:txBody>
      </p:sp>
    </p:spTree>
    <p:extLst>
      <p:ext uri="{BB962C8B-B14F-4D97-AF65-F5344CB8AC3E}">
        <p14:creationId xmlns:p14="http://schemas.microsoft.com/office/powerpoint/2010/main" val="689391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1" grpId="0" animBg="1"/>
      <p:bldP spid="2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Survivor’s Pension </a:t>
            </a:r>
            <a:r>
              <a:rPr lang="en-US" altLang="en-US" sz="1800" dirty="0"/>
              <a:t>(Percentages)</a:t>
            </a:r>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819400" y="3352800"/>
            <a:ext cx="6553200" cy="1219200"/>
          </a:xfrm>
          <a:prstGeom prst="ellipse">
            <a:avLst/>
          </a:prstGeom>
          <a:gradFill>
            <a:gsLst>
              <a:gs pos="0">
                <a:srgbClr val="1C1C1C"/>
              </a:gs>
              <a:gs pos="50000">
                <a:srgbClr val="5F5F5F"/>
              </a:gs>
              <a:gs pos="100000">
                <a:srgbClr val="1C1C1C"/>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Participant dies with</a:t>
            </a:r>
            <a:r>
              <a:rPr lang="en-US" b="1" dirty="0">
                <a:solidFill>
                  <a:srgbClr val="FFFF00"/>
                </a:solidFill>
                <a:latin typeface="Arial Narrow" panose="020B0606020202030204" pitchFamily="34" charset="0"/>
              </a:rPr>
              <a:t> 5 or more years</a:t>
            </a:r>
            <a:r>
              <a:rPr lang="en-US" b="1" dirty="0">
                <a:solidFill>
                  <a:schemeClr val="bg1"/>
                </a:solidFill>
                <a:latin typeface="Arial Narrow" panose="020B0606020202030204" pitchFamily="34" charset="0"/>
              </a:rPr>
              <a:t> of participation</a:t>
            </a:r>
          </a:p>
        </p:txBody>
      </p:sp>
      <p:sp>
        <p:nvSpPr>
          <p:cNvPr id="2" name="Rounded Rectangle 1"/>
          <p:cNvSpPr/>
          <p:nvPr/>
        </p:nvSpPr>
        <p:spPr bwMode="auto">
          <a:xfrm>
            <a:off x="1752600" y="1447800"/>
            <a:ext cx="4191000" cy="1676400"/>
          </a:xfrm>
          <a:prstGeom prst="roundRect">
            <a:avLst/>
          </a:prstGeom>
          <a:gradFill>
            <a:gsLst>
              <a:gs pos="0">
                <a:srgbClr val="FF9966"/>
              </a:gs>
              <a:gs pos="50000">
                <a:srgbClr val="FFCC99"/>
              </a:gs>
              <a:gs pos="100000">
                <a:srgbClr val="FF9966"/>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CC0000"/>
                </a:solidFill>
                <a:effectLst>
                  <a:outerShdw blurRad="50800" dist="50800" dir="2700000" algn="ctr" rotWithShape="0">
                    <a:schemeClr val="bg1"/>
                  </a:outerShdw>
                </a:effectLst>
                <a:latin typeface="Arial Narrow" panose="020B0606020202030204" pitchFamily="34" charset="0"/>
              </a:rPr>
              <a:t>Spouse</a:t>
            </a:r>
            <a:r>
              <a:rPr lang="en-US" sz="2000" b="1" dirty="0">
                <a:solidFill>
                  <a:srgbClr val="000066"/>
                </a:solidFill>
                <a:effectLst>
                  <a:outerShdw blurRad="50800" dist="50800" dir="2700000" algn="ctr" rotWithShape="0">
                    <a:schemeClr val="bg1"/>
                  </a:outerShdw>
                </a:effectLst>
                <a:latin typeface="Arial Narrow" panose="020B0606020202030204" pitchFamily="34" charset="0"/>
              </a:rPr>
              <a:t>:</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Receives a pension equivalent to</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50% of the Base Pension</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It’s a lifetime pension and has COLAs</a:t>
            </a:r>
          </a:p>
        </p:txBody>
      </p:sp>
      <p:sp>
        <p:nvSpPr>
          <p:cNvPr id="13" name="Rounded Rectangle 12"/>
          <p:cNvSpPr/>
          <p:nvPr/>
        </p:nvSpPr>
        <p:spPr bwMode="auto">
          <a:xfrm>
            <a:off x="6248400" y="1437861"/>
            <a:ext cx="4191000" cy="1676400"/>
          </a:xfrm>
          <a:prstGeom prst="roundRect">
            <a:avLst/>
          </a:prstGeom>
          <a:gradFill>
            <a:gsLst>
              <a:gs pos="0">
                <a:srgbClr val="FF9966"/>
              </a:gs>
              <a:gs pos="50000">
                <a:srgbClr val="FFCC99"/>
              </a:gs>
              <a:gs pos="100000">
                <a:srgbClr val="FF9966"/>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339966"/>
                </a:solidFill>
                <a:effectLst>
                  <a:outerShdw blurRad="50800" dist="50800" dir="2700000" algn="ctr" rotWithShape="0">
                    <a:schemeClr val="bg1"/>
                  </a:outerShdw>
                </a:effectLst>
                <a:latin typeface="Arial Narrow" panose="020B0606020202030204" pitchFamily="34" charset="0"/>
              </a:rPr>
              <a:t>Children:</a:t>
            </a:r>
          </a:p>
          <a:p>
            <a:r>
              <a:rPr lang="en-US" sz="2000" b="1" dirty="0">
                <a:solidFill>
                  <a:srgbClr val="339966"/>
                </a:solidFill>
                <a:effectLst>
                  <a:outerShdw blurRad="50800" dist="50800" dir="2700000" algn="ctr" rotWithShape="0">
                    <a:schemeClr val="bg1"/>
                  </a:outerShdw>
                </a:effectLst>
                <a:latin typeface="Arial Narrow" panose="020B0606020202030204" pitchFamily="34" charset="0"/>
              </a:rPr>
              <a:t> </a:t>
            </a:r>
            <a:r>
              <a:rPr lang="en-US" sz="2000" b="1" dirty="0">
                <a:solidFill>
                  <a:srgbClr val="000066"/>
                </a:solidFill>
                <a:effectLst>
                  <a:outerShdw blurRad="50800" dist="50800" dir="2700000" algn="ctr" rotWithShape="0">
                    <a:schemeClr val="bg1"/>
                  </a:outerShdw>
                </a:effectLst>
                <a:latin typeface="Arial Narrow" panose="020B0606020202030204" pitchFamily="34" charset="0"/>
              </a:rPr>
              <a:t>Each minor child (18 o 21)* receives</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10% of the Base Pension, with COLA</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Until adult, 25% combined maximum</a:t>
            </a:r>
          </a:p>
        </p:txBody>
      </p:sp>
      <p:sp>
        <p:nvSpPr>
          <p:cNvPr id="14" name="Rounded Rectangle 13"/>
          <p:cNvSpPr/>
          <p:nvPr/>
        </p:nvSpPr>
        <p:spPr bwMode="auto">
          <a:xfrm>
            <a:off x="1752600" y="4800600"/>
            <a:ext cx="4191000" cy="1676400"/>
          </a:xfrm>
          <a:prstGeom prst="roundRect">
            <a:avLst/>
          </a:prstGeom>
          <a:gradFill>
            <a:gsLst>
              <a:gs pos="0">
                <a:srgbClr val="FF9966"/>
              </a:gs>
              <a:gs pos="50000">
                <a:srgbClr val="FFCC99"/>
              </a:gs>
              <a:gs pos="100000">
                <a:srgbClr val="FF9966"/>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008080"/>
                </a:solidFill>
                <a:effectLst>
                  <a:outerShdw blurRad="50800" dist="50800" dir="2700000" algn="ctr" rotWithShape="0">
                    <a:schemeClr val="bg1"/>
                  </a:outerShdw>
                </a:effectLst>
                <a:latin typeface="Arial Narrow" panose="020B0606020202030204" pitchFamily="34" charset="0"/>
              </a:rPr>
              <a:t>Permanently disabled Child:</a:t>
            </a:r>
          </a:p>
          <a:p>
            <a:pPr>
              <a:spcBef>
                <a:spcPts val="0"/>
              </a:spcBef>
            </a:pPr>
            <a:r>
              <a:rPr lang="es-UY" sz="1600" b="1" dirty="0">
                <a:solidFill>
                  <a:srgbClr val="000066"/>
                </a:solidFill>
                <a:effectLst>
                  <a:outerShdw blurRad="50800" dist="50800" dir="2700000" algn="ctr" rotWithShape="0">
                    <a:schemeClr val="bg1"/>
                  </a:outerShdw>
                </a:effectLst>
                <a:latin typeface="Arial Narrow" panose="020B0606020202030204" pitchFamily="34" charset="0"/>
              </a:rPr>
              <a:t>(After </a:t>
            </a:r>
            <a:r>
              <a:rPr lang="es-UY" sz="1600" b="1" dirty="0" err="1">
                <a:solidFill>
                  <a:srgbClr val="000066"/>
                </a:solidFill>
                <a:effectLst>
                  <a:outerShdw blurRad="50800" dist="50800" dir="2700000" algn="ctr" rotWithShape="0">
                    <a:schemeClr val="bg1"/>
                  </a:outerShdw>
                </a:effectLst>
                <a:latin typeface="Arial Narrow" panose="020B0606020202030204" pitchFamily="34" charset="0"/>
              </a:rPr>
              <a:t>death</a:t>
            </a:r>
            <a:r>
              <a:rPr lang="es-UY" sz="1600" b="1" dirty="0">
                <a:solidFill>
                  <a:srgbClr val="000066"/>
                </a:solidFill>
                <a:effectLst>
                  <a:outerShdw blurRad="50800" dist="50800" dir="2700000" algn="ctr" rotWithShape="0">
                    <a:schemeClr val="bg1"/>
                  </a:outerShdw>
                </a:effectLst>
                <a:latin typeface="Arial Narrow" panose="020B0606020202030204" pitchFamily="34" charset="0"/>
              </a:rPr>
              <a:t> </a:t>
            </a:r>
            <a:r>
              <a:rPr lang="es-UY" sz="1600" b="1" dirty="0" err="1">
                <a:solidFill>
                  <a:srgbClr val="000066"/>
                </a:solidFill>
                <a:effectLst>
                  <a:outerShdw blurRad="50800" dist="50800" dir="2700000" algn="ctr" rotWithShape="0">
                    <a:schemeClr val="bg1"/>
                  </a:outerShdw>
                </a:effectLst>
                <a:latin typeface="Arial Narrow" panose="020B0606020202030204" pitchFamily="34" charset="0"/>
              </a:rPr>
              <a:t>of</a:t>
            </a:r>
            <a:r>
              <a:rPr lang="es-UY" sz="1600" b="1" dirty="0">
                <a:solidFill>
                  <a:srgbClr val="000066"/>
                </a:solidFill>
                <a:effectLst>
                  <a:outerShdw blurRad="50800" dist="50800" dir="2700000" algn="ctr" rotWithShape="0">
                    <a:schemeClr val="bg1"/>
                  </a:outerShdw>
                </a:effectLst>
                <a:latin typeface="Arial Narrow" panose="020B0606020202030204" pitchFamily="34" charset="0"/>
              </a:rPr>
              <a:t> </a:t>
            </a:r>
            <a:r>
              <a:rPr lang="es-UY" sz="1600" b="1" dirty="0" err="1">
                <a:solidFill>
                  <a:srgbClr val="000066"/>
                </a:solidFill>
                <a:effectLst>
                  <a:outerShdw blurRad="50800" dist="50800" dir="2700000" algn="ctr" rotWithShape="0">
                    <a:schemeClr val="bg1"/>
                  </a:outerShdw>
                </a:effectLst>
                <a:latin typeface="Arial Narrow" panose="020B0606020202030204" pitchFamily="34" charset="0"/>
              </a:rPr>
              <a:t>the</a:t>
            </a:r>
            <a:r>
              <a:rPr lang="es-UY" sz="1600" b="1" dirty="0">
                <a:solidFill>
                  <a:srgbClr val="000066"/>
                </a:solidFill>
                <a:effectLst>
                  <a:outerShdw blurRad="50800" dist="50800" dir="2700000" algn="ctr" rotWithShape="0">
                    <a:schemeClr val="bg1"/>
                  </a:outerShdw>
                </a:effectLst>
                <a:latin typeface="Arial Narrow" panose="020B0606020202030204" pitchFamily="34" charset="0"/>
              </a:rPr>
              <a:t> </a:t>
            </a:r>
            <a:r>
              <a:rPr lang="es-UY" sz="1600" b="1" dirty="0" err="1">
                <a:solidFill>
                  <a:srgbClr val="000066"/>
                </a:solidFill>
                <a:effectLst>
                  <a:outerShdw blurRad="50800" dist="50800" dir="2700000" algn="ctr" rotWithShape="0">
                    <a:schemeClr val="bg1"/>
                  </a:outerShdw>
                </a:effectLst>
                <a:latin typeface="Arial Narrow" panose="020B0606020202030204" pitchFamily="34" charset="0"/>
              </a:rPr>
              <a:t>spouse</a:t>
            </a:r>
            <a:r>
              <a:rPr lang="es-UY" sz="1600" b="1" dirty="0">
                <a:solidFill>
                  <a:srgbClr val="000066"/>
                </a:solidFill>
                <a:effectLst>
                  <a:outerShdw blurRad="50800" dist="50800" dir="2700000" algn="ctr" rotWithShape="0">
                    <a:schemeClr val="bg1"/>
                  </a:outerShdw>
                </a:effectLst>
                <a:latin typeface="Arial Narrow" panose="020B0606020202030204" pitchFamily="34" charset="0"/>
              </a:rPr>
              <a:t>)</a:t>
            </a:r>
            <a:endParaRPr lang="en-US" sz="1600" b="1" dirty="0">
              <a:solidFill>
                <a:srgbClr val="000066"/>
              </a:solidFill>
              <a:effectLst>
                <a:outerShdw blurRad="50800" dist="50800" dir="2700000" algn="ctr" rotWithShape="0">
                  <a:schemeClr val="bg1"/>
                </a:outerShdw>
              </a:effectLst>
              <a:latin typeface="Arial Narrow" panose="020B0606020202030204" pitchFamily="34" charset="0"/>
            </a:endParaRP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50% of the Base Pension</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Lifetime and has COLAs</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Several, 50% is the combined maximum</a:t>
            </a:r>
          </a:p>
        </p:txBody>
      </p:sp>
      <p:sp>
        <p:nvSpPr>
          <p:cNvPr id="17" name="Rounded Rectangle 16"/>
          <p:cNvSpPr/>
          <p:nvPr/>
        </p:nvSpPr>
        <p:spPr bwMode="auto">
          <a:xfrm>
            <a:off x="6248400" y="4790661"/>
            <a:ext cx="4191000" cy="1676400"/>
          </a:xfrm>
          <a:prstGeom prst="roundRect">
            <a:avLst/>
          </a:prstGeom>
          <a:gradFill>
            <a:gsLst>
              <a:gs pos="0">
                <a:srgbClr val="FF9966"/>
              </a:gs>
              <a:gs pos="50000">
                <a:srgbClr val="FFCC99"/>
              </a:gs>
              <a:gs pos="100000">
                <a:srgbClr val="FF9966"/>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There are no spouse or children:</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The Participant Contributions** are</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distributed as instructed in the</a:t>
            </a:r>
          </a:p>
          <a:p>
            <a:r>
              <a:rPr lang="en-US" sz="2000" b="1" dirty="0">
                <a:solidFill>
                  <a:srgbClr val="000066"/>
                </a:solidFill>
                <a:effectLst>
                  <a:outerShdw blurRad="50800" dist="50800" dir="2700000" algn="ctr" rotWithShape="0">
                    <a:schemeClr val="bg1"/>
                  </a:outerShdw>
                </a:effectLst>
                <a:latin typeface="Arial Narrow" panose="020B0606020202030204" pitchFamily="34" charset="0"/>
              </a:rPr>
              <a:t>designation of Beneficiaries</a:t>
            </a:r>
          </a:p>
        </p:txBody>
      </p:sp>
      <p:sp>
        <p:nvSpPr>
          <p:cNvPr id="20" name="TextBox 19"/>
          <p:cNvSpPr txBox="1"/>
          <p:nvPr/>
        </p:nvSpPr>
        <p:spPr>
          <a:xfrm>
            <a:off x="1600200" y="6512562"/>
            <a:ext cx="3278462" cy="363176"/>
          </a:xfrm>
          <a:prstGeom prst="rect">
            <a:avLst/>
          </a:prstGeom>
          <a:noFill/>
        </p:spPr>
        <p:txBody>
          <a:bodyPr wrap="none" rtlCol="0">
            <a:spAutoFit/>
          </a:bodyPr>
          <a:lstStyle/>
          <a:p>
            <a:pPr algn="l"/>
            <a:r>
              <a:rPr lang="en-US" sz="800" dirty="0">
                <a:latin typeface="Arial Narrow" panose="020B0606020202030204" pitchFamily="34" charset="0"/>
              </a:rPr>
              <a:t>*21 years if the child studies full time</a:t>
            </a:r>
          </a:p>
          <a:p>
            <a:pPr algn="l"/>
            <a:r>
              <a:rPr lang="en-US" sz="800" dirty="0">
                <a:latin typeface="Arial Narrow" panose="020B0606020202030204" pitchFamily="34" charset="0"/>
              </a:rPr>
              <a:t>**The participant contributions include the interest generated by these contributions</a:t>
            </a:r>
          </a:p>
        </p:txBody>
      </p:sp>
    </p:spTree>
    <p:extLst>
      <p:ext uri="{BB962C8B-B14F-4D97-AF65-F5344CB8AC3E}">
        <p14:creationId xmlns:p14="http://schemas.microsoft.com/office/powerpoint/2010/main" val="1750568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3" grpId="0" animBg="1"/>
      <p:bldP spid="14" grpId="0" animBg="1"/>
      <p:bldP spid="17" grpId="0" animBg="1"/>
      <p:bldP spid="2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Disability Benefit</a:t>
            </a:r>
            <a:endParaRPr lang="en-US" altLang="en-US" sz="18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757777" y="1447800"/>
            <a:ext cx="6553200" cy="2438400"/>
          </a:xfrm>
          <a:prstGeom prst="ellipse">
            <a:avLst/>
          </a:prstGeom>
          <a:gradFill>
            <a:gsLst>
              <a:gs pos="0">
                <a:srgbClr val="660066"/>
              </a:gs>
              <a:gs pos="50000">
                <a:srgbClr val="9900CC"/>
              </a:gs>
              <a:gs pos="100000">
                <a:srgbClr val="660066"/>
              </a:gs>
            </a:gsLst>
            <a:lin ang="3000000" scaled="0"/>
          </a:gradFill>
          <a:ln>
            <a:noFill/>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Participant becomes physically or mentally disabled with </a:t>
            </a:r>
            <a:r>
              <a:rPr lang="en-US" b="1" dirty="0">
                <a:solidFill>
                  <a:srgbClr val="FFFF00"/>
                </a:solidFill>
                <a:latin typeface="Arial Narrow" panose="020B0606020202030204" pitchFamily="34" charset="0"/>
              </a:rPr>
              <a:t>less than 5 years</a:t>
            </a:r>
            <a:r>
              <a:rPr lang="en-US" b="1" dirty="0">
                <a:solidFill>
                  <a:schemeClr val="bg1"/>
                </a:solidFill>
                <a:latin typeface="Arial Narrow" panose="020B0606020202030204" pitchFamily="34" charset="0"/>
              </a:rPr>
              <a:t> of participation and cannot work anymore</a:t>
            </a:r>
          </a:p>
        </p:txBody>
      </p:sp>
      <p:sp>
        <p:nvSpPr>
          <p:cNvPr id="21" name="Rounded Rectangle 20"/>
          <p:cNvSpPr/>
          <p:nvPr/>
        </p:nvSpPr>
        <p:spPr bwMode="auto">
          <a:xfrm>
            <a:off x="1981201" y="4038600"/>
            <a:ext cx="8106355" cy="1219200"/>
          </a:xfrm>
          <a:prstGeom prst="roundRect">
            <a:avLst/>
          </a:prstGeom>
          <a:gradFill>
            <a:gsLst>
              <a:gs pos="0">
                <a:srgbClr val="FF99FF"/>
              </a:gs>
              <a:gs pos="50000">
                <a:srgbClr val="FFCCFF"/>
              </a:gs>
              <a:gs pos="100000">
                <a:srgbClr val="FF99FF"/>
              </a:gs>
            </a:gsLst>
            <a:lin ang="3000000" scaled="0"/>
          </a:gradFill>
          <a:ln>
            <a:noFill/>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r>
              <a:rPr lang="en-US" sz="2400" b="1" dirty="0">
                <a:solidFill>
                  <a:srgbClr val="000066"/>
                </a:solidFill>
                <a:latin typeface="Arial Narrow" panose="020B0606020202030204" pitchFamily="34" charset="0"/>
              </a:rPr>
              <a:t>The participant receives 100% of what he/she had in the account.</a:t>
            </a:r>
          </a:p>
          <a:p>
            <a:r>
              <a:rPr lang="en-US" sz="2400" b="1" dirty="0">
                <a:solidFill>
                  <a:srgbClr val="000066"/>
                </a:solidFill>
                <a:latin typeface="Arial Narrow" panose="020B0606020202030204" pitchFamily="34" charset="0"/>
              </a:rPr>
              <a:t>The vesting schedule is not applied.</a:t>
            </a:r>
          </a:p>
        </p:txBody>
      </p:sp>
    </p:spTree>
    <p:extLst>
      <p:ext uri="{BB962C8B-B14F-4D97-AF65-F5344CB8AC3E}">
        <p14:creationId xmlns:p14="http://schemas.microsoft.com/office/powerpoint/2010/main" val="2394959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Disability Pension</a:t>
            </a:r>
            <a:endParaRPr lang="en-US" altLang="en-US" sz="18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757777" y="1447800"/>
            <a:ext cx="6553200" cy="2286000"/>
          </a:xfrm>
          <a:prstGeom prst="ellipse">
            <a:avLst/>
          </a:prstGeom>
          <a:gradFill>
            <a:gsLst>
              <a:gs pos="0">
                <a:srgbClr val="660066"/>
              </a:gs>
              <a:gs pos="50000">
                <a:srgbClr val="9900CC"/>
              </a:gs>
              <a:gs pos="100000">
                <a:srgbClr val="660066"/>
              </a:gs>
            </a:gsLst>
            <a:lin ang="3000000" scaled="0"/>
          </a:gradFill>
          <a:ln>
            <a:noFill/>
          </a:ln>
          <a:effectLst/>
          <a:scene3d>
            <a:camera prst="orthographicFront"/>
            <a:lightRig rig="threePt" dir="t"/>
          </a:scene3d>
          <a:sp3d>
            <a:bevelT/>
          </a:sp3d>
        </p:spPr>
        <p:txBody>
          <a:bodyPr vert="horz" wrap="square" lIns="0" tIns="45720" rIns="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Participant becomes </a:t>
            </a:r>
            <a:r>
              <a:rPr lang="en-US" b="1" dirty="0" err="1">
                <a:solidFill>
                  <a:schemeClr val="bg1"/>
                </a:solidFill>
                <a:latin typeface="Arial Narrow" panose="020B0606020202030204" pitchFamily="34" charset="0"/>
              </a:rPr>
              <a:t>phisically</a:t>
            </a:r>
            <a:r>
              <a:rPr lang="en-US" b="1" dirty="0">
                <a:solidFill>
                  <a:schemeClr val="bg1"/>
                </a:solidFill>
                <a:latin typeface="Arial Narrow" panose="020B0606020202030204" pitchFamily="34" charset="0"/>
              </a:rPr>
              <a:t> or mentally disabled with </a:t>
            </a:r>
            <a:r>
              <a:rPr lang="en-US" b="1" dirty="0">
                <a:solidFill>
                  <a:srgbClr val="FFFF00"/>
                </a:solidFill>
                <a:latin typeface="Arial Narrow" panose="020B0606020202030204" pitchFamily="34" charset="0"/>
              </a:rPr>
              <a:t>5 years or more</a:t>
            </a:r>
            <a:r>
              <a:rPr lang="en-US" b="1" dirty="0">
                <a:solidFill>
                  <a:schemeClr val="bg1"/>
                </a:solidFill>
                <a:latin typeface="Arial Narrow" panose="020B0606020202030204" pitchFamily="34" charset="0"/>
              </a:rPr>
              <a:t> of participation and cannot work any longer</a:t>
            </a:r>
          </a:p>
        </p:txBody>
      </p:sp>
      <p:sp>
        <p:nvSpPr>
          <p:cNvPr id="21" name="Rounded Rectangle 20"/>
          <p:cNvSpPr/>
          <p:nvPr/>
        </p:nvSpPr>
        <p:spPr bwMode="auto">
          <a:xfrm>
            <a:off x="1752601" y="3886200"/>
            <a:ext cx="8663609" cy="1219200"/>
          </a:xfrm>
          <a:prstGeom prst="roundRect">
            <a:avLst/>
          </a:prstGeom>
          <a:gradFill>
            <a:gsLst>
              <a:gs pos="0">
                <a:srgbClr val="00CC66"/>
              </a:gs>
              <a:gs pos="50000">
                <a:srgbClr val="00FFCC"/>
              </a:gs>
              <a:gs pos="100000">
                <a:srgbClr val="00CC66"/>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sz="2000" b="1" dirty="0">
                <a:solidFill>
                  <a:srgbClr val="000066"/>
                </a:solidFill>
                <a:latin typeface="Arial Narrow" panose="020B0606020202030204" pitchFamily="34" charset="0"/>
              </a:rPr>
              <a:t>The disability pension is computed assuming that the age of the participant was 65 even if the participant was younger at the moment he/she becomes disabled</a:t>
            </a:r>
          </a:p>
        </p:txBody>
      </p:sp>
      <p:sp>
        <p:nvSpPr>
          <p:cNvPr id="22" name="Rounded Rectangle 21"/>
          <p:cNvSpPr/>
          <p:nvPr/>
        </p:nvSpPr>
        <p:spPr bwMode="auto">
          <a:xfrm>
            <a:off x="1775792" y="5257800"/>
            <a:ext cx="8663609" cy="1219200"/>
          </a:xfrm>
          <a:prstGeom prst="roundRect">
            <a:avLst/>
          </a:prstGeom>
          <a:gradFill>
            <a:gsLst>
              <a:gs pos="0">
                <a:srgbClr val="00CC66"/>
              </a:gs>
              <a:gs pos="50000">
                <a:srgbClr val="00FFCC"/>
              </a:gs>
              <a:gs pos="100000">
                <a:srgbClr val="00CC66"/>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sz="2000" b="1" dirty="0">
                <a:solidFill>
                  <a:srgbClr val="000066"/>
                </a:solidFill>
                <a:latin typeface="Arial Narrow" panose="020B0606020202030204" pitchFamily="34" charset="0"/>
              </a:rPr>
              <a:t>The disability pension is computed assuming that the participation was 15 years, even when the participation was less than 15 years at the moment the participant became disabled. If the participant had a participation longer than 15 years, then the actual value is used.</a:t>
            </a:r>
          </a:p>
        </p:txBody>
      </p:sp>
    </p:spTree>
    <p:extLst>
      <p:ext uri="{BB962C8B-B14F-4D97-AF65-F5344CB8AC3E}">
        <p14:creationId xmlns:p14="http://schemas.microsoft.com/office/powerpoint/2010/main" val="2102474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283656" y="533400"/>
            <a:ext cx="964645" cy="457200"/>
          </a:xfrm>
          <a:prstGeom prst="roundRect">
            <a:avLst/>
          </a:prstGeom>
          <a:solidFill>
            <a:srgbClr val="FFFF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755" name="AutoShape 155"/>
          <p:cNvSpPr>
            <a:spLocks noGrp="1" noChangeArrowheads="1"/>
          </p:cNvSpPr>
          <p:nvPr>
            <p:ph type="title"/>
          </p:nvPr>
        </p:nvSpPr>
        <p:spPr/>
        <p:txBody>
          <a:bodyPr/>
          <a:lstStyle/>
          <a:p>
            <a:r>
              <a:rPr lang="en-US" altLang="en-US" sz="3200" dirty="0"/>
              <a:t>Distribution of Pensioners 2011 </a:t>
            </a:r>
            <a:r>
              <a:rPr lang="en-US" altLang="en-US" sz="1800" dirty="0"/>
              <a:t>(by age)</a:t>
            </a:r>
          </a:p>
        </p:txBody>
      </p:sp>
      <p:pic>
        <p:nvPicPr>
          <p:cNvPr id="25757" name="Picture 157"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8"/>
          <p:cNvSpPr txBox="1">
            <a:spLocks noChangeArrowheads="1"/>
          </p:cNvSpPr>
          <p:nvPr/>
        </p:nvSpPr>
        <p:spPr bwMode="auto">
          <a:xfrm>
            <a:off x="9181029"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90</a:t>
            </a:r>
            <a:endParaRPr lang="en-US" altLang="en-US" sz="1200" b="1" dirty="0">
              <a:solidFill>
                <a:srgbClr val="000000"/>
              </a:solidFill>
            </a:endParaRPr>
          </a:p>
        </p:txBody>
      </p:sp>
      <p:sp>
        <p:nvSpPr>
          <p:cNvPr id="21" name="Text Box 7"/>
          <p:cNvSpPr txBox="1">
            <a:spLocks noChangeArrowheads="1"/>
          </p:cNvSpPr>
          <p:nvPr/>
        </p:nvSpPr>
        <p:spPr bwMode="auto">
          <a:xfrm>
            <a:off x="6986616"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80</a:t>
            </a:r>
            <a:endParaRPr lang="en-US" altLang="en-US" sz="1200" b="1" dirty="0">
              <a:solidFill>
                <a:srgbClr val="000000"/>
              </a:solidFill>
            </a:endParaRPr>
          </a:p>
        </p:txBody>
      </p:sp>
      <p:sp>
        <p:nvSpPr>
          <p:cNvPr id="22" name="Text Box 6"/>
          <p:cNvSpPr txBox="1">
            <a:spLocks noChangeArrowheads="1"/>
          </p:cNvSpPr>
          <p:nvPr/>
        </p:nvSpPr>
        <p:spPr bwMode="auto">
          <a:xfrm>
            <a:off x="4802197"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70</a:t>
            </a:r>
            <a:endParaRPr lang="en-US" altLang="en-US" sz="1200" b="1" dirty="0">
              <a:solidFill>
                <a:srgbClr val="000000"/>
              </a:solidFill>
            </a:endParaRPr>
          </a:p>
        </p:txBody>
      </p:sp>
      <p:sp>
        <p:nvSpPr>
          <p:cNvPr id="23" name="Text Box 41"/>
          <p:cNvSpPr txBox="1">
            <a:spLocks noChangeArrowheads="1"/>
          </p:cNvSpPr>
          <p:nvPr/>
        </p:nvSpPr>
        <p:spPr bwMode="auto">
          <a:xfrm>
            <a:off x="2609381"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60</a:t>
            </a:r>
            <a:endParaRPr lang="en-US" altLang="en-US" sz="1200" b="1" dirty="0">
              <a:solidFill>
                <a:srgbClr val="000000"/>
              </a:solidFill>
            </a:endParaRPr>
          </a:p>
        </p:txBody>
      </p:sp>
      <p:sp>
        <p:nvSpPr>
          <p:cNvPr id="24" name="Rectangle 2"/>
          <p:cNvSpPr>
            <a:spLocks noChangeArrowheads="1"/>
          </p:cNvSpPr>
          <p:nvPr/>
        </p:nvSpPr>
        <p:spPr bwMode="auto">
          <a:xfrm>
            <a:off x="2878006" y="2210101"/>
            <a:ext cx="2194560" cy="4648200"/>
          </a:xfrm>
          <a:prstGeom prst="rect">
            <a:avLst/>
          </a:prstGeom>
          <a:solidFill>
            <a:srgbClr val="CC0099">
              <a:alpha val="35000"/>
            </a:srgbClr>
          </a:solidFill>
          <a:ln>
            <a:noFill/>
          </a:ln>
          <a:effectLst/>
        </p:spPr>
        <p:txBody>
          <a:bodyPr wrap="none" anchor="ctr"/>
          <a:lstStyle/>
          <a:p>
            <a:endParaRPr lang="en-US"/>
          </a:p>
        </p:txBody>
      </p:sp>
      <p:sp>
        <p:nvSpPr>
          <p:cNvPr id="25" name="AutoShape 3"/>
          <p:cNvSpPr>
            <a:spLocks noChangeArrowheads="1"/>
          </p:cNvSpPr>
          <p:nvPr/>
        </p:nvSpPr>
        <p:spPr bwMode="auto">
          <a:xfrm>
            <a:off x="0" y="1669727"/>
            <a:ext cx="12192000" cy="311474"/>
          </a:xfrm>
          <a:prstGeom prst="homePlate">
            <a:avLst>
              <a:gd name="adj" fmla="val 35129"/>
            </a:avLst>
          </a:prstGeom>
          <a:gradFill rotWithShape="1">
            <a:gsLst>
              <a:gs pos="0">
                <a:srgbClr val="CCECFF"/>
              </a:gs>
              <a:gs pos="100000">
                <a:srgbClr val="6699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43"/>
          <p:cNvSpPr>
            <a:spLocks noChangeArrowheads="1"/>
          </p:cNvSpPr>
          <p:nvPr/>
        </p:nvSpPr>
        <p:spPr bwMode="auto">
          <a:xfrm>
            <a:off x="5070212" y="2210101"/>
            <a:ext cx="2194560" cy="4648200"/>
          </a:xfrm>
          <a:prstGeom prst="rect">
            <a:avLst/>
          </a:prstGeom>
          <a:solidFill>
            <a:srgbClr val="0000CC">
              <a:alpha val="20000"/>
            </a:srgbClr>
          </a:solidFill>
          <a:ln>
            <a:noFill/>
          </a:ln>
          <a:effectLst/>
        </p:spPr>
        <p:txBody>
          <a:bodyPr wrap="none" anchor="ctr"/>
          <a:lstStyle/>
          <a:p>
            <a:endParaRPr lang="en-US"/>
          </a:p>
        </p:txBody>
      </p:sp>
      <p:sp>
        <p:nvSpPr>
          <p:cNvPr id="60" name="Rectangle 44"/>
          <p:cNvSpPr>
            <a:spLocks noChangeArrowheads="1"/>
          </p:cNvSpPr>
          <p:nvPr/>
        </p:nvSpPr>
        <p:spPr bwMode="auto">
          <a:xfrm>
            <a:off x="7262418" y="2210101"/>
            <a:ext cx="2194560" cy="4648200"/>
          </a:xfrm>
          <a:prstGeom prst="rect">
            <a:avLst/>
          </a:prstGeom>
          <a:solidFill>
            <a:srgbClr val="FFCC00">
              <a:alpha val="26000"/>
            </a:srgbClr>
          </a:solidFill>
          <a:ln>
            <a:noFill/>
          </a:ln>
          <a:effectLst/>
        </p:spPr>
        <p:txBody>
          <a:bodyPr wrap="none" anchor="ctr"/>
          <a:lstStyle/>
          <a:p>
            <a:endParaRPr lang="en-US"/>
          </a:p>
        </p:txBody>
      </p:sp>
      <p:sp>
        <p:nvSpPr>
          <p:cNvPr id="61" name="Rectangle 45"/>
          <p:cNvSpPr>
            <a:spLocks noChangeArrowheads="1"/>
          </p:cNvSpPr>
          <p:nvPr/>
        </p:nvSpPr>
        <p:spPr bwMode="auto">
          <a:xfrm>
            <a:off x="9454624" y="2210101"/>
            <a:ext cx="2436168" cy="4648200"/>
          </a:xfrm>
          <a:prstGeom prst="rect">
            <a:avLst/>
          </a:prstGeom>
          <a:solidFill>
            <a:srgbClr val="FF6600">
              <a:alpha val="23000"/>
            </a:srgbClr>
          </a:solidFill>
          <a:ln>
            <a:noFill/>
          </a:ln>
          <a:effectLst/>
        </p:spPr>
        <p:txBody>
          <a:bodyPr wrap="none" anchor="ctr"/>
          <a:lstStyle/>
          <a:p>
            <a:endParaRPr lang="en-US"/>
          </a:p>
        </p:txBody>
      </p:sp>
      <p:sp>
        <p:nvSpPr>
          <p:cNvPr id="62" name="Oval 556"/>
          <p:cNvSpPr>
            <a:spLocks noChangeArrowheads="1"/>
          </p:cNvSpPr>
          <p:nvPr/>
        </p:nvSpPr>
        <p:spPr bwMode="auto">
          <a:xfrm>
            <a:off x="3584672" y="6198784"/>
            <a:ext cx="731837" cy="271462"/>
          </a:xfrm>
          <a:prstGeom prst="ellipse">
            <a:avLst/>
          </a:prstGeom>
          <a:solidFill>
            <a:srgbClr val="CC00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107</a:t>
            </a:r>
          </a:p>
        </p:txBody>
      </p:sp>
      <p:sp>
        <p:nvSpPr>
          <p:cNvPr id="63" name="Oval 557"/>
          <p:cNvSpPr>
            <a:spLocks noChangeArrowheads="1"/>
          </p:cNvSpPr>
          <p:nvPr/>
        </p:nvSpPr>
        <p:spPr bwMode="auto">
          <a:xfrm>
            <a:off x="5791200" y="6205538"/>
            <a:ext cx="731838" cy="271462"/>
          </a:xfrm>
          <a:prstGeom prst="ellipse">
            <a:avLst/>
          </a:prstGeom>
          <a:solidFill>
            <a:srgbClr val="3333FF"/>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69</a:t>
            </a:r>
            <a:endParaRPr lang="en-US" altLang="en-US" sz="1400" b="1" dirty="0">
              <a:solidFill>
                <a:schemeClr val="bg1"/>
              </a:solidFill>
              <a:latin typeface="Trebuchet MS" pitchFamily="34" charset="0"/>
            </a:endParaRPr>
          </a:p>
        </p:txBody>
      </p:sp>
      <p:sp>
        <p:nvSpPr>
          <p:cNvPr id="64" name="Oval 558"/>
          <p:cNvSpPr>
            <a:spLocks noChangeArrowheads="1"/>
          </p:cNvSpPr>
          <p:nvPr/>
        </p:nvSpPr>
        <p:spPr bwMode="auto">
          <a:xfrm>
            <a:off x="7988193" y="4786313"/>
            <a:ext cx="731837" cy="271462"/>
          </a:xfrm>
          <a:prstGeom prst="ellipse">
            <a:avLst/>
          </a:prstGeom>
          <a:solidFill>
            <a:srgbClr val="FFCC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37</a:t>
            </a:r>
            <a:endParaRPr lang="en-US" altLang="en-US" sz="1400" b="1" dirty="0">
              <a:solidFill>
                <a:schemeClr val="bg1"/>
              </a:solidFill>
              <a:latin typeface="Trebuchet MS" pitchFamily="34" charset="0"/>
            </a:endParaRPr>
          </a:p>
        </p:txBody>
      </p:sp>
      <p:sp>
        <p:nvSpPr>
          <p:cNvPr id="65" name="Oval 559"/>
          <p:cNvSpPr>
            <a:spLocks noChangeArrowheads="1"/>
          </p:cNvSpPr>
          <p:nvPr/>
        </p:nvSpPr>
        <p:spPr bwMode="auto">
          <a:xfrm>
            <a:off x="10179375" y="4793850"/>
            <a:ext cx="731837" cy="271462"/>
          </a:xfrm>
          <a:prstGeom prst="ellipse">
            <a:avLst/>
          </a:prstGeom>
          <a:solidFill>
            <a:srgbClr val="FF66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9</a:t>
            </a:r>
            <a:endParaRPr lang="en-US" altLang="en-US" sz="1400" b="1" dirty="0">
              <a:solidFill>
                <a:schemeClr val="bg1"/>
              </a:solidFill>
              <a:latin typeface="Trebuchet MS" pitchFamily="34" charset="0"/>
            </a:endParaRPr>
          </a:p>
        </p:txBody>
      </p:sp>
      <p:sp>
        <p:nvSpPr>
          <p:cNvPr id="66" name="Oval 560"/>
          <p:cNvSpPr>
            <a:spLocks noChangeArrowheads="1"/>
          </p:cNvSpPr>
          <p:nvPr/>
        </p:nvSpPr>
        <p:spPr bwMode="auto">
          <a:xfrm>
            <a:off x="3584672" y="1669646"/>
            <a:ext cx="731837" cy="274324"/>
          </a:xfrm>
          <a:prstGeom prst="ellipse">
            <a:avLst/>
          </a:prstGeom>
          <a:solidFill>
            <a:srgbClr val="CC00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44.8%</a:t>
            </a:r>
          </a:p>
        </p:txBody>
      </p:sp>
      <p:sp>
        <p:nvSpPr>
          <p:cNvPr id="67" name="Oval 561"/>
          <p:cNvSpPr>
            <a:spLocks noChangeArrowheads="1"/>
          </p:cNvSpPr>
          <p:nvPr/>
        </p:nvSpPr>
        <p:spPr bwMode="auto">
          <a:xfrm>
            <a:off x="5808663" y="1676400"/>
            <a:ext cx="731837" cy="274324"/>
          </a:xfrm>
          <a:prstGeom prst="ellipse">
            <a:avLst/>
          </a:prstGeom>
          <a:solidFill>
            <a:srgbClr val="3333FF"/>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28.9%</a:t>
            </a:r>
            <a:endParaRPr lang="en-US" altLang="en-US" sz="1400" b="1" dirty="0">
              <a:solidFill>
                <a:schemeClr val="bg1"/>
              </a:solidFill>
              <a:latin typeface="Trebuchet MS" pitchFamily="34" charset="0"/>
            </a:endParaRPr>
          </a:p>
        </p:txBody>
      </p:sp>
      <p:sp>
        <p:nvSpPr>
          <p:cNvPr id="68" name="Oval 562"/>
          <p:cNvSpPr>
            <a:spLocks noChangeArrowheads="1"/>
          </p:cNvSpPr>
          <p:nvPr/>
        </p:nvSpPr>
        <p:spPr bwMode="auto">
          <a:xfrm>
            <a:off x="7999305" y="1676400"/>
            <a:ext cx="731838" cy="274324"/>
          </a:xfrm>
          <a:prstGeom prst="ellipse">
            <a:avLst/>
          </a:prstGeom>
          <a:solidFill>
            <a:srgbClr val="FFCC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15.5%</a:t>
            </a:r>
            <a:endParaRPr lang="en-US" altLang="en-US" sz="1400" b="1" dirty="0">
              <a:solidFill>
                <a:schemeClr val="bg1"/>
              </a:solidFill>
              <a:latin typeface="Trebuchet MS" pitchFamily="34" charset="0"/>
            </a:endParaRPr>
          </a:p>
        </p:txBody>
      </p:sp>
      <p:sp>
        <p:nvSpPr>
          <p:cNvPr id="69" name="Oval 563"/>
          <p:cNvSpPr>
            <a:spLocks noChangeArrowheads="1"/>
          </p:cNvSpPr>
          <p:nvPr/>
        </p:nvSpPr>
        <p:spPr bwMode="auto">
          <a:xfrm>
            <a:off x="10147264" y="1676400"/>
            <a:ext cx="731837" cy="274324"/>
          </a:xfrm>
          <a:prstGeom prst="ellipse">
            <a:avLst/>
          </a:prstGeom>
          <a:solidFill>
            <a:srgbClr val="FF66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3.8%</a:t>
            </a:r>
            <a:endParaRPr lang="en-US" altLang="en-US" sz="1400" b="1" dirty="0">
              <a:solidFill>
                <a:schemeClr val="bg1"/>
              </a:solidFill>
              <a:latin typeface="Trebuchet MS" pitchFamily="34" charset="0"/>
            </a:endParaRPr>
          </a:p>
        </p:txBody>
      </p:sp>
      <p:sp>
        <p:nvSpPr>
          <p:cNvPr id="70" name="AutoShape 564"/>
          <p:cNvSpPr>
            <a:spLocks noChangeArrowheads="1"/>
          </p:cNvSpPr>
          <p:nvPr/>
        </p:nvSpPr>
        <p:spPr bwMode="auto">
          <a:xfrm>
            <a:off x="0" y="1300794"/>
            <a:ext cx="12192000" cy="366713"/>
          </a:xfrm>
          <a:prstGeom prst="leftRightArrow">
            <a:avLst>
              <a:gd name="adj1" fmla="val 100000"/>
              <a:gd name="adj2" fmla="val 108629"/>
            </a:avLst>
          </a:prstGeom>
          <a:solidFill>
            <a:srgbClr val="A5002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UY" altLang="en-US" sz="1800" b="1" dirty="0">
                <a:solidFill>
                  <a:schemeClr val="bg1"/>
                </a:solidFill>
              </a:rPr>
              <a:t>Total </a:t>
            </a:r>
            <a:r>
              <a:rPr lang="es-UY" altLang="en-US" sz="1800" b="1" dirty="0" err="1">
                <a:solidFill>
                  <a:schemeClr val="bg1"/>
                </a:solidFill>
              </a:rPr>
              <a:t>number</a:t>
            </a:r>
            <a:r>
              <a:rPr lang="es-UY" altLang="en-US" sz="1800" b="1" dirty="0">
                <a:solidFill>
                  <a:schemeClr val="bg1"/>
                </a:solidFill>
              </a:rPr>
              <a:t> of </a:t>
            </a:r>
            <a:r>
              <a:rPr lang="es-UY" altLang="en-US" sz="1800" b="1" dirty="0" err="1">
                <a:solidFill>
                  <a:schemeClr val="bg1"/>
                </a:solidFill>
              </a:rPr>
              <a:t>Pensioners</a:t>
            </a:r>
            <a:r>
              <a:rPr lang="es-UY" altLang="en-US" sz="1800" b="1" dirty="0">
                <a:solidFill>
                  <a:schemeClr val="bg1"/>
                </a:solidFill>
              </a:rPr>
              <a:t> and </a:t>
            </a:r>
            <a:r>
              <a:rPr lang="es-UY" altLang="en-US" sz="1800" b="1" dirty="0" err="1">
                <a:solidFill>
                  <a:schemeClr val="bg1"/>
                </a:solidFill>
              </a:rPr>
              <a:t>Beneficiaries</a:t>
            </a:r>
            <a:r>
              <a:rPr lang="es-UY" altLang="en-US" sz="1800" b="1" dirty="0">
                <a:solidFill>
                  <a:schemeClr val="bg1"/>
                </a:solidFill>
              </a:rPr>
              <a:t>: 239, </a:t>
            </a:r>
            <a:r>
              <a:rPr lang="es-UY" altLang="en-US" sz="1800" b="1" dirty="0" err="1">
                <a:solidFill>
                  <a:schemeClr val="bg1"/>
                </a:solidFill>
              </a:rPr>
              <a:t>on</a:t>
            </a:r>
            <a:r>
              <a:rPr lang="es-UY" altLang="en-US" sz="1800" b="1" dirty="0">
                <a:solidFill>
                  <a:schemeClr val="bg1"/>
                </a:solidFill>
              </a:rPr>
              <a:t> </a:t>
            </a:r>
            <a:r>
              <a:rPr lang="es-UY" altLang="en-US" sz="1800" b="1" dirty="0" err="1">
                <a:solidFill>
                  <a:schemeClr val="bg1"/>
                </a:solidFill>
              </a:rPr>
              <a:t>September</a:t>
            </a:r>
            <a:r>
              <a:rPr lang="es-UY" altLang="en-US" sz="1800" b="1" dirty="0">
                <a:solidFill>
                  <a:schemeClr val="bg1"/>
                </a:solidFill>
              </a:rPr>
              <a:t> 14, 2011</a:t>
            </a:r>
          </a:p>
        </p:txBody>
      </p:sp>
      <p:sp>
        <p:nvSpPr>
          <p:cNvPr id="71" name="AutoShape 565"/>
          <p:cNvSpPr>
            <a:spLocks noChangeArrowheads="1"/>
          </p:cNvSpPr>
          <p:nvPr/>
        </p:nvSpPr>
        <p:spPr bwMode="auto">
          <a:xfrm>
            <a:off x="7264772" y="5247538"/>
            <a:ext cx="4923474" cy="1250950"/>
          </a:xfrm>
          <a:prstGeom prst="homePlate">
            <a:avLst>
              <a:gd name="adj" fmla="val 48820"/>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s-UY" altLang="en-US" sz="1800" b="1" dirty="0">
                <a:solidFill>
                  <a:schemeClr val="bg1"/>
                </a:solidFill>
              </a:rPr>
              <a:t>46 </a:t>
            </a:r>
            <a:r>
              <a:rPr lang="es-UY" altLang="en-US" sz="1800" b="1" dirty="0" err="1">
                <a:solidFill>
                  <a:schemeClr val="bg1"/>
                </a:solidFill>
              </a:rPr>
              <a:t>Pensioners</a:t>
            </a:r>
            <a:r>
              <a:rPr lang="es-UY" altLang="en-US" sz="1800" b="1" dirty="0">
                <a:solidFill>
                  <a:schemeClr val="bg1"/>
                </a:solidFill>
              </a:rPr>
              <a:t> and </a:t>
            </a:r>
            <a:r>
              <a:rPr lang="es-UY" altLang="en-US" sz="1800" b="1" dirty="0" err="1">
                <a:solidFill>
                  <a:schemeClr val="bg1"/>
                </a:solidFill>
              </a:rPr>
              <a:t>Beneficiaries</a:t>
            </a:r>
            <a:r>
              <a:rPr lang="es-UY" altLang="en-US" sz="1800" b="1" dirty="0">
                <a:solidFill>
                  <a:schemeClr val="bg1"/>
                </a:solidFill>
              </a:rPr>
              <a:t>,</a:t>
            </a:r>
          </a:p>
          <a:p>
            <a:pPr algn="l"/>
            <a:r>
              <a:rPr lang="es-UY" altLang="en-US" sz="1800" b="1" dirty="0">
                <a:solidFill>
                  <a:schemeClr val="bg1"/>
                </a:solidFill>
              </a:rPr>
              <a:t>19.3% of </a:t>
            </a:r>
            <a:r>
              <a:rPr lang="es-UY" altLang="en-US" sz="1800" b="1" dirty="0" err="1">
                <a:solidFill>
                  <a:schemeClr val="bg1"/>
                </a:solidFill>
              </a:rPr>
              <a:t>the</a:t>
            </a:r>
            <a:r>
              <a:rPr lang="es-UY" altLang="en-US" sz="1800" b="1" dirty="0">
                <a:solidFill>
                  <a:schemeClr val="bg1"/>
                </a:solidFill>
              </a:rPr>
              <a:t> total, are </a:t>
            </a:r>
            <a:r>
              <a:rPr lang="es-UY" altLang="en-US" sz="1800" b="1" dirty="0" err="1">
                <a:solidFill>
                  <a:schemeClr val="bg1"/>
                </a:solidFill>
              </a:rPr>
              <a:t>above</a:t>
            </a:r>
            <a:r>
              <a:rPr lang="es-UY" altLang="en-US" sz="1800" b="1" dirty="0">
                <a:solidFill>
                  <a:schemeClr val="bg1"/>
                </a:solidFill>
              </a:rPr>
              <a:t> 80 </a:t>
            </a:r>
            <a:r>
              <a:rPr lang="es-UY" altLang="en-US" sz="1800" b="1" dirty="0" err="1">
                <a:solidFill>
                  <a:schemeClr val="bg1"/>
                </a:solidFill>
              </a:rPr>
              <a:t>years</a:t>
            </a:r>
            <a:r>
              <a:rPr lang="es-UY" altLang="en-US" sz="1800" b="1" dirty="0">
                <a:solidFill>
                  <a:schemeClr val="bg1"/>
                </a:solidFill>
              </a:rPr>
              <a:t> of </a:t>
            </a:r>
            <a:r>
              <a:rPr lang="es-UY" altLang="en-US" sz="1800" b="1" dirty="0" err="1">
                <a:solidFill>
                  <a:schemeClr val="bg1"/>
                </a:solidFill>
              </a:rPr>
              <a:t>age</a:t>
            </a:r>
            <a:endParaRPr lang="es-UY" altLang="en-US" sz="1800" b="1" dirty="0">
              <a:solidFill>
                <a:schemeClr val="bg1"/>
              </a:solidFill>
            </a:endParaRPr>
          </a:p>
        </p:txBody>
      </p:sp>
      <p:sp>
        <p:nvSpPr>
          <p:cNvPr id="74" name="Rectangle 724"/>
          <p:cNvSpPr>
            <a:spLocks noChangeArrowheads="1"/>
          </p:cNvSpPr>
          <p:nvPr/>
        </p:nvSpPr>
        <p:spPr bwMode="auto">
          <a:xfrm>
            <a:off x="685800" y="2210101"/>
            <a:ext cx="2194560" cy="4648200"/>
          </a:xfrm>
          <a:prstGeom prst="rect">
            <a:avLst/>
          </a:prstGeom>
          <a:solidFill>
            <a:srgbClr val="00CC99">
              <a:alpha val="40000"/>
            </a:srgbClr>
          </a:solidFill>
          <a:ln>
            <a:noFill/>
          </a:ln>
          <a:effectLst/>
        </p:spPr>
        <p:txBody>
          <a:bodyPr wrap="none" anchor="ctr"/>
          <a:lstStyle/>
          <a:p>
            <a:endParaRPr lang="en-US"/>
          </a:p>
        </p:txBody>
      </p:sp>
      <p:sp>
        <p:nvSpPr>
          <p:cNvPr id="75" name="Oval 725"/>
          <p:cNvSpPr>
            <a:spLocks noChangeArrowheads="1"/>
          </p:cNvSpPr>
          <p:nvPr/>
        </p:nvSpPr>
        <p:spPr bwMode="auto">
          <a:xfrm>
            <a:off x="1385888" y="6203279"/>
            <a:ext cx="731837" cy="271462"/>
          </a:xfrm>
          <a:prstGeom prst="ellipse">
            <a:avLst/>
          </a:prstGeom>
          <a:solidFill>
            <a:srgbClr val="00CC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17</a:t>
            </a:r>
          </a:p>
        </p:txBody>
      </p:sp>
      <p:sp>
        <p:nvSpPr>
          <p:cNvPr id="76" name="Oval 726"/>
          <p:cNvSpPr>
            <a:spLocks noChangeArrowheads="1"/>
          </p:cNvSpPr>
          <p:nvPr/>
        </p:nvSpPr>
        <p:spPr bwMode="auto">
          <a:xfrm>
            <a:off x="1401763" y="1670966"/>
            <a:ext cx="731837" cy="274324"/>
          </a:xfrm>
          <a:prstGeom prst="ellipse">
            <a:avLst/>
          </a:prstGeom>
          <a:solidFill>
            <a:srgbClr val="00CC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7.0%</a:t>
            </a:r>
          </a:p>
        </p:txBody>
      </p:sp>
      <p:sp>
        <p:nvSpPr>
          <p:cNvPr id="77" name="Text Box 778"/>
          <p:cNvSpPr txBox="1">
            <a:spLocks noChangeArrowheads="1"/>
          </p:cNvSpPr>
          <p:nvPr/>
        </p:nvSpPr>
        <p:spPr bwMode="auto">
          <a:xfrm>
            <a:off x="-76200" y="1965325"/>
            <a:ext cx="745970" cy="24622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UY" altLang="en-US" sz="1000" b="1" dirty="0">
                <a:solidFill>
                  <a:schemeClr val="bg1"/>
                </a:solidFill>
              </a:rPr>
              <a:t>Edad ►</a:t>
            </a:r>
          </a:p>
        </p:txBody>
      </p:sp>
      <p:grpSp>
        <p:nvGrpSpPr>
          <p:cNvPr id="79" name="Group 78"/>
          <p:cNvGrpSpPr/>
          <p:nvPr/>
        </p:nvGrpSpPr>
        <p:grpSpPr>
          <a:xfrm>
            <a:off x="5381760" y="2280415"/>
            <a:ext cx="1552440" cy="2938618"/>
            <a:chOff x="3476760" y="2280415"/>
            <a:chExt cx="1552440" cy="2938618"/>
          </a:xfrm>
        </p:grpSpPr>
        <p:grpSp>
          <p:nvGrpSpPr>
            <p:cNvPr id="80" name="Group 79"/>
            <p:cNvGrpSpPr/>
            <p:nvPr/>
          </p:nvGrpSpPr>
          <p:grpSpPr>
            <a:xfrm>
              <a:off x="3476760" y="2281735"/>
              <a:ext cx="157638" cy="247651"/>
              <a:chOff x="406481" y="3036713"/>
              <a:chExt cx="157638" cy="247651"/>
            </a:xfrm>
            <a:solidFill>
              <a:srgbClr val="3333FF"/>
            </a:solidFill>
            <a:effectLst>
              <a:outerShdw blurRad="63500" dist="38100" dir="2700000" algn="ctr" rotWithShape="0">
                <a:srgbClr val="000000"/>
              </a:outerShdw>
            </a:effectLst>
          </p:grpSpPr>
          <p:sp>
            <p:nvSpPr>
              <p:cNvPr id="301" name="Flowchart: Delay 3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02" name="Oval 3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1" name="Group 80"/>
            <p:cNvGrpSpPr/>
            <p:nvPr/>
          </p:nvGrpSpPr>
          <p:grpSpPr>
            <a:xfrm>
              <a:off x="3705360" y="2280415"/>
              <a:ext cx="157638" cy="247651"/>
              <a:chOff x="406481" y="3036713"/>
              <a:chExt cx="157638" cy="247651"/>
            </a:xfrm>
            <a:solidFill>
              <a:srgbClr val="3333FF"/>
            </a:solidFill>
            <a:effectLst>
              <a:outerShdw blurRad="63500" dist="38100" dir="2700000" algn="ctr" rotWithShape="0">
                <a:srgbClr val="000000"/>
              </a:outerShdw>
            </a:effectLst>
          </p:grpSpPr>
          <p:sp>
            <p:nvSpPr>
              <p:cNvPr id="299" name="Flowchart: Delay 2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00" name="Oval 2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2" name="Group 81"/>
            <p:cNvGrpSpPr/>
            <p:nvPr/>
          </p:nvGrpSpPr>
          <p:grpSpPr>
            <a:xfrm>
              <a:off x="3935444" y="2281735"/>
              <a:ext cx="157638" cy="247651"/>
              <a:chOff x="406481" y="3036713"/>
              <a:chExt cx="157638" cy="247651"/>
            </a:xfrm>
            <a:solidFill>
              <a:srgbClr val="3333FF"/>
            </a:solidFill>
            <a:effectLst>
              <a:outerShdw blurRad="63500" dist="38100" dir="2700000" algn="ctr" rotWithShape="0">
                <a:srgbClr val="000000"/>
              </a:outerShdw>
            </a:effectLst>
          </p:grpSpPr>
          <p:sp>
            <p:nvSpPr>
              <p:cNvPr id="297" name="Flowchart: Delay 2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8" name="Oval 2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3" name="Group 82"/>
            <p:cNvGrpSpPr/>
            <p:nvPr/>
          </p:nvGrpSpPr>
          <p:grpSpPr>
            <a:xfrm>
              <a:off x="4171529" y="2280415"/>
              <a:ext cx="157638" cy="247651"/>
              <a:chOff x="406481" y="3036713"/>
              <a:chExt cx="157638" cy="247651"/>
            </a:xfrm>
            <a:solidFill>
              <a:srgbClr val="3333FF"/>
            </a:solidFill>
            <a:effectLst>
              <a:outerShdw blurRad="63500" dist="38100" dir="2700000" algn="ctr" rotWithShape="0">
                <a:srgbClr val="000000"/>
              </a:outerShdw>
            </a:effectLst>
          </p:grpSpPr>
          <p:sp>
            <p:nvSpPr>
              <p:cNvPr id="295" name="Flowchart: Delay 2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6" name="Oval 2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4" name="Group 83"/>
            <p:cNvGrpSpPr/>
            <p:nvPr/>
          </p:nvGrpSpPr>
          <p:grpSpPr>
            <a:xfrm>
              <a:off x="4401613" y="2281735"/>
              <a:ext cx="157638" cy="247651"/>
              <a:chOff x="406481" y="3036713"/>
              <a:chExt cx="157638" cy="247651"/>
            </a:xfrm>
            <a:solidFill>
              <a:srgbClr val="3333FF"/>
            </a:solidFill>
            <a:effectLst>
              <a:outerShdw blurRad="63500" dist="38100" dir="2700000" algn="ctr" rotWithShape="0">
                <a:srgbClr val="000000"/>
              </a:outerShdw>
            </a:effectLst>
          </p:grpSpPr>
          <p:sp>
            <p:nvSpPr>
              <p:cNvPr id="293" name="Flowchart: Delay 2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4" name="Oval 2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5" name="Group 84"/>
            <p:cNvGrpSpPr/>
            <p:nvPr/>
          </p:nvGrpSpPr>
          <p:grpSpPr>
            <a:xfrm>
              <a:off x="4630213" y="2280415"/>
              <a:ext cx="157638" cy="247651"/>
              <a:chOff x="406481" y="3036713"/>
              <a:chExt cx="157638" cy="247651"/>
            </a:xfrm>
            <a:solidFill>
              <a:srgbClr val="3333FF"/>
            </a:solidFill>
            <a:effectLst>
              <a:outerShdw blurRad="63500" dist="38100" dir="2700000" algn="ctr" rotWithShape="0">
                <a:srgbClr val="000000"/>
              </a:outerShdw>
            </a:effectLst>
          </p:grpSpPr>
          <p:sp>
            <p:nvSpPr>
              <p:cNvPr id="291" name="Flowchart: Delay 2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2" name="Oval 2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6" name="Group 85"/>
            <p:cNvGrpSpPr/>
            <p:nvPr/>
          </p:nvGrpSpPr>
          <p:grpSpPr>
            <a:xfrm>
              <a:off x="4860297" y="2281735"/>
              <a:ext cx="157638" cy="247651"/>
              <a:chOff x="406481" y="3036713"/>
              <a:chExt cx="157638" cy="247651"/>
            </a:xfrm>
            <a:solidFill>
              <a:srgbClr val="3333FF"/>
            </a:solidFill>
            <a:effectLst>
              <a:outerShdw blurRad="63500" dist="38100" dir="2700000" algn="ctr" rotWithShape="0">
                <a:srgbClr val="000000"/>
              </a:outerShdw>
            </a:effectLst>
          </p:grpSpPr>
          <p:sp>
            <p:nvSpPr>
              <p:cNvPr id="289" name="Flowchart: Delay 2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0" name="Oval 2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7" name="Group 86"/>
            <p:cNvGrpSpPr/>
            <p:nvPr/>
          </p:nvGrpSpPr>
          <p:grpSpPr>
            <a:xfrm>
              <a:off x="3478823" y="2582482"/>
              <a:ext cx="157638" cy="247651"/>
              <a:chOff x="406481" y="3036713"/>
              <a:chExt cx="157638" cy="247651"/>
            </a:xfrm>
            <a:solidFill>
              <a:srgbClr val="3333FF"/>
            </a:solidFill>
            <a:effectLst>
              <a:outerShdw blurRad="63500" dist="38100" dir="2700000" algn="ctr" rotWithShape="0">
                <a:srgbClr val="000000"/>
              </a:outerShdw>
            </a:effectLst>
          </p:grpSpPr>
          <p:sp>
            <p:nvSpPr>
              <p:cNvPr id="287" name="Flowchart: Delay 2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8" name="Oval 2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8" name="Group 87"/>
            <p:cNvGrpSpPr/>
            <p:nvPr/>
          </p:nvGrpSpPr>
          <p:grpSpPr>
            <a:xfrm>
              <a:off x="3707423" y="2581162"/>
              <a:ext cx="157638" cy="247651"/>
              <a:chOff x="406481" y="3036713"/>
              <a:chExt cx="157638" cy="247651"/>
            </a:xfrm>
            <a:solidFill>
              <a:srgbClr val="3333FF"/>
            </a:solidFill>
            <a:effectLst>
              <a:outerShdw blurRad="63500" dist="38100" dir="2700000" algn="ctr" rotWithShape="0">
                <a:srgbClr val="000000"/>
              </a:outerShdw>
            </a:effectLst>
          </p:grpSpPr>
          <p:sp>
            <p:nvSpPr>
              <p:cNvPr id="285" name="Flowchart: Delay 2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6" name="Oval 2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9" name="Group 88"/>
            <p:cNvGrpSpPr/>
            <p:nvPr/>
          </p:nvGrpSpPr>
          <p:grpSpPr>
            <a:xfrm>
              <a:off x="3937507" y="2582482"/>
              <a:ext cx="157638" cy="247651"/>
              <a:chOff x="406481" y="3036713"/>
              <a:chExt cx="157638" cy="247651"/>
            </a:xfrm>
            <a:solidFill>
              <a:srgbClr val="3333FF"/>
            </a:solidFill>
            <a:effectLst>
              <a:outerShdw blurRad="63500" dist="38100" dir="2700000" algn="ctr" rotWithShape="0">
                <a:srgbClr val="000000"/>
              </a:outerShdw>
            </a:effectLst>
          </p:grpSpPr>
          <p:sp>
            <p:nvSpPr>
              <p:cNvPr id="283" name="Flowchart: Delay 2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4" name="Oval 2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0" name="Group 89"/>
            <p:cNvGrpSpPr/>
            <p:nvPr/>
          </p:nvGrpSpPr>
          <p:grpSpPr>
            <a:xfrm>
              <a:off x="4173592" y="2581162"/>
              <a:ext cx="157638" cy="247651"/>
              <a:chOff x="406481" y="3036713"/>
              <a:chExt cx="157638" cy="247651"/>
            </a:xfrm>
            <a:solidFill>
              <a:srgbClr val="3333FF"/>
            </a:solidFill>
            <a:effectLst>
              <a:outerShdw blurRad="63500" dist="38100" dir="2700000" algn="ctr" rotWithShape="0">
                <a:srgbClr val="000000"/>
              </a:outerShdw>
            </a:effectLst>
          </p:grpSpPr>
          <p:sp>
            <p:nvSpPr>
              <p:cNvPr id="281" name="Flowchart: Delay 2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2" name="Oval 2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1" name="Group 90"/>
            <p:cNvGrpSpPr/>
            <p:nvPr/>
          </p:nvGrpSpPr>
          <p:grpSpPr>
            <a:xfrm>
              <a:off x="4403676" y="2582482"/>
              <a:ext cx="157638" cy="247651"/>
              <a:chOff x="406481" y="3036713"/>
              <a:chExt cx="157638" cy="247651"/>
            </a:xfrm>
            <a:solidFill>
              <a:srgbClr val="3333FF"/>
            </a:solidFill>
            <a:effectLst>
              <a:outerShdw blurRad="63500" dist="38100" dir="2700000" algn="ctr" rotWithShape="0">
                <a:srgbClr val="000000"/>
              </a:outerShdw>
            </a:effectLst>
          </p:grpSpPr>
          <p:sp>
            <p:nvSpPr>
              <p:cNvPr id="279" name="Flowchart: Delay 2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0" name="Oval 2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2" name="Group 91"/>
            <p:cNvGrpSpPr/>
            <p:nvPr/>
          </p:nvGrpSpPr>
          <p:grpSpPr>
            <a:xfrm>
              <a:off x="4632276" y="2581162"/>
              <a:ext cx="157638" cy="247651"/>
              <a:chOff x="406481" y="3036713"/>
              <a:chExt cx="157638" cy="247651"/>
            </a:xfrm>
            <a:solidFill>
              <a:srgbClr val="3333FF"/>
            </a:solidFill>
            <a:effectLst>
              <a:outerShdw blurRad="63500" dist="38100" dir="2700000" algn="ctr" rotWithShape="0">
                <a:srgbClr val="000000"/>
              </a:outerShdw>
            </a:effectLst>
          </p:grpSpPr>
          <p:sp>
            <p:nvSpPr>
              <p:cNvPr id="277" name="Flowchart: Delay 2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8" name="Oval 2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3" name="Group 92"/>
            <p:cNvGrpSpPr/>
            <p:nvPr/>
          </p:nvGrpSpPr>
          <p:grpSpPr>
            <a:xfrm>
              <a:off x="4862360" y="2582482"/>
              <a:ext cx="157638" cy="247651"/>
              <a:chOff x="406481" y="3036713"/>
              <a:chExt cx="157638" cy="247651"/>
            </a:xfrm>
            <a:solidFill>
              <a:srgbClr val="3333FF"/>
            </a:solidFill>
            <a:effectLst>
              <a:outerShdw blurRad="63500" dist="38100" dir="2700000" algn="ctr" rotWithShape="0">
                <a:srgbClr val="000000"/>
              </a:outerShdw>
            </a:effectLst>
          </p:grpSpPr>
          <p:sp>
            <p:nvSpPr>
              <p:cNvPr id="275" name="Flowchart: Delay 2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6" name="Oval 2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4" name="Group 93"/>
            <p:cNvGrpSpPr/>
            <p:nvPr/>
          </p:nvGrpSpPr>
          <p:grpSpPr>
            <a:xfrm>
              <a:off x="3478823" y="2874359"/>
              <a:ext cx="157638" cy="247651"/>
              <a:chOff x="406481" y="3036713"/>
              <a:chExt cx="157638" cy="247651"/>
            </a:xfrm>
            <a:solidFill>
              <a:srgbClr val="3333FF"/>
            </a:solidFill>
            <a:effectLst>
              <a:outerShdw blurRad="63500" dist="38100" dir="2700000" algn="ctr" rotWithShape="0">
                <a:srgbClr val="000000"/>
              </a:outerShdw>
            </a:effectLst>
          </p:grpSpPr>
          <p:sp>
            <p:nvSpPr>
              <p:cNvPr id="273" name="Flowchart: Delay 27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4" name="Oval 27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5" name="Group 94"/>
            <p:cNvGrpSpPr/>
            <p:nvPr/>
          </p:nvGrpSpPr>
          <p:grpSpPr>
            <a:xfrm>
              <a:off x="3707423" y="2873039"/>
              <a:ext cx="157638" cy="247651"/>
              <a:chOff x="406481" y="3036713"/>
              <a:chExt cx="157638" cy="247651"/>
            </a:xfrm>
            <a:solidFill>
              <a:srgbClr val="3333FF"/>
            </a:solidFill>
            <a:effectLst>
              <a:outerShdw blurRad="63500" dist="38100" dir="2700000" algn="ctr" rotWithShape="0">
                <a:srgbClr val="000000"/>
              </a:outerShdw>
            </a:effectLst>
          </p:grpSpPr>
          <p:sp>
            <p:nvSpPr>
              <p:cNvPr id="271" name="Flowchart: Delay 27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2" name="Oval 27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6" name="Group 95"/>
            <p:cNvGrpSpPr/>
            <p:nvPr/>
          </p:nvGrpSpPr>
          <p:grpSpPr>
            <a:xfrm>
              <a:off x="3937507" y="2874359"/>
              <a:ext cx="157638" cy="247651"/>
              <a:chOff x="406481" y="3036713"/>
              <a:chExt cx="157638" cy="247651"/>
            </a:xfrm>
            <a:solidFill>
              <a:srgbClr val="3333FF"/>
            </a:solidFill>
            <a:effectLst>
              <a:outerShdw blurRad="63500" dist="38100" dir="2700000" algn="ctr" rotWithShape="0">
                <a:srgbClr val="000000"/>
              </a:outerShdw>
            </a:effectLst>
          </p:grpSpPr>
          <p:sp>
            <p:nvSpPr>
              <p:cNvPr id="269" name="Flowchart: Delay 26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0" name="Oval 26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7" name="Group 96"/>
            <p:cNvGrpSpPr/>
            <p:nvPr/>
          </p:nvGrpSpPr>
          <p:grpSpPr>
            <a:xfrm>
              <a:off x="4173592" y="2873039"/>
              <a:ext cx="157638" cy="247651"/>
              <a:chOff x="406481" y="3036713"/>
              <a:chExt cx="157638" cy="247651"/>
            </a:xfrm>
            <a:solidFill>
              <a:srgbClr val="3333FF"/>
            </a:solidFill>
            <a:effectLst>
              <a:outerShdw blurRad="63500" dist="38100" dir="2700000" algn="ctr" rotWithShape="0">
                <a:srgbClr val="000000"/>
              </a:outerShdw>
            </a:effectLst>
          </p:grpSpPr>
          <p:sp>
            <p:nvSpPr>
              <p:cNvPr id="267" name="Flowchart: Delay 26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8" name="Oval 26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8" name="Group 97"/>
            <p:cNvGrpSpPr/>
            <p:nvPr/>
          </p:nvGrpSpPr>
          <p:grpSpPr>
            <a:xfrm>
              <a:off x="4403676" y="2874359"/>
              <a:ext cx="157638" cy="247651"/>
              <a:chOff x="406481" y="3036713"/>
              <a:chExt cx="157638" cy="247651"/>
            </a:xfrm>
            <a:solidFill>
              <a:srgbClr val="3333FF"/>
            </a:solidFill>
            <a:effectLst>
              <a:outerShdw blurRad="63500" dist="38100" dir="2700000" algn="ctr" rotWithShape="0">
                <a:srgbClr val="000000"/>
              </a:outerShdw>
            </a:effectLst>
          </p:grpSpPr>
          <p:sp>
            <p:nvSpPr>
              <p:cNvPr id="265" name="Flowchart: Delay 26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6" name="Oval 26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9" name="Group 98"/>
            <p:cNvGrpSpPr/>
            <p:nvPr/>
          </p:nvGrpSpPr>
          <p:grpSpPr>
            <a:xfrm>
              <a:off x="4632276" y="2873039"/>
              <a:ext cx="157638" cy="247651"/>
              <a:chOff x="406481" y="3036713"/>
              <a:chExt cx="157638" cy="247651"/>
            </a:xfrm>
            <a:solidFill>
              <a:srgbClr val="3333FF"/>
            </a:solidFill>
            <a:effectLst>
              <a:outerShdw blurRad="63500" dist="38100" dir="2700000" algn="ctr" rotWithShape="0">
                <a:srgbClr val="000000"/>
              </a:outerShdw>
            </a:effectLst>
          </p:grpSpPr>
          <p:sp>
            <p:nvSpPr>
              <p:cNvPr id="263" name="Flowchart: Delay 26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4" name="Oval 26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0" name="Group 99"/>
            <p:cNvGrpSpPr/>
            <p:nvPr/>
          </p:nvGrpSpPr>
          <p:grpSpPr>
            <a:xfrm>
              <a:off x="4862360" y="2874359"/>
              <a:ext cx="157638" cy="247651"/>
              <a:chOff x="406481" y="3036713"/>
              <a:chExt cx="157638" cy="247651"/>
            </a:xfrm>
            <a:solidFill>
              <a:srgbClr val="3333FF"/>
            </a:solidFill>
            <a:effectLst>
              <a:outerShdw blurRad="63500" dist="38100" dir="2700000" algn="ctr" rotWithShape="0">
                <a:srgbClr val="000000"/>
              </a:outerShdw>
            </a:effectLst>
          </p:grpSpPr>
          <p:sp>
            <p:nvSpPr>
              <p:cNvPr id="261" name="Flowchart: Delay 26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2" name="Oval 26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1" name="Group 100"/>
            <p:cNvGrpSpPr/>
            <p:nvPr/>
          </p:nvGrpSpPr>
          <p:grpSpPr>
            <a:xfrm>
              <a:off x="3480886" y="3175106"/>
              <a:ext cx="157638" cy="247651"/>
              <a:chOff x="406481" y="3036713"/>
              <a:chExt cx="157638" cy="247651"/>
            </a:xfrm>
            <a:solidFill>
              <a:srgbClr val="3333FF"/>
            </a:solidFill>
            <a:effectLst>
              <a:outerShdw blurRad="63500" dist="38100" dir="2700000" algn="ctr" rotWithShape="0">
                <a:srgbClr val="000000"/>
              </a:outerShdw>
            </a:effectLst>
          </p:grpSpPr>
          <p:sp>
            <p:nvSpPr>
              <p:cNvPr id="259" name="Flowchart: Delay 25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0" name="Oval 25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2" name="Group 101"/>
            <p:cNvGrpSpPr/>
            <p:nvPr/>
          </p:nvGrpSpPr>
          <p:grpSpPr>
            <a:xfrm>
              <a:off x="3709486" y="3173786"/>
              <a:ext cx="157638" cy="247651"/>
              <a:chOff x="406481" y="3036713"/>
              <a:chExt cx="157638" cy="247651"/>
            </a:xfrm>
            <a:solidFill>
              <a:srgbClr val="3333FF"/>
            </a:solidFill>
            <a:effectLst>
              <a:outerShdw blurRad="63500" dist="38100" dir="2700000" algn="ctr" rotWithShape="0">
                <a:srgbClr val="000000"/>
              </a:outerShdw>
            </a:effectLst>
          </p:grpSpPr>
          <p:sp>
            <p:nvSpPr>
              <p:cNvPr id="257" name="Flowchart: Delay 25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8" name="Oval 25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3" name="Group 102"/>
            <p:cNvGrpSpPr/>
            <p:nvPr/>
          </p:nvGrpSpPr>
          <p:grpSpPr>
            <a:xfrm>
              <a:off x="3939570" y="3175106"/>
              <a:ext cx="157638" cy="247651"/>
              <a:chOff x="406481" y="3036713"/>
              <a:chExt cx="157638" cy="247651"/>
            </a:xfrm>
            <a:solidFill>
              <a:srgbClr val="3333FF"/>
            </a:solidFill>
            <a:effectLst>
              <a:outerShdw blurRad="63500" dist="38100" dir="2700000" algn="ctr" rotWithShape="0">
                <a:srgbClr val="000000"/>
              </a:outerShdw>
            </a:effectLst>
          </p:grpSpPr>
          <p:sp>
            <p:nvSpPr>
              <p:cNvPr id="255" name="Flowchart: Delay 25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6" name="Oval 25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4" name="Group 103"/>
            <p:cNvGrpSpPr/>
            <p:nvPr/>
          </p:nvGrpSpPr>
          <p:grpSpPr>
            <a:xfrm>
              <a:off x="4175655" y="3173786"/>
              <a:ext cx="157638" cy="247651"/>
              <a:chOff x="406481" y="3036713"/>
              <a:chExt cx="157638" cy="247651"/>
            </a:xfrm>
            <a:solidFill>
              <a:srgbClr val="3333FF"/>
            </a:solidFill>
            <a:effectLst>
              <a:outerShdw blurRad="63500" dist="38100" dir="2700000" algn="ctr" rotWithShape="0">
                <a:srgbClr val="000000"/>
              </a:outerShdw>
            </a:effectLst>
          </p:grpSpPr>
          <p:sp>
            <p:nvSpPr>
              <p:cNvPr id="253" name="Flowchart: Delay 25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4" name="Oval 25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5" name="Group 104"/>
            <p:cNvGrpSpPr/>
            <p:nvPr/>
          </p:nvGrpSpPr>
          <p:grpSpPr>
            <a:xfrm>
              <a:off x="4405739" y="3175106"/>
              <a:ext cx="157638" cy="247651"/>
              <a:chOff x="406481" y="3036713"/>
              <a:chExt cx="157638" cy="247651"/>
            </a:xfrm>
            <a:solidFill>
              <a:srgbClr val="3333FF"/>
            </a:solidFill>
            <a:effectLst>
              <a:outerShdw blurRad="63500" dist="38100" dir="2700000" algn="ctr" rotWithShape="0">
                <a:srgbClr val="000000"/>
              </a:outerShdw>
            </a:effectLst>
          </p:grpSpPr>
          <p:sp>
            <p:nvSpPr>
              <p:cNvPr id="251" name="Flowchart: Delay 25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2" name="Oval 25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6" name="Group 105"/>
            <p:cNvGrpSpPr/>
            <p:nvPr/>
          </p:nvGrpSpPr>
          <p:grpSpPr>
            <a:xfrm>
              <a:off x="4634339" y="3173786"/>
              <a:ext cx="157638" cy="247651"/>
              <a:chOff x="406481" y="3036713"/>
              <a:chExt cx="157638" cy="247651"/>
            </a:xfrm>
            <a:solidFill>
              <a:srgbClr val="3333FF"/>
            </a:solidFill>
            <a:effectLst>
              <a:outerShdw blurRad="63500" dist="38100" dir="2700000" algn="ctr" rotWithShape="0">
                <a:srgbClr val="000000"/>
              </a:outerShdw>
            </a:effectLst>
          </p:grpSpPr>
          <p:sp>
            <p:nvSpPr>
              <p:cNvPr id="249" name="Flowchart: Delay 24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0" name="Oval 24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7" name="Group 106"/>
            <p:cNvGrpSpPr/>
            <p:nvPr/>
          </p:nvGrpSpPr>
          <p:grpSpPr>
            <a:xfrm>
              <a:off x="4864423" y="3175106"/>
              <a:ext cx="157638" cy="247651"/>
              <a:chOff x="406481" y="3036713"/>
              <a:chExt cx="157638" cy="247651"/>
            </a:xfrm>
            <a:solidFill>
              <a:srgbClr val="3333FF"/>
            </a:solidFill>
            <a:effectLst>
              <a:outerShdw blurRad="63500" dist="38100" dir="2700000" algn="ctr" rotWithShape="0">
                <a:srgbClr val="000000"/>
              </a:outerShdw>
            </a:effectLst>
          </p:grpSpPr>
          <p:sp>
            <p:nvSpPr>
              <p:cNvPr id="247" name="Flowchart: Delay 24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8" name="Oval 24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8" name="Group 107"/>
            <p:cNvGrpSpPr/>
            <p:nvPr/>
          </p:nvGrpSpPr>
          <p:grpSpPr>
            <a:xfrm>
              <a:off x="3480886" y="3472276"/>
              <a:ext cx="157638" cy="247651"/>
              <a:chOff x="406481" y="3036713"/>
              <a:chExt cx="157638" cy="247651"/>
            </a:xfrm>
            <a:solidFill>
              <a:srgbClr val="3333FF"/>
            </a:solidFill>
            <a:effectLst>
              <a:outerShdw blurRad="63500" dist="38100" dir="2700000" algn="ctr" rotWithShape="0">
                <a:srgbClr val="000000"/>
              </a:outerShdw>
            </a:effectLst>
          </p:grpSpPr>
          <p:sp>
            <p:nvSpPr>
              <p:cNvPr id="245" name="Flowchart: Delay 24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6" name="Oval 24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9" name="Group 108"/>
            <p:cNvGrpSpPr/>
            <p:nvPr/>
          </p:nvGrpSpPr>
          <p:grpSpPr>
            <a:xfrm>
              <a:off x="3709486" y="3470956"/>
              <a:ext cx="157638" cy="247651"/>
              <a:chOff x="406481" y="3036713"/>
              <a:chExt cx="157638" cy="247651"/>
            </a:xfrm>
            <a:solidFill>
              <a:srgbClr val="3333FF"/>
            </a:solidFill>
            <a:effectLst>
              <a:outerShdw blurRad="63500" dist="38100" dir="2700000" algn="ctr" rotWithShape="0">
                <a:srgbClr val="000000"/>
              </a:outerShdw>
            </a:effectLst>
          </p:grpSpPr>
          <p:sp>
            <p:nvSpPr>
              <p:cNvPr id="243" name="Flowchart: Delay 24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4" name="Oval 24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0" name="Group 109"/>
            <p:cNvGrpSpPr/>
            <p:nvPr/>
          </p:nvGrpSpPr>
          <p:grpSpPr>
            <a:xfrm>
              <a:off x="3939570" y="3472276"/>
              <a:ext cx="157638" cy="247651"/>
              <a:chOff x="406481" y="3036713"/>
              <a:chExt cx="157638" cy="247651"/>
            </a:xfrm>
            <a:solidFill>
              <a:srgbClr val="3333FF"/>
            </a:solidFill>
            <a:effectLst>
              <a:outerShdw blurRad="63500" dist="38100" dir="2700000" algn="ctr" rotWithShape="0">
                <a:srgbClr val="000000"/>
              </a:outerShdw>
            </a:effectLst>
          </p:grpSpPr>
          <p:sp>
            <p:nvSpPr>
              <p:cNvPr id="241" name="Flowchart: Delay 24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2" name="Oval 24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1" name="Group 110"/>
            <p:cNvGrpSpPr/>
            <p:nvPr/>
          </p:nvGrpSpPr>
          <p:grpSpPr>
            <a:xfrm>
              <a:off x="4175655" y="3470956"/>
              <a:ext cx="157638" cy="247651"/>
              <a:chOff x="406481" y="3036713"/>
              <a:chExt cx="157638" cy="247651"/>
            </a:xfrm>
            <a:solidFill>
              <a:srgbClr val="3333FF"/>
            </a:solidFill>
            <a:effectLst>
              <a:outerShdw blurRad="63500" dist="38100" dir="2700000" algn="ctr" rotWithShape="0">
                <a:srgbClr val="000000"/>
              </a:outerShdw>
            </a:effectLst>
          </p:grpSpPr>
          <p:sp>
            <p:nvSpPr>
              <p:cNvPr id="239" name="Flowchart: Delay 23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0" name="Oval 23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2" name="Group 111"/>
            <p:cNvGrpSpPr/>
            <p:nvPr/>
          </p:nvGrpSpPr>
          <p:grpSpPr>
            <a:xfrm>
              <a:off x="4405739" y="3472276"/>
              <a:ext cx="157638" cy="247651"/>
              <a:chOff x="406481" y="3036713"/>
              <a:chExt cx="157638" cy="247651"/>
            </a:xfrm>
            <a:solidFill>
              <a:srgbClr val="3333FF"/>
            </a:solidFill>
            <a:effectLst>
              <a:outerShdw blurRad="63500" dist="38100" dir="2700000" algn="ctr" rotWithShape="0">
                <a:srgbClr val="000000"/>
              </a:outerShdw>
            </a:effectLst>
          </p:grpSpPr>
          <p:sp>
            <p:nvSpPr>
              <p:cNvPr id="237" name="Flowchart: Delay 23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8" name="Oval 23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3" name="Group 112"/>
            <p:cNvGrpSpPr/>
            <p:nvPr/>
          </p:nvGrpSpPr>
          <p:grpSpPr>
            <a:xfrm>
              <a:off x="4634339" y="3470956"/>
              <a:ext cx="157638" cy="247651"/>
              <a:chOff x="406481" y="3036713"/>
              <a:chExt cx="157638" cy="247651"/>
            </a:xfrm>
            <a:solidFill>
              <a:srgbClr val="3333FF"/>
            </a:solidFill>
            <a:effectLst>
              <a:outerShdw blurRad="63500" dist="38100" dir="2700000" algn="ctr" rotWithShape="0">
                <a:srgbClr val="000000"/>
              </a:outerShdw>
            </a:effectLst>
          </p:grpSpPr>
          <p:sp>
            <p:nvSpPr>
              <p:cNvPr id="235" name="Flowchart: Delay 23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6" name="Oval 23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4" name="Group 113"/>
            <p:cNvGrpSpPr/>
            <p:nvPr/>
          </p:nvGrpSpPr>
          <p:grpSpPr>
            <a:xfrm>
              <a:off x="4864423" y="3472276"/>
              <a:ext cx="157638" cy="247651"/>
              <a:chOff x="406481" y="3036713"/>
              <a:chExt cx="157638" cy="247651"/>
            </a:xfrm>
            <a:solidFill>
              <a:srgbClr val="3333FF"/>
            </a:solidFill>
            <a:effectLst>
              <a:outerShdw blurRad="63500" dist="38100" dir="2700000" algn="ctr" rotWithShape="0">
                <a:srgbClr val="000000"/>
              </a:outerShdw>
            </a:effectLst>
          </p:grpSpPr>
          <p:sp>
            <p:nvSpPr>
              <p:cNvPr id="233" name="Flowchart: Delay 23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4" name="Oval 23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5" name="Group 114"/>
            <p:cNvGrpSpPr/>
            <p:nvPr/>
          </p:nvGrpSpPr>
          <p:grpSpPr>
            <a:xfrm>
              <a:off x="3482949" y="3773023"/>
              <a:ext cx="157638" cy="247651"/>
              <a:chOff x="406481" y="3036713"/>
              <a:chExt cx="157638" cy="247651"/>
            </a:xfrm>
            <a:solidFill>
              <a:srgbClr val="3333FF"/>
            </a:solidFill>
            <a:effectLst>
              <a:outerShdw blurRad="63500" dist="38100" dir="2700000" algn="ctr" rotWithShape="0">
                <a:srgbClr val="000000"/>
              </a:outerShdw>
            </a:effectLst>
          </p:grpSpPr>
          <p:sp>
            <p:nvSpPr>
              <p:cNvPr id="231" name="Flowchart: Delay 23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2" name="Oval 23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6" name="Group 115"/>
            <p:cNvGrpSpPr/>
            <p:nvPr/>
          </p:nvGrpSpPr>
          <p:grpSpPr>
            <a:xfrm>
              <a:off x="3711549" y="3771703"/>
              <a:ext cx="157638" cy="247651"/>
              <a:chOff x="406481" y="3036713"/>
              <a:chExt cx="157638" cy="247651"/>
            </a:xfrm>
            <a:solidFill>
              <a:srgbClr val="3333FF"/>
            </a:solidFill>
            <a:effectLst>
              <a:outerShdw blurRad="63500" dist="38100" dir="2700000" algn="ctr" rotWithShape="0">
                <a:srgbClr val="000000"/>
              </a:outerShdw>
            </a:effectLst>
          </p:grpSpPr>
          <p:sp>
            <p:nvSpPr>
              <p:cNvPr id="229" name="Flowchart: Delay 2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0" name="Oval 2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7" name="Group 116"/>
            <p:cNvGrpSpPr/>
            <p:nvPr/>
          </p:nvGrpSpPr>
          <p:grpSpPr>
            <a:xfrm>
              <a:off x="3941633" y="3773023"/>
              <a:ext cx="157638" cy="247651"/>
              <a:chOff x="406481" y="3036713"/>
              <a:chExt cx="157638" cy="247651"/>
            </a:xfrm>
            <a:solidFill>
              <a:srgbClr val="3333FF"/>
            </a:solidFill>
            <a:effectLst>
              <a:outerShdw blurRad="63500" dist="38100" dir="2700000" algn="ctr" rotWithShape="0">
                <a:srgbClr val="000000"/>
              </a:outerShdw>
            </a:effectLst>
          </p:grpSpPr>
          <p:sp>
            <p:nvSpPr>
              <p:cNvPr id="227" name="Flowchart: Delay 2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8" name="Oval 2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8" name="Group 117"/>
            <p:cNvGrpSpPr/>
            <p:nvPr/>
          </p:nvGrpSpPr>
          <p:grpSpPr>
            <a:xfrm>
              <a:off x="4177718" y="3771703"/>
              <a:ext cx="157638" cy="247651"/>
              <a:chOff x="406481" y="3036713"/>
              <a:chExt cx="157638" cy="247651"/>
            </a:xfrm>
            <a:solidFill>
              <a:srgbClr val="3333FF"/>
            </a:solidFill>
            <a:effectLst>
              <a:outerShdw blurRad="63500" dist="38100" dir="2700000" algn="ctr" rotWithShape="0">
                <a:srgbClr val="000000"/>
              </a:outerShdw>
            </a:effectLst>
          </p:grpSpPr>
          <p:sp>
            <p:nvSpPr>
              <p:cNvPr id="225" name="Flowchart: Delay 2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6" name="Oval 2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9" name="Group 118"/>
            <p:cNvGrpSpPr/>
            <p:nvPr/>
          </p:nvGrpSpPr>
          <p:grpSpPr>
            <a:xfrm>
              <a:off x="4407802" y="3773023"/>
              <a:ext cx="157638" cy="247651"/>
              <a:chOff x="406481" y="3036713"/>
              <a:chExt cx="157638" cy="247651"/>
            </a:xfrm>
            <a:solidFill>
              <a:srgbClr val="3333FF"/>
            </a:solidFill>
            <a:effectLst>
              <a:outerShdw blurRad="63500" dist="38100" dir="2700000" algn="ctr" rotWithShape="0">
                <a:srgbClr val="000000"/>
              </a:outerShdw>
            </a:effectLst>
          </p:grpSpPr>
          <p:sp>
            <p:nvSpPr>
              <p:cNvPr id="223" name="Flowchart: Delay 2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4" name="Oval 2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0" name="Group 119"/>
            <p:cNvGrpSpPr/>
            <p:nvPr/>
          </p:nvGrpSpPr>
          <p:grpSpPr>
            <a:xfrm>
              <a:off x="4636402" y="3771703"/>
              <a:ext cx="157638" cy="247651"/>
              <a:chOff x="406481" y="3036713"/>
              <a:chExt cx="157638" cy="247651"/>
            </a:xfrm>
            <a:solidFill>
              <a:srgbClr val="3333FF"/>
            </a:solidFill>
            <a:effectLst>
              <a:outerShdw blurRad="63500" dist="38100" dir="2700000" algn="ctr" rotWithShape="0">
                <a:srgbClr val="000000"/>
              </a:outerShdw>
            </a:effectLst>
          </p:grpSpPr>
          <p:sp>
            <p:nvSpPr>
              <p:cNvPr id="221" name="Flowchart: Delay 2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2" name="Oval 2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1" name="Group 120"/>
            <p:cNvGrpSpPr/>
            <p:nvPr/>
          </p:nvGrpSpPr>
          <p:grpSpPr>
            <a:xfrm>
              <a:off x="4866486" y="3773023"/>
              <a:ext cx="157638" cy="247651"/>
              <a:chOff x="406481" y="3036713"/>
              <a:chExt cx="157638" cy="247651"/>
            </a:xfrm>
            <a:solidFill>
              <a:srgbClr val="3333FF"/>
            </a:solidFill>
            <a:effectLst>
              <a:outerShdw blurRad="63500" dist="38100" dir="2700000" algn="ctr" rotWithShape="0">
                <a:srgbClr val="000000"/>
              </a:outerShdw>
            </a:effectLst>
          </p:grpSpPr>
          <p:sp>
            <p:nvSpPr>
              <p:cNvPr id="219" name="Flowchart: Delay 2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0" name="Oval 2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2" name="Group 121"/>
            <p:cNvGrpSpPr/>
            <p:nvPr/>
          </p:nvGrpSpPr>
          <p:grpSpPr>
            <a:xfrm>
              <a:off x="3482949" y="4064900"/>
              <a:ext cx="157638" cy="247651"/>
              <a:chOff x="406481" y="3036713"/>
              <a:chExt cx="157638" cy="247651"/>
            </a:xfrm>
            <a:solidFill>
              <a:srgbClr val="3333FF"/>
            </a:solidFill>
            <a:effectLst>
              <a:outerShdw blurRad="63500" dist="38100" dir="2700000" algn="ctr" rotWithShape="0">
                <a:srgbClr val="000000"/>
              </a:outerShdw>
            </a:effectLst>
          </p:grpSpPr>
          <p:sp>
            <p:nvSpPr>
              <p:cNvPr id="217" name="Flowchart: Delay 2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8" name="Oval 2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3" name="Group 122"/>
            <p:cNvGrpSpPr/>
            <p:nvPr/>
          </p:nvGrpSpPr>
          <p:grpSpPr>
            <a:xfrm>
              <a:off x="3711549" y="4063580"/>
              <a:ext cx="157638" cy="247651"/>
              <a:chOff x="406481" y="3036713"/>
              <a:chExt cx="157638" cy="247651"/>
            </a:xfrm>
            <a:solidFill>
              <a:srgbClr val="3333FF"/>
            </a:solidFill>
            <a:effectLst>
              <a:outerShdw blurRad="63500" dist="38100" dir="2700000" algn="ctr" rotWithShape="0">
                <a:srgbClr val="000000"/>
              </a:outerShdw>
            </a:effectLst>
          </p:grpSpPr>
          <p:sp>
            <p:nvSpPr>
              <p:cNvPr id="215" name="Flowchart: Delay 2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6" name="Oval 2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4" name="Group 123"/>
            <p:cNvGrpSpPr/>
            <p:nvPr/>
          </p:nvGrpSpPr>
          <p:grpSpPr>
            <a:xfrm>
              <a:off x="3941633" y="4064900"/>
              <a:ext cx="157638" cy="247651"/>
              <a:chOff x="406481" y="3036713"/>
              <a:chExt cx="157638" cy="247651"/>
            </a:xfrm>
            <a:solidFill>
              <a:srgbClr val="3333FF"/>
            </a:solidFill>
            <a:effectLst>
              <a:outerShdw blurRad="63500" dist="38100" dir="2700000" algn="ctr" rotWithShape="0">
                <a:srgbClr val="000000"/>
              </a:outerShdw>
            </a:effectLst>
          </p:grpSpPr>
          <p:sp>
            <p:nvSpPr>
              <p:cNvPr id="213" name="Flowchart: Delay 2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4" name="Oval 2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5" name="Group 124"/>
            <p:cNvGrpSpPr/>
            <p:nvPr/>
          </p:nvGrpSpPr>
          <p:grpSpPr>
            <a:xfrm>
              <a:off x="4177718" y="4063580"/>
              <a:ext cx="157638" cy="247651"/>
              <a:chOff x="406481" y="3036713"/>
              <a:chExt cx="157638" cy="247651"/>
            </a:xfrm>
            <a:solidFill>
              <a:srgbClr val="3333FF"/>
            </a:solidFill>
            <a:effectLst>
              <a:outerShdw blurRad="63500" dist="38100" dir="2700000" algn="ctr" rotWithShape="0">
                <a:srgbClr val="000000"/>
              </a:outerShdw>
            </a:effectLst>
          </p:grpSpPr>
          <p:sp>
            <p:nvSpPr>
              <p:cNvPr id="211" name="Flowchart: Delay 2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2" name="Oval 2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6" name="Group 125"/>
            <p:cNvGrpSpPr/>
            <p:nvPr/>
          </p:nvGrpSpPr>
          <p:grpSpPr>
            <a:xfrm>
              <a:off x="4407802" y="4064900"/>
              <a:ext cx="157638" cy="247651"/>
              <a:chOff x="406481" y="3036713"/>
              <a:chExt cx="157638" cy="247651"/>
            </a:xfrm>
            <a:solidFill>
              <a:srgbClr val="3333FF"/>
            </a:solidFill>
            <a:effectLst>
              <a:outerShdw blurRad="63500" dist="38100" dir="2700000" algn="ctr" rotWithShape="0">
                <a:srgbClr val="000000"/>
              </a:outerShdw>
            </a:effectLst>
          </p:grpSpPr>
          <p:sp>
            <p:nvSpPr>
              <p:cNvPr id="209" name="Flowchart: Delay 2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0" name="Oval 2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7" name="Group 126"/>
            <p:cNvGrpSpPr/>
            <p:nvPr/>
          </p:nvGrpSpPr>
          <p:grpSpPr>
            <a:xfrm>
              <a:off x="4636402" y="4063580"/>
              <a:ext cx="157638" cy="247651"/>
              <a:chOff x="406481" y="3036713"/>
              <a:chExt cx="157638" cy="247651"/>
            </a:xfrm>
            <a:solidFill>
              <a:srgbClr val="3333FF"/>
            </a:solidFill>
            <a:effectLst>
              <a:outerShdw blurRad="63500" dist="38100" dir="2700000" algn="ctr" rotWithShape="0">
                <a:srgbClr val="000000"/>
              </a:outerShdw>
            </a:effectLst>
          </p:grpSpPr>
          <p:sp>
            <p:nvSpPr>
              <p:cNvPr id="207" name="Flowchart: Delay 2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8" name="Oval 2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8" name="Group 127"/>
            <p:cNvGrpSpPr/>
            <p:nvPr/>
          </p:nvGrpSpPr>
          <p:grpSpPr>
            <a:xfrm>
              <a:off x="4866486" y="4064900"/>
              <a:ext cx="157638" cy="247651"/>
              <a:chOff x="406481" y="3036713"/>
              <a:chExt cx="157638" cy="247651"/>
            </a:xfrm>
            <a:solidFill>
              <a:srgbClr val="3333FF"/>
            </a:solidFill>
            <a:effectLst>
              <a:outerShdw blurRad="63500" dist="38100" dir="2700000" algn="ctr" rotWithShape="0">
                <a:srgbClr val="000000"/>
              </a:outerShdw>
            </a:effectLst>
          </p:grpSpPr>
          <p:sp>
            <p:nvSpPr>
              <p:cNvPr id="205" name="Flowchart: Delay 2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6" name="Oval 2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9" name="Group 128"/>
            <p:cNvGrpSpPr/>
            <p:nvPr/>
          </p:nvGrpSpPr>
          <p:grpSpPr>
            <a:xfrm>
              <a:off x="3485012" y="4365647"/>
              <a:ext cx="157638" cy="247651"/>
              <a:chOff x="406481" y="3036713"/>
              <a:chExt cx="157638" cy="247651"/>
            </a:xfrm>
            <a:solidFill>
              <a:srgbClr val="3333FF"/>
            </a:solidFill>
            <a:effectLst>
              <a:outerShdw blurRad="63500" dist="38100" dir="2700000" algn="ctr" rotWithShape="0">
                <a:srgbClr val="000000"/>
              </a:outerShdw>
            </a:effectLst>
          </p:grpSpPr>
          <p:sp>
            <p:nvSpPr>
              <p:cNvPr id="203" name="Flowchart: Delay 20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4" name="Oval 20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0" name="Group 129"/>
            <p:cNvGrpSpPr/>
            <p:nvPr/>
          </p:nvGrpSpPr>
          <p:grpSpPr>
            <a:xfrm>
              <a:off x="3713612" y="4364327"/>
              <a:ext cx="157638" cy="247651"/>
              <a:chOff x="406481" y="3036713"/>
              <a:chExt cx="157638" cy="247651"/>
            </a:xfrm>
            <a:solidFill>
              <a:srgbClr val="3333FF"/>
            </a:solidFill>
            <a:effectLst>
              <a:outerShdw blurRad="63500" dist="38100" dir="2700000" algn="ctr" rotWithShape="0">
                <a:srgbClr val="000000"/>
              </a:outerShdw>
            </a:effectLst>
          </p:grpSpPr>
          <p:sp>
            <p:nvSpPr>
              <p:cNvPr id="201" name="Flowchart: Delay 2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2" name="Oval 2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1" name="Group 130"/>
            <p:cNvGrpSpPr/>
            <p:nvPr/>
          </p:nvGrpSpPr>
          <p:grpSpPr>
            <a:xfrm>
              <a:off x="3943696" y="4365647"/>
              <a:ext cx="157638" cy="247651"/>
              <a:chOff x="406481" y="3036713"/>
              <a:chExt cx="157638" cy="247651"/>
            </a:xfrm>
            <a:solidFill>
              <a:srgbClr val="3333FF"/>
            </a:solidFill>
            <a:effectLst>
              <a:outerShdw blurRad="63500" dist="38100" dir="2700000" algn="ctr" rotWithShape="0">
                <a:srgbClr val="000000"/>
              </a:outerShdw>
            </a:effectLst>
          </p:grpSpPr>
          <p:sp>
            <p:nvSpPr>
              <p:cNvPr id="199" name="Flowchart: Delay 1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0" name="Oval 1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2" name="Group 131"/>
            <p:cNvGrpSpPr/>
            <p:nvPr/>
          </p:nvGrpSpPr>
          <p:grpSpPr>
            <a:xfrm>
              <a:off x="4179781" y="4364327"/>
              <a:ext cx="157638" cy="247651"/>
              <a:chOff x="406481" y="3036713"/>
              <a:chExt cx="157638" cy="247651"/>
            </a:xfrm>
            <a:solidFill>
              <a:srgbClr val="3333FF"/>
            </a:solidFill>
            <a:effectLst>
              <a:outerShdw blurRad="63500" dist="38100" dir="2700000" algn="ctr" rotWithShape="0">
                <a:srgbClr val="000000"/>
              </a:outerShdw>
            </a:effectLst>
          </p:grpSpPr>
          <p:sp>
            <p:nvSpPr>
              <p:cNvPr id="197" name="Flowchart: Delay 1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8" name="Oval 1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3" name="Group 132"/>
            <p:cNvGrpSpPr/>
            <p:nvPr/>
          </p:nvGrpSpPr>
          <p:grpSpPr>
            <a:xfrm>
              <a:off x="4409865" y="4365647"/>
              <a:ext cx="157638" cy="247651"/>
              <a:chOff x="406481" y="3036713"/>
              <a:chExt cx="157638" cy="247651"/>
            </a:xfrm>
            <a:solidFill>
              <a:srgbClr val="3333FF"/>
            </a:solidFill>
            <a:effectLst>
              <a:outerShdw blurRad="63500" dist="38100" dir="2700000" algn="ctr" rotWithShape="0">
                <a:srgbClr val="000000"/>
              </a:outerShdw>
            </a:effectLst>
          </p:grpSpPr>
          <p:sp>
            <p:nvSpPr>
              <p:cNvPr id="195" name="Flowchart: Delay 1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6" name="Oval 1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4" name="Group 133"/>
            <p:cNvGrpSpPr/>
            <p:nvPr/>
          </p:nvGrpSpPr>
          <p:grpSpPr>
            <a:xfrm>
              <a:off x="4638465" y="4364327"/>
              <a:ext cx="157638" cy="247651"/>
              <a:chOff x="406481" y="3036713"/>
              <a:chExt cx="157638" cy="247651"/>
            </a:xfrm>
            <a:solidFill>
              <a:srgbClr val="3333FF"/>
            </a:solidFill>
            <a:effectLst>
              <a:outerShdw blurRad="63500" dist="38100" dir="2700000" algn="ctr" rotWithShape="0">
                <a:srgbClr val="000000"/>
              </a:outerShdw>
            </a:effectLst>
          </p:grpSpPr>
          <p:sp>
            <p:nvSpPr>
              <p:cNvPr id="193" name="Flowchart: Delay 1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4" name="Oval 1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5" name="Group 134"/>
            <p:cNvGrpSpPr/>
            <p:nvPr/>
          </p:nvGrpSpPr>
          <p:grpSpPr>
            <a:xfrm>
              <a:off x="4868549" y="4365647"/>
              <a:ext cx="157638" cy="247651"/>
              <a:chOff x="406481" y="3036713"/>
              <a:chExt cx="157638" cy="247651"/>
            </a:xfrm>
            <a:solidFill>
              <a:srgbClr val="3333FF"/>
            </a:solidFill>
            <a:effectLst>
              <a:outerShdw blurRad="63500" dist="38100" dir="2700000" algn="ctr" rotWithShape="0">
                <a:srgbClr val="000000"/>
              </a:outerShdw>
            </a:effectLst>
          </p:grpSpPr>
          <p:sp>
            <p:nvSpPr>
              <p:cNvPr id="191" name="Flowchart: Delay 1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2" name="Oval 1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6" name="Group 135"/>
            <p:cNvGrpSpPr/>
            <p:nvPr/>
          </p:nvGrpSpPr>
          <p:grpSpPr>
            <a:xfrm>
              <a:off x="3485962" y="4670635"/>
              <a:ext cx="157638" cy="247651"/>
              <a:chOff x="406481" y="3036713"/>
              <a:chExt cx="157638" cy="247651"/>
            </a:xfrm>
            <a:solidFill>
              <a:srgbClr val="3333FF"/>
            </a:solidFill>
            <a:effectLst>
              <a:outerShdw blurRad="63500" dist="38100" dir="2700000" algn="ctr" rotWithShape="0">
                <a:srgbClr val="000000"/>
              </a:outerShdw>
            </a:effectLst>
          </p:grpSpPr>
          <p:sp>
            <p:nvSpPr>
              <p:cNvPr id="189" name="Flowchart: Delay 1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0" name="Oval 1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7" name="Group 136"/>
            <p:cNvGrpSpPr/>
            <p:nvPr/>
          </p:nvGrpSpPr>
          <p:grpSpPr>
            <a:xfrm>
              <a:off x="3714562" y="4669315"/>
              <a:ext cx="157638" cy="247651"/>
              <a:chOff x="406481" y="3036713"/>
              <a:chExt cx="157638" cy="247651"/>
            </a:xfrm>
            <a:solidFill>
              <a:srgbClr val="3333FF"/>
            </a:solidFill>
            <a:effectLst>
              <a:outerShdw blurRad="63500" dist="38100" dir="2700000" algn="ctr" rotWithShape="0">
                <a:srgbClr val="000000"/>
              </a:outerShdw>
            </a:effectLst>
          </p:grpSpPr>
          <p:sp>
            <p:nvSpPr>
              <p:cNvPr id="187" name="Flowchart: Delay 1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8" name="Oval 1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8" name="Group 137"/>
            <p:cNvGrpSpPr/>
            <p:nvPr/>
          </p:nvGrpSpPr>
          <p:grpSpPr>
            <a:xfrm>
              <a:off x="3944646" y="4670635"/>
              <a:ext cx="157638" cy="247651"/>
              <a:chOff x="406481" y="3036713"/>
              <a:chExt cx="157638" cy="247651"/>
            </a:xfrm>
            <a:solidFill>
              <a:srgbClr val="3333FF"/>
            </a:solidFill>
            <a:effectLst>
              <a:outerShdw blurRad="63500" dist="38100" dir="2700000" algn="ctr" rotWithShape="0">
                <a:srgbClr val="000000"/>
              </a:outerShdw>
            </a:effectLst>
          </p:grpSpPr>
          <p:sp>
            <p:nvSpPr>
              <p:cNvPr id="185" name="Flowchart: Delay 1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6" name="Oval 1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9" name="Group 138"/>
            <p:cNvGrpSpPr/>
            <p:nvPr/>
          </p:nvGrpSpPr>
          <p:grpSpPr>
            <a:xfrm>
              <a:off x="4180731" y="4669315"/>
              <a:ext cx="157638" cy="247651"/>
              <a:chOff x="406481" y="3036713"/>
              <a:chExt cx="157638" cy="247651"/>
            </a:xfrm>
            <a:solidFill>
              <a:srgbClr val="3333FF"/>
            </a:solidFill>
            <a:effectLst>
              <a:outerShdw blurRad="63500" dist="38100" dir="2700000" algn="ctr" rotWithShape="0">
                <a:srgbClr val="000000"/>
              </a:outerShdw>
            </a:effectLst>
          </p:grpSpPr>
          <p:sp>
            <p:nvSpPr>
              <p:cNvPr id="183" name="Flowchart: Delay 1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4" name="Oval 1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0" name="Group 139"/>
            <p:cNvGrpSpPr/>
            <p:nvPr/>
          </p:nvGrpSpPr>
          <p:grpSpPr>
            <a:xfrm>
              <a:off x="4410815" y="4670635"/>
              <a:ext cx="157638" cy="247651"/>
              <a:chOff x="406481" y="3036713"/>
              <a:chExt cx="157638" cy="247651"/>
            </a:xfrm>
            <a:solidFill>
              <a:srgbClr val="3333FF"/>
            </a:solidFill>
            <a:effectLst>
              <a:outerShdw blurRad="63500" dist="38100" dir="2700000" algn="ctr" rotWithShape="0">
                <a:srgbClr val="000000"/>
              </a:outerShdw>
            </a:effectLst>
          </p:grpSpPr>
          <p:sp>
            <p:nvSpPr>
              <p:cNvPr id="181" name="Flowchart: Delay 1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2" name="Oval 1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1" name="Group 140"/>
            <p:cNvGrpSpPr/>
            <p:nvPr/>
          </p:nvGrpSpPr>
          <p:grpSpPr>
            <a:xfrm>
              <a:off x="4639415" y="4669315"/>
              <a:ext cx="157638" cy="247651"/>
              <a:chOff x="406481" y="3036713"/>
              <a:chExt cx="157638" cy="247651"/>
            </a:xfrm>
            <a:solidFill>
              <a:srgbClr val="3333FF"/>
            </a:solidFill>
            <a:effectLst>
              <a:outerShdw blurRad="63500" dist="38100" dir="2700000" algn="ctr" rotWithShape="0">
                <a:srgbClr val="000000"/>
              </a:outerShdw>
            </a:effectLst>
          </p:grpSpPr>
          <p:sp>
            <p:nvSpPr>
              <p:cNvPr id="179" name="Flowchart: Delay 1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0" name="Oval 1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2" name="Group 141"/>
            <p:cNvGrpSpPr/>
            <p:nvPr/>
          </p:nvGrpSpPr>
          <p:grpSpPr>
            <a:xfrm>
              <a:off x="4869499" y="4670635"/>
              <a:ext cx="157638" cy="247651"/>
              <a:chOff x="406481" y="3036713"/>
              <a:chExt cx="157638" cy="247651"/>
            </a:xfrm>
            <a:solidFill>
              <a:srgbClr val="3333FF"/>
            </a:solidFill>
            <a:effectLst>
              <a:outerShdw blurRad="63500" dist="38100" dir="2700000" algn="ctr" rotWithShape="0">
                <a:srgbClr val="000000"/>
              </a:outerShdw>
            </a:effectLst>
          </p:grpSpPr>
          <p:sp>
            <p:nvSpPr>
              <p:cNvPr id="177" name="Flowchart: Delay 1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78" name="Oval 1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3" name="Group 142"/>
            <p:cNvGrpSpPr/>
            <p:nvPr/>
          </p:nvGrpSpPr>
          <p:grpSpPr>
            <a:xfrm>
              <a:off x="3488025" y="4971382"/>
              <a:ext cx="157638" cy="247651"/>
              <a:chOff x="406481" y="3036713"/>
              <a:chExt cx="157638" cy="247651"/>
            </a:xfrm>
            <a:solidFill>
              <a:srgbClr val="3333FF"/>
            </a:solidFill>
            <a:effectLst>
              <a:outerShdw blurRad="63500" dist="38100" dir="2700000" algn="ctr" rotWithShape="0">
                <a:srgbClr val="000000"/>
              </a:outerShdw>
            </a:effectLst>
          </p:grpSpPr>
          <p:sp>
            <p:nvSpPr>
              <p:cNvPr id="159" name="Flowchart: Delay 15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76" name="Oval 1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4" name="Group 143"/>
            <p:cNvGrpSpPr/>
            <p:nvPr/>
          </p:nvGrpSpPr>
          <p:grpSpPr>
            <a:xfrm>
              <a:off x="3716625" y="4970062"/>
              <a:ext cx="157638" cy="247651"/>
              <a:chOff x="406481" y="3036713"/>
              <a:chExt cx="157638" cy="247651"/>
            </a:xfrm>
            <a:solidFill>
              <a:srgbClr val="3333FF"/>
            </a:solidFill>
            <a:effectLst>
              <a:outerShdw blurRad="63500" dist="38100" dir="2700000" algn="ctr" rotWithShape="0">
                <a:srgbClr val="000000"/>
              </a:outerShdw>
            </a:effectLst>
          </p:grpSpPr>
          <p:sp>
            <p:nvSpPr>
              <p:cNvPr id="157" name="Flowchart: Delay 15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8" name="Oval 15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5" name="Group 144"/>
            <p:cNvGrpSpPr/>
            <p:nvPr/>
          </p:nvGrpSpPr>
          <p:grpSpPr>
            <a:xfrm>
              <a:off x="3946709" y="4971382"/>
              <a:ext cx="157638" cy="247651"/>
              <a:chOff x="406481" y="3036713"/>
              <a:chExt cx="157638" cy="247651"/>
            </a:xfrm>
            <a:solidFill>
              <a:srgbClr val="3333FF"/>
            </a:solidFill>
            <a:effectLst>
              <a:outerShdw blurRad="63500" dist="38100" dir="2700000" algn="ctr" rotWithShape="0">
                <a:srgbClr val="000000"/>
              </a:outerShdw>
            </a:effectLst>
          </p:grpSpPr>
          <p:sp>
            <p:nvSpPr>
              <p:cNvPr id="155" name="Flowchart: Delay 15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6" name="Oval 15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6" name="Group 145"/>
            <p:cNvGrpSpPr/>
            <p:nvPr/>
          </p:nvGrpSpPr>
          <p:grpSpPr>
            <a:xfrm>
              <a:off x="4412878" y="4971382"/>
              <a:ext cx="157638" cy="247651"/>
              <a:chOff x="406481" y="3036713"/>
              <a:chExt cx="157638" cy="247651"/>
            </a:xfrm>
            <a:solidFill>
              <a:srgbClr val="3333FF"/>
            </a:solidFill>
            <a:effectLst>
              <a:outerShdw blurRad="63500" dist="38100" dir="2700000" algn="ctr" rotWithShape="0">
                <a:srgbClr val="000000"/>
              </a:outerShdw>
            </a:effectLst>
          </p:grpSpPr>
          <p:sp>
            <p:nvSpPr>
              <p:cNvPr id="153" name="Flowchart: Delay 15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4" name="Oval 15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7" name="Group 146"/>
            <p:cNvGrpSpPr/>
            <p:nvPr/>
          </p:nvGrpSpPr>
          <p:grpSpPr>
            <a:xfrm>
              <a:off x="4641478" y="4970062"/>
              <a:ext cx="157638" cy="247651"/>
              <a:chOff x="406481" y="3036713"/>
              <a:chExt cx="157638" cy="247651"/>
            </a:xfrm>
            <a:solidFill>
              <a:srgbClr val="3333FF"/>
            </a:solidFill>
            <a:effectLst>
              <a:outerShdw blurRad="63500" dist="38100" dir="2700000" algn="ctr" rotWithShape="0">
                <a:srgbClr val="000000"/>
              </a:outerShdw>
            </a:effectLst>
          </p:grpSpPr>
          <p:sp>
            <p:nvSpPr>
              <p:cNvPr id="151" name="Flowchart: Delay 15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2" name="Oval 15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8" name="Group 147"/>
            <p:cNvGrpSpPr/>
            <p:nvPr/>
          </p:nvGrpSpPr>
          <p:grpSpPr>
            <a:xfrm>
              <a:off x="4871562" y="4971382"/>
              <a:ext cx="157638" cy="247651"/>
              <a:chOff x="406481" y="3036713"/>
              <a:chExt cx="157638" cy="247651"/>
            </a:xfrm>
            <a:solidFill>
              <a:srgbClr val="3333FF"/>
            </a:solidFill>
            <a:effectLst>
              <a:outerShdw blurRad="63500" dist="38100" dir="2700000" algn="ctr" rotWithShape="0">
                <a:srgbClr val="000000"/>
              </a:outerShdw>
            </a:effectLst>
          </p:grpSpPr>
          <p:sp>
            <p:nvSpPr>
              <p:cNvPr id="149" name="Flowchart: Delay 14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0" name="Oval 14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303" name="Group 302"/>
          <p:cNvGrpSpPr/>
          <p:nvPr/>
        </p:nvGrpSpPr>
        <p:grpSpPr>
          <a:xfrm>
            <a:off x="10245471" y="2281735"/>
            <a:ext cx="618385" cy="841595"/>
            <a:chOff x="8113134" y="2281735"/>
            <a:chExt cx="618385" cy="841595"/>
          </a:xfrm>
        </p:grpSpPr>
        <p:grpSp>
          <p:nvGrpSpPr>
            <p:cNvPr id="304" name="Group 303"/>
            <p:cNvGrpSpPr/>
            <p:nvPr/>
          </p:nvGrpSpPr>
          <p:grpSpPr>
            <a:xfrm>
              <a:off x="8113134" y="2283055"/>
              <a:ext cx="157638" cy="247651"/>
              <a:chOff x="406481" y="3036713"/>
              <a:chExt cx="157638" cy="247651"/>
            </a:xfrm>
            <a:solidFill>
              <a:srgbClr val="FF6600"/>
            </a:solidFill>
            <a:effectLst>
              <a:outerShdw blurRad="63500" dist="38100" dir="2700000" algn="ctr" rotWithShape="0">
                <a:srgbClr val="000000"/>
              </a:outerShdw>
            </a:effectLst>
          </p:grpSpPr>
          <p:sp>
            <p:nvSpPr>
              <p:cNvPr id="329" name="Flowchart: Delay 3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30" name="Oval 3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5" name="Group 304"/>
            <p:cNvGrpSpPr/>
            <p:nvPr/>
          </p:nvGrpSpPr>
          <p:grpSpPr>
            <a:xfrm>
              <a:off x="8341734" y="2281735"/>
              <a:ext cx="157638" cy="247651"/>
              <a:chOff x="406481" y="3036713"/>
              <a:chExt cx="157638" cy="247651"/>
            </a:xfrm>
            <a:solidFill>
              <a:srgbClr val="FF6600"/>
            </a:solidFill>
            <a:effectLst>
              <a:outerShdw blurRad="63500" dist="38100" dir="2700000" algn="ctr" rotWithShape="0">
                <a:srgbClr val="000000"/>
              </a:outerShdw>
            </a:effectLst>
          </p:grpSpPr>
          <p:sp>
            <p:nvSpPr>
              <p:cNvPr id="327" name="Flowchart: Delay 3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8" name="Oval 3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6" name="Group 305"/>
            <p:cNvGrpSpPr/>
            <p:nvPr/>
          </p:nvGrpSpPr>
          <p:grpSpPr>
            <a:xfrm>
              <a:off x="8571818" y="2283055"/>
              <a:ext cx="157638" cy="247651"/>
              <a:chOff x="406481" y="3036713"/>
              <a:chExt cx="157638" cy="247651"/>
            </a:xfrm>
            <a:solidFill>
              <a:srgbClr val="FF6600"/>
            </a:solidFill>
            <a:effectLst>
              <a:outerShdw blurRad="63500" dist="38100" dir="2700000" algn="ctr" rotWithShape="0">
                <a:srgbClr val="000000"/>
              </a:outerShdw>
            </a:effectLst>
          </p:grpSpPr>
          <p:sp>
            <p:nvSpPr>
              <p:cNvPr id="325" name="Flowchart: Delay 3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6" name="Oval 3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7" name="Group 306"/>
            <p:cNvGrpSpPr/>
            <p:nvPr/>
          </p:nvGrpSpPr>
          <p:grpSpPr>
            <a:xfrm>
              <a:off x="8115197" y="2583802"/>
              <a:ext cx="157638" cy="247651"/>
              <a:chOff x="406481" y="3036713"/>
              <a:chExt cx="157638" cy="247651"/>
            </a:xfrm>
            <a:solidFill>
              <a:srgbClr val="FF6600"/>
            </a:solidFill>
            <a:effectLst>
              <a:outerShdw blurRad="63500" dist="38100" dir="2700000" algn="ctr" rotWithShape="0">
                <a:srgbClr val="000000"/>
              </a:outerShdw>
            </a:effectLst>
          </p:grpSpPr>
          <p:sp>
            <p:nvSpPr>
              <p:cNvPr id="323" name="Flowchart: Delay 3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4" name="Oval 3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8" name="Group 307"/>
            <p:cNvGrpSpPr/>
            <p:nvPr/>
          </p:nvGrpSpPr>
          <p:grpSpPr>
            <a:xfrm>
              <a:off x="8343797" y="2582482"/>
              <a:ext cx="157638" cy="247651"/>
              <a:chOff x="406481" y="3036713"/>
              <a:chExt cx="157638" cy="247651"/>
            </a:xfrm>
            <a:solidFill>
              <a:srgbClr val="FF6600"/>
            </a:solidFill>
            <a:effectLst>
              <a:outerShdw blurRad="63500" dist="38100" dir="2700000" algn="ctr" rotWithShape="0">
                <a:srgbClr val="000000"/>
              </a:outerShdw>
            </a:effectLst>
          </p:grpSpPr>
          <p:sp>
            <p:nvSpPr>
              <p:cNvPr id="321" name="Flowchart: Delay 3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2" name="Oval 3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9" name="Group 308"/>
            <p:cNvGrpSpPr/>
            <p:nvPr/>
          </p:nvGrpSpPr>
          <p:grpSpPr>
            <a:xfrm>
              <a:off x="8573881" y="2583802"/>
              <a:ext cx="157638" cy="247651"/>
              <a:chOff x="406481" y="3036713"/>
              <a:chExt cx="157638" cy="247651"/>
            </a:xfrm>
            <a:solidFill>
              <a:srgbClr val="FF6600"/>
            </a:solidFill>
            <a:effectLst>
              <a:outerShdw blurRad="63500" dist="38100" dir="2700000" algn="ctr" rotWithShape="0">
                <a:srgbClr val="000000"/>
              </a:outerShdw>
            </a:effectLst>
          </p:grpSpPr>
          <p:sp>
            <p:nvSpPr>
              <p:cNvPr id="319" name="Flowchart: Delay 3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0" name="Oval 3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10" name="Group 309"/>
            <p:cNvGrpSpPr/>
            <p:nvPr/>
          </p:nvGrpSpPr>
          <p:grpSpPr>
            <a:xfrm>
              <a:off x="8115197" y="2875679"/>
              <a:ext cx="157638" cy="247651"/>
              <a:chOff x="406481" y="3036713"/>
              <a:chExt cx="157638" cy="247651"/>
            </a:xfrm>
            <a:solidFill>
              <a:srgbClr val="FF6600"/>
            </a:solidFill>
            <a:effectLst>
              <a:outerShdw blurRad="63500" dist="38100" dir="2700000" algn="ctr" rotWithShape="0">
                <a:srgbClr val="000000"/>
              </a:outerShdw>
            </a:effectLst>
          </p:grpSpPr>
          <p:sp>
            <p:nvSpPr>
              <p:cNvPr id="317" name="Flowchart: Delay 3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18" name="Oval 3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11" name="Group 310"/>
            <p:cNvGrpSpPr/>
            <p:nvPr/>
          </p:nvGrpSpPr>
          <p:grpSpPr>
            <a:xfrm>
              <a:off x="8343797" y="2874359"/>
              <a:ext cx="157638" cy="247651"/>
              <a:chOff x="406481" y="3036713"/>
              <a:chExt cx="157638" cy="247651"/>
            </a:xfrm>
            <a:solidFill>
              <a:srgbClr val="FF6600"/>
            </a:solidFill>
            <a:effectLst>
              <a:outerShdw blurRad="63500" dist="38100" dir="2700000" algn="ctr" rotWithShape="0">
                <a:srgbClr val="000000"/>
              </a:outerShdw>
            </a:effectLst>
          </p:grpSpPr>
          <p:sp>
            <p:nvSpPr>
              <p:cNvPr id="315" name="Flowchart: Delay 3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16" name="Oval 3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12" name="Group 311"/>
            <p:cNvGrpSpPr/>
            <p:nvPr/>
          </p:nvGrpSpPr>
          <p:grpSpPr>
            <a:xfrm>
              <a:off x="8573881" y="2875679"/>
              <a:ext cx="157638" cy="247651"/>
              <a:chOff x="406481" y="3036713"/>
              <a:chExt cx="157638" cy="247651"/>
            </a:xfrm>
            <a:solidFill>
              <a:srgbClr val="FF6600"/>
            </a:solidFill>
            <a:effectLst>
              <a:outerShdw blurRad="63500" dist="38100" dir="2700000" algn="ctr" rotWithShape="0">
                <a:srgbClr val="000000"/>
              </a:outerShdw>
            </a:effectLst>
          </p:grpSpPr>
          <p:sp>
            <p:nvSpPr>
              <p:cNvPr id="313" name="Flowchart: Delay 3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14" name="Oval 3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331" name="Group 330"/>
          <p:cNvGrpSpPr/>
          <p:nvPr/>
        </p:nvGrpSpPr>
        <p:grpSpPr>
          <a:xfrm>
            <a:off x="7826720" y="2296520"/>
            <a:ext cx="1088680" cy="2331563"/>
            <a:chOff x="6025015" y="2296520"/>
            <a:chExt cx="1088680" cy="2331563"/>
          </a:xfrm>
        </p:grpSpPr>
        <p:grpSp>
          <p:nvGrpSpPr>
            <p:cNvPr id="332" name="Group 331"/>
            <p:cNvGrpSpPr/>
            <p:nvPr/>
          </p:nvGrpSpPr>
          <p:grpSpPr>
            <a:xfrm>
              <a:off x="6025015" y="2297840"/>
              <a:ext cx="157638" cy="247651"/>
              <a:chOff x="406481" y="3036713"/>
              <a:chExt cx="157638" cy="247651"/>
            </a:xfrm>
            <a:solidFill>
              <a:srgbClr val="FFCC00"/>
            </a:solidFill>
            <a:effectLst>
              <a:outerShdw blurRad="63500" dist="38100" dir="2700000" algn="ctr" rotWithShape="0">
                <a:srgbClr val="000000"/>
              </a:outerShdw>
            </a:effectLst>
          </p:grpSpPr>
          <p:sp>
            <p:nvSpPr>
              <p:cNvPr id="441" name="Flowchart: Delay 44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42" name="Oval 44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3" name="Group 332"/>
            <p:cNvGrpSpPr/>
            <p:nvPr/>
          </p:nvGrpSpPr>
          <p:grpSpPr>
            <a:xfrm>
              <a:off x="6253615" y="2296520"/>
              <a:ext cx="157638" cy="247651"/>
              <a:chOff x="406481" y="3036713"/>
              <a:chExt cx="157638" cy="247651"/>
            </a:xfrm>
            <a:solidFill>
              <a:srgbClr val="FFCC00"/>
            </a:solidFill>
            <a:effectLst>
              <a:outerShdw blurRad="63500" dist="38100" dir="2700000" algn="ctr" rotWithShape="0">
                <a:srgbClr val="000000"/>
              </a:outerShdw>
            </a:effectLst>
          </p:grpSpPr>
          <p:sp>
            <p:nvSpPr>
              <p:cNvPr id="439" name="Flowchart: Delay 43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40" name="Oval 43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4" name="Group 333"/>
            <p:cNvGrpSpPr/>
            <p:nvPr/>
          </p:nvGrpSpPr>
          <p:grpSpPr>
            <a:xfrm>
              <a:off x="6483699" y="2297840"/>
              <a:ext cx="157638" cy="247651"/>
              <a:chOff x="406481" y="3036713"/>
              <a:chExt cx="157638" cy="247651"/>
            </a:xfrm>
            <a:solidFill>
              <a:srgbClr val="FFCC00"/>
            </a:solidFill>
            <a:effectLst>
              <a:outerShdw blurRad="63500" dist="38100" dir="2700000" algn="ctr" rotWithShape="0">
                <a:srgbClr val="000000"/>
              </a:outerShdw>
            </a:effectLst>
          </p:grpSpPr>
          <p:sp>
            <p:nvSpPr>
              <p:cNvPr id="437" name="Flowchart: Delay 43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8" name="Oval 43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5" name="Group 334"/>
            <p:cNvGrpSpPr/>
            <p:nvPr/>
          </p:nvGrpSpPr>
          <p:grpSpPr>
            <a:xfrm>
              <a:off x="6719784" y="2296520"/>
              <a:ext cx="157638" cy="247651"/>
              <a:chOff x="406481" y="3036713"/>
              <a:chExt cx="157638" cy="247651"/>
            </a:xfrm>
            <a:solidFill>
              <a:srgbClr val="FFCC00"/>
            </a:solidFill>
            <a:effectLst>
              <a:outerShdw blurRad="63500" dist="38100" dir="2700000" algn="ctr" rotWithShape="0">
                <a:srgbClr val="000000"/>
              </a:outerShdw>
            </a:effectLst>
          </p:grpSpPr>
          <p:sp>
            <p:nvSpPr>
              <p:cNvPr id="435" name="Flowchart: Delay 43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6" name="Oval 43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6" name="Group 335"/>
            <p:cNvGrpSpPr/>
            <p:nvPr/>
          </p:nvGrpSpPr>
          <p:grpSpPr>
            <a:xfrm>
              <a:off x="6949868" y="2297840"/>
              <a:ext cx="157638" cy="247651"/>
              <a:chOff x="406481" y="3036713"/>
              <a:chExt cx="157638" cy="247651"/>
            </a:xfrm>
            <a:solidFill>
              <a:srgbClr val="FFCC00"/>
            </a:solidFill>
            <a:effectLst>
              <a:outerShdw blurRad="63500" dist="38100" dir="2700000" algn="ctr" rotWithShape="0">
                <a:srgbClr val="000000"/>
              </a:outerShdw>
            </a:effectLst>
          </p:grpSpPr>
          <p:sp>
            <p:nvSpPr>
              <p:cNvPr id="433" name="Flowchart: Delay 43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4" name="Oval 43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7" name="Group 336"/>
            <p:cNvGrpSpPr/>
            <p:nvPr/>
          </p:nvGrpSpPr>
          <p:grpSpPr>
            <a:xfrm>
              <a:off x="6027078" y="2598587"/>
              <a:ext cx="157638" cy="247651"/>
              <a:chOff x="406481" y="3036713"/>
              <a:chExt cx="157638" cy="247651"/>
            </a:xfrm>
            <a:solidFill>
              <a:srgbClr val="FFCC00"/>
            </a:solidFill>
            <a:effectLst>
              <a:outerShdw blurRad="63500" dist="38100" dir="2700000" algn="ctr" rotWithShape="0">
                <a:srgbClr val="000000"/>
              </a:outerShdw>
            </a:effectLst>
          </p:grpSpPr>
          <p:sp>
            <p:nvSpPr>
              <p:cNvPr id="431" name="Flowchart: Delay 43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2" name="Oval 43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8" name="Group 337"/>
            <p:cNvGrpSpPr/>
            <p:nvPr/>
          </p:nvGrpSpPr>
          <p:grpSpPr>
            <a:xfrm>
              <a:off x="6255678" y="2597267"/>
              <a:ext cx="157638" cy="247651"/>
              <a:chOff x="406481" y="3036713"/>
              <a:chExt cx="157638" cy="247651"/>
            </a:xfrm>
            <a:solidFill>
              <a:srgbClr val="FFCC00"/>
            </a:solidFill>
            <a:effectLst>
              <a:outerShdw blurRad="63500" dist="38100" dir="2700000" algn="ctr" rotWithShape="0">
                <a:srgbClr val="000000"/>
              </a:outerShdw>
            </a:effectLst>
          </p:grpSpPr>
          <p:sp>
            <p:nvSpPr>
              <p:cNvPr id="429" name="Flowchart: Delay 4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0" name="Oval 4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9" name="Group 338"/>
            <p:cNvGrpSpPr/>
            <p:nvPr/>
          </p:nvGrpSpPr>
          <p:grpSpPr>
            <a:xfrm>
              <a:off x="6485762" y="2598587"/>
              <a:ext cx="157638" cy="247651"/>
              <a:chOff x="406481" y="3036713"/>
              <a:chExt cx="157638" cy="247651"/>
            </a:xfrm>
            <a:solidFill>
              <a:srgbClr val="FFCC00"/>
            </a:solidFill>
            <a:effectLst>
              <a:outerShdw blurRad="63500" dist="38100" dir="2700000" algn="ctr" rotWithShape="0">
                <a:srgbClr val="000000"/>
              </a:outerShdw>
            </a:effectLst>
          </p:grpSpPr>
          <p:sp>
            <p:nvSpPr>
              <p:cNvPr id="427" name="Flowchart: Delay 4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8" name="Oval 4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0" name="Group 339"/>
            <p:cNvGrpSpPr/>
            <p:nvPr/>
          </p:nvGrpSpPr>
          <p:grpSpPr>
            <a:xfrm>
              <a:off x="6721847" y="2597267"/>
              <a:ext cx="157638" cy="247651"/>
              <a:chOff x="406481" y="3036713"/>
              <a:chExt cx="157638" cy="247651"/>
            </a:xfrm>
            <a:solidFill>
              <a:srgbClr val="FFCC00"/>
            </a:solidFill>
            <a:effectLst>
              <a:outerShdw blurRad="63500" dist="38100" dir="2700000" algn="ctr" rotWithShape="0">
                <a:srgbClr val="000000"/>
              </a:outerShdw>
            </a:effectLst>
          </p:grpSpPr>
          <p:sp>
            <p:nvSpPr>
              <p:cNvPr id="425" name="Flowchart: Delay 4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6" name="Oval 4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1" name="Group 340"/>
            <p:cNvGrpSpPr/>
            <p:nvPr/>
          </p:nvGrpSpPr>
          <p:grpSpPr>
            <a:xfrm>
              <a:off x="6951931" y="2598587"/>
              <a:ext cx="157638" cy="247651"/>
              <a:chOff x="406481" y="3036713"/>
              <a:chExt cx="157638" cy="247651"/>
            </a:xfrm>
            <a:solidFill>
              <a:srgbClr val="FFCC00"/>
            </a:solidFill>
            <a:effectLst>
              <a:outerShdw blurRad="63500" dist="38100" dir="2700000" algn="ctr" rotWithShape="0">
                <a:srgbClr val="000000"/>
              </a:outerShdw>
            </a:effectLst>
          </p:grpSpPr>
          <p:sp>
            <p:nvSpPr>
              <p:cNvPr id="423" name="Flowchart: Delay 4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4" name="Oval 4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2" name="Group 341"/>
            <p:cNvGrpSpPr/>
            <p:nvPr/>
          </p:nvGrpSpPr>
          <p:grpSpPr>
            <a:xfrm>
              <a:off x="6027078" y="2890464"/>
              <a:ext cx="157638" cy="247651"/>
              <a:chOff x="406481" y="3036713"/>
              <a:chExt cx="157638" cy="247651"/>
            </a:xfrm>
            <a:solidFill>
              <a:srgbClr val="FFCC00"/>
            </a:solidFill>
            <a:effectLst>
              <a:outerShdw blurRad="63500" dist="38100" dir="2700000" algn="ctr" rotWithShape="0">
                <a:srgbClr val="000000"/>
              </a:outerShdw>
            </a:effectLst>
          </p:grpSpPr>
          <p:sp>
            <p:nvSpPr>
              <p:cNvPr id="421" name="Flowchart: Delay 4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2" name="Oval 4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3" name="Group 342"/>
            <p:cNvGrpSpPr/>
            <p:nvPr/>
          </p:nvGrpSpPr>
          <p:grpSpPr>
            <a:xfrm>
              <a:off x="6255678" y="2889144"/>
              <a:ext cx="157638" cy="247651"/>
              <a:chOff x="406481" y="3036713"/>
              <a:chExt cx="157638" cy="247651"/>
            </a:xfrm>
            <a:solidFill>
              <a:srgbClr val="FFCC00"/>
            </a:solidFill>
            <a:effectLst>
              <a:outerShdw blurRad="63500" dist="38100" dir="2700000" algn="ctr" rotWithShape="0">
                <a:srgbClr val="000000"/>
              </a:outerShdw>
            </a:effectLst>
          </p:grpSpPr>
          <p:sp>
            <p:nvSpPr>
              <p:cNvPr id="419" name="Flowchart: Delay 4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0" name="Oval 4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4" name="Group 343"/>
            <p:cNvGrpSpPr/>
            <p:nvPr/>
          </p:nvGrpSpPr>
          <p:grpSpPr>
            <a:xfrm>
              <a:off x="6485762" y="2890464"/>
              <a:ext cx="157638" cy="247651"/>
              <a:chOff x="406481" y="3036713"/>
              <a:chExt cx="157638" cy="247651"/>
            </a:xfrm>
            <a:solidFill>
              <a:srgbClr val="FFCC00"/>
            </a:solidFill>
            <a:effectLst>
              <a:outerShdw blurRad="63500" dist="38100" dir="2700000" algn="ctr" rotWithShape="0">
                <a:srgbClr val="000000"/>
              </a:outerShdw>
            </a:effectLst>
          </p:grpSpPr>
          <p:sp>
            <p:nvSpPr>
              <p:cNvPr id="417" name="Flowchart: Delay 4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8" name="Oval 4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5" name="Group 344"/>
            <p:cNvGrpSpPr/>
            <p:nvPr/>
          </p:nvGrpSpPr>
          <p:grpSpPr>
            <a:xfrm>
              <a:off x="6721847" y="2889144"/>
              <a:ext cx="157638" cy="247651"/>
              <a:chOff x="406481" y="3036713"/>
              <a:chExt cx="157638" cy="247651"/>
            </a:xfrm>
            <a:solidFill>
              <a:srgbClr val="FFCC00"/>
            </a:solidFill>
            <a:effectLst>
              <a:outerShdw blurRad="63500" dist="38100" dir="2700000" algn="ctr" rotWithShape="0">
                <a:srgbClr val="000000"/>
              </a:outerShdw>
            </a:effectLst>
          </p:grpSpPr>
          <p:sp>
            <p:nvSpPr>
              <p:cNvPr id="415" name="Flowchart: Delay 4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6" name="Oval 4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6" name="Group 345"/>
            <p:cNvGrpSpPr/>
            <p:nvPr/>
          </p:nvGrpSpPr>
          <p:grpSpPr>
            <a:xfrm>
              <a:off x="6951931" y="2890464"/>
              <a:ext cx="157638" cy="247651"/>
              <a:chOff x="406481" y="3036713"/>
              <a:chExt cx="157638" cy="247651"/>
            </a:xfrm>
            <a:solidFill>
              <a:srgbClr val="FFCC00"/>
            </a:solidFill>
            <a:effectLst>
              <a:outerShdw blurRad="63500" dist="38100" dir="2700000" algn="ctr" rotWithShape="0">
                <a:srgbClr val="000000"/>
              </a:outerShdw>
            </a:effectLst>
          </p:grpSpPr>
          <p:sp>
            <p:nvSpPr>
              <p:cNvPr id="413" name="Flowchart: Delay 4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4" name="Oval 4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7" name="Group 346"/>
            <p:cNvGrpSpPr/>
            <p:nvPr/>
          </p:nvGrpSpPr>
          <p:grpSpPr>
            <a:xfrm>
              <a:off x="6029141" y="3191211"/>
              <a:ext cx="157638" cy="247651"/>
              <a:chOff x="406481" y="3036713"/>
              <a:chExt cx="157638" cy="247651"/>
            </a:xfrm>
            <a:solidFill>
              <a:srgbClr val="FFCC00"/>
            </a:solidFill>
            <a:effectLst>
              <a:outerShdw blurRad="63500" dist="38100" dir="2700000" algn="ctr" rotWithShape="0">
                <a:srgbClr val="000000"/>
              </a:outerShdw>
            </a:effectLst>
          </p:grpSpPr>
          <p:sp>
            <p:nvSpPr>
              <p:cNvPr id="411" name="Flowchart: Delay 4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2" name="Oval 4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8" name="Group 347"/>
            <p:cNvGrpSpPr/>
            <p:nvPr/>
          </p:nvGrpSpPr>
          <p:grpSpPr>
            <a:xfrm>
              <a:off x="6257741" y="3189891"/>
              <a:ext cx="157638" cy="247651"/>
              <a:chOff x="406481" y="3036713"/>
              <a:chExt cx="157638" cy="247651"/>
            </a:xfrm>
            <a:solidFill>
              <a:srgbClr val="FFCC00"/>
            </a:solidFill>
            <a:effectLst>
              <a:outerShdw blurRad="63500" dist="38100" dir="2700000" algn="ctr" rotWithShape="0">
                <a:srgbClr val="000000"/>
              </a:outerShdw>
            </a:effectLst>
          </p:grpSpPr>
          <p:sp>
            <p:nvSpPr>
              <p:cNvPr id="409" name="Flowchart: Delay 4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0" name="Oval 4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9" name="Group 348"/>
            <p:cNvGrpSpPr/>
            <p:nvPr/>
          </p:nvGrpSpPr>
          <p:grpSpPr>
            <a:xfrm>
              <a:off x="6487825" y="3191211"/>
              <a:ext cx="157638" cy="247651"/>
              <a:chOff x="406481" y="3036713"/>
              <a:chExt cx="157638" cy="247651"/>
            </a:xfrm>
            <a:solidFill>
              <a:srgbClr val="FFCC00"/>
            </a:solidFill>
            <a:effectLst>
              <a:outerShdw blurRad="63500" dist="38100" dir="2700000" algn="ctr" rotWithShape="0">
                <a:srgbClr val="000000"/>
              </a:outerShdw>
            </a:effectLst>
          </p:grpSpPr>
          <p:sp>
            <p:nvSpPr>
              <p:cNvPr id="407" name="Flowchart: Delay 4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8" name="Oval 4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0" name="Group 349"/>
            <p:cNvGrpSpPr/>
            <p:nvPr/>
          </p:nvGrpSpPr>
          <p:grpSpPr>
            <a:xfrm>
              <a:off x="6723910" y="3189891"/>
              <a:ext cx="157638" cy="247651"/>
              <a:chOff x="406481" y="3036713"/>
              <a:chExt cx="157638" cy="247651"/>
            </a:xfrm>
            <a:solidFill>
              <a:srgbClr val="FFCC00"/>
            </a:solidFill>
            <a:effectLst>
              <a:outerShdw blurRad="63500" dist="38100" dir="2700000" algn="ctr" rotWithShape="0">
                <a:srgbClr val="000000"/>
              </a:outerShdw>
            </a:effectLst>
          </p:grpSpPr>
          <p:sp>
            <p:nvSpPr>
              <p:cNvPr id="405" name="Flowchart: Delay 4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6" name="Oval 4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1" name="Group 350"/>
            <p:cNvGrpSpPr/>
            <p:nvPr/>
          </p:nvGrpSpPr>
          <p:grpSpPr>
            <a:xfrm>
              <a:off x="6953994" y="3191211"/>
              <a:ext cx="157638" cy="247651"/>
              <a:chOff x="406481" y="3036713"/>
              <a:chExt cx="157638" cy="247651"/>
            </a:xfrm>
            <a:solidFill>
              <a:srgbClr val="FFCC00"/>
            </a:solidFill>
            <a:effectLst>
              <a:outerShdw blurRad="63500" dist="38100" dir="2700000" algn="ctr" rotWithShape="0">
                <a:srgbClr val="000000"/>
              </a:outerShdw>
            </a:effectLst>
          </p:grpSpPr>
          <p:sp>
            <p:nvSpPr>
              <p:cNvPr id="403" name="Flowchart: Delay 40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4" name="Oval 40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2" name="Group 351"/>
            <p:cNvGrpSpPr/>
            <p:nvPr/>
          </p:nvGrpSpPr>
          <p:grpSpPr>
            <a:xfrm>
              <a:off x="6029141" y="3488381"/>
              <a:ext cx="157638" cy="247651"/>
              <a:chOff x="406481" y="3036713"/>
              <a:chExt cx="157638" cy="247651"/>
            </a:xfrm>
            <a:solidFill>
              <a:srgbClr val="FFCC00"/>
            </a:solidFill>
            <a:effectLst>
              <a:outerShdw blurRad="63500" dist="38100" dir="2700000" algn="ctr" rotWithShape="0">
                <a:srgbClr val="000000"/>
              </a:outerShdw>
            </a:effectLst>
          </p:grpSpPr>
          <p:sp>
            <p:nvSpPr>
              <p:cNvPr id="401" name="Flowchart: Delay 4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2" name="Oval 4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3" name="Group 352"/>
            <p:cNvGrpSpPr/>
            <p:nvPr/>
          </p:nvGrpSpPr>
          <p:grpSpPr>
            <a:xfrm>
              <a:off x="6257741" y="3487061"/>
              <a:ext cx="157638" cy="247651"/>
              <a:chOff x="406481" y="3036713"/>
              <a:chExt cx="157638" cy="247651"/>
            </a:xfrm>
            <a:solidFill>
              <a:srgbClr val="FFCC00"/>
            </a:solidFill>
            <a:effectLst>
              <a:outerShdw blurRad="63500" dist="38100" dir="2700000" algn="ctr" rotWithShape="0">
                <a:srgbClr val="000000"/>
              </a:outerShdw>
            </a:effectLst>
          </p:grpSpPr>
          <p:sp>
            <p:nvSpPr>
              <p:cNvPr id="399" name="Flowchart: Delay 3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0" name="Oval 3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4" name="Group 353"/>
            <p:cNvGrpSpPr/>
            <p:nvPr/>
          </p:nvGrpSpPr>
          <p:grpSpPr>
            <a:xfrm>
              <a:off x="6487825" y="3488381"/>
              <a:ext cx="157638" cy="247651"/>
              <a:chOff x="406481" y="3036713"/>
              <a:chExt cx="157638" cy="247651"/>
            </a:xfrm>
            <a:solidFill>
              <a:srgbClr val="FFCC00"/>
            </a:solidFill>
            <a:effectLst>
              <a:outerShdw blurRad="63500" dist="38100" dir="2700000" algn="ctr" rotWithShape="0">
                <a:srgbClr val="000000"/>
              </a:outerShdw>
            </a:effectLst>
          </p:grpSpPr>
          <p:sp>
            <p:nvSpPr>
              <p:cNvPr id="397" name="Flowchart: Delay 3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8" name="Oval 3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5" name="Group 354"/>
            <p:cNvGrpSpPr/>
            <p:nvPr/>
          </p:nvGrpSpPr>
          <p:grpSpPr>
            <a:xfrm>
              <a:off x="6723910" y="3487061"/>
              <a:ext cx="157638" cy="247651"/>
              <a:chOff x="406481" y="3036713"/>
              <a:chExt cx="157638" cy="247651"/>
            </a:xfrm>
            <a:solidFill>
              <a:srgbClr val="FFCC00"/>
            </a:solidFill>
            <a:effectLst>
              <a:outerShdw blurRad="63500" dist="38100" dir="2700000" algn="ctr" rotWithShape="0">
                <a:srgbClr val="000000"/>
              </a:outerShdw>
            </a:effectLst>
          </p:grpSpPr>
          <p:sp>
            <p:nvSpPr>
              <p:cNvPr id="395" name="Flowchart: Delay 3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6" name="Oval 3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6" name="Group 355"/>
            <p:cNvGrpSpPr/>
            <p:nvPr/>
          </p:nvGrpSpPr>
          <p:grpSpPr>
            <a:xfrm>
              <a:off x="6953994" y="3488381"/>
              <a:ext cx="157638" cy="247651"/>
              <a:chOff x="406481" y="3036713"/>
              <a:chExt cx="157638" cy="247651"/>
            </a:xfrm>
            <a:solidFill>
              <a:srgbClr val="FFCC00"/>
            </a:solidFill>
            <a:effectLst>
              <a:outerShdw blurRad="63500" dist="38100" dir="2700000" algn="ctr" rotWithShape="0">
                <a:srgbClr val="000000"/>
              </a:outerShdw>
            </a:effectLst>
          </p:grpSpPr>
          <p:sp>
            <p:nvSpPr>
              <p:cNvPr id="393" name="Flowchart: Delay 3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4" name="Oval 3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7" name="Group 356"/>
            <p:cNvGrpSpPr/>
            <p:nvPr/>
          </p:nvGrpSpPr>
          <p:grpSpPr>
            <a:xfrm>
              <a:off x="6031204" y="3789128"/>
              <a:ext cx="157638" cy="247651"/>
              <a:chOff x="406481" y="3036713"/>
              <a:chExt cx="157638" cy="247651"/>
            </a:xfrm>
            <a:solidFill>
              <a:srgbClr val="FFCC00"/>
            </a:solidFill>
            <a:effectLst>
              <a:outerShdw blurRad="63500" dist="38100" dir="2700000" algn="ctr" rotWithShape="0">
                <a:srgbClr val="000000"/>
              </a:outerShdw>
            </a:effectLst>
          </p:grpSpPr>
          <p:sp>
            <p:nvSpPr>
              <p:cNvPr id="391" name="Flowchart: Delay 3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2" name="Oval 3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8" name="Group 357"/>
            <p:cNvGrpSpPr/>
            <p:nvPr/>
          </p:nvGrpSpPr>
          <p:grpSpPr>
            <a:xfrm>
              <a:off x="6259804" y="3787808"/>
              <a:ext cx="157638" cy="247651"/>
              <a:chOff x="406481" y="3036713"/>
              <a:chExt cx="157638" cy="247651"/>
            </a:xfrm>
            <a:solidFill>
              <a:srgbClr val="FFCC00"/>
            </a:solidFill>
            <a:effectLst>
              <a:outerShdw blurRad="63500" dist="38100" dir="2700000" algn="ctr" rotWithShape="0">
                <a:srgbClr val="000000"/>
              </a:outerShdw>
            </a:effectLst>
          </p:grpSpPr>
          <p:sp>
            <p:nvSpPr>
              <p:cNvPr id="389" name="Flowchart: Delay 3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0" name="Oval 3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9" name="Group 358"/>
            <p:cNvGrpSpPr/>
            <p:nvPr/>
          </p:nvGrpSpPr>
          <p:grpSpPr>
            <a:xfrm>
              <a:off x="6489888" y="3789128"/>
              <a:ext cx="157638" cy="247651"/>
              <a:chOff x="406481" y="3036713"/>
              <a:chExt cx="157638" cy="247651"/>
            </a:xfrm>
            <a:solidFill>
              <a:srgbClr val="FFCC00"/>
            </a:solidFill>
            <a:effectLst>
              <a:outerShdw blurRad="63500" dist="38100" dir="2700000" algn="ctr" rotWithShape="0">
                <a:srgbClr val="000000"/>
              </a:outerShdw>
            </a:effectLst>
          </p:grpSpPr>
          <p:sp>
            <p:nvSpPr>
              <p:cNvPr id="387" name="Flowchart: Delay 3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8" name="Oval 3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0" name="Group 359"/>
            <p:cNvGrpSpPr/>
            <p:nvPr/>
          </p:nvGrpSpPr>
          <p:grpSpPr>
            <a:xfrm>
              <a:off x="6725973" y="3787808"/>
              <a:ext cx="157638" cy="247651"/>
              <a:chOff x="406481" y="3036713"/>
              <a:chExt cx="157638" cy="247651"/>
            </a:xfrm>
            <a:solidFill>
              <a:srgbClr val="FFCC00"/>
            </a:solidFill>
            <a:effectLst>
              <a:outerShdw blurRad="63500" dist="38100" dir="2700000" algn="ctr" rotWithShape="0">
                <a:srgbClr val="000000"/>
              </a:outerShdw>
            </a:effectLst>
          </p:grpSpPr>
          <p:sp>
            <p:nvSpPr>
              <p:cNvPr id="385" name="Flowchart: Delay 3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6" name="Oval 3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1" name="Group 360"/>
            <p:cNvGrpSpPr/>
            <p:nvPr/>
          </p:nvGrpSpPr>
          <p:grpSpPr>
            <a:xfrm>
              <a:off x="6956057" y="3789128"/>
              <a:ext cx="157638" cy="247651"/>
              <a:chOff x="406481" y="3036713"/>
              <a:chExt cx="157638" cy="247651"/>
            </a:xfrm>
            <a:solidFill>
              <a:srgbClr val="FFCC00"/>
            </a:solidFill>
            <a:effectLst>
              <a:outerShdw blurRad="63500" dist="38100" dir="2700000" algn="ctr" rotWithShape="0">
                <a:srgbClr val="000000"/>
              </a:outerShdw>
            </a:effectLst>
          </p:grpSpPr>
          <p:sp>
            <p:nvSpPr>
              <p:cNvPr id="383" name="Flowchart: Delay 3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4" name="Oval 3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2" name="Group 361"/>
            <p:cNvGrpSpPr/>
            <p:nvPr/>
          </p:nvGrpSpPr>
          <p:grpSpPr>
            <a:xfrm>
              <a:off x="6031204" y="4081005"/>
              <a:ext cx="157638" cy="247651"/>
              <a:chOff x="406481" y="3036713"/>
              <a:chExt cx="157638" cy="247651"/>
            </a:xfrm>
            <a:solidFill>
              <a:srgbClr val="FFCC00"/>
            </a:solidFill>
            <a:effectLst>
              <a:outerShdw blurRad="63500" dist="38100" dir="2700000" algn="ctr" rotWithShape="0">
                <a:srgbClr val="000000"/>
              </a:outerShdw>
            </a:effectLst>
          </p:grpSpPr>
          <p:sp>
            <p:nvSpPr>
              <p:cNvPr id="381" name="Flowchart: Delay 3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2" name="Oval 3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3" name="Group 362"/>
            <p:cNvGrpSpPr/>
            <p:nvPr/>
          </p:nvGrpSpPr>
          <p:grpSpPr>
            <a:xfrm>
              <a:off x="6259804" y="4079685"/>
              <a:ext cx="157638" cy="247651"/>
              <a:chOff x="406481" y="3036713"/>
              <a:chExt cx="157638" cy="247651"/>
            </a:xfrm>
            <a:solidFill>
              <a:srgbClr val="FFCC00"/>
            </a:solidFill>
            <a:effectLst>
              <a:outerShdw blurRad="63500" dist="38100" dir="2700000" algn="ctr" rotWithShape="0">
                <a:srgbClr val="000000"/>
              </a:outerShdw>
            </a:effectLst>
          </p:grpSpPr>
          <p:sp>
            <p:nvSpPr>
              <p:cNvPr id="379" name="Flowchart: Delay 3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0" name="Oval 3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4" name="Group 363"/>
            <p:cNvGrpSpPr/>
            <p:nvPr/>
          </p:nvGrpSpPr>
          <p:grpSpPr>
            <a:xfrm>
              <a:off x="6489888" y="4081005"/>
              <a:ext cx="157638" cy="247651"/>
              <a:chOff x="406481" y="3036713"/>
              <a:chExt cx="157638" cy="247651"/>
            </a:xfrm>
            <a:solidFill>
              <a:srgbClr val="FFCC00"/>
            </a:solidFill>
            <a:effectLst>
              <a:outerShdw blurRad="63500" dist="38100" dir="2700000" algn="ctr" rotWithShape="0">
                <a:srgbClr val="000000"/>
              </a:outerShdw>
            </a:effectLst>
          </p:grpSpPr>
          <p:sp>
            <p:nvSpPr>
              <p:cNvPr id="377" name="Flowchart: Delay 3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8" name="Oval 3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5" name="Group 364"/>
            <p:cNvGrpSpPr/>
            <p:nvPr/>
          </p:nvGrpSpPr>
          <p:grpSpPr>
            <a:xfrm>
              <a:off x="6725973" y="4079685"/>
              <a:ext cx="157638" cy="247651"/>
              <a:chOff x="406481" y="3036713"/>
              <a:chExt cx="157638" cy="247651"/>
            </a:xfrm>
            <a:solidFill>
              <a:srgbClr val="FFCC00"/>
            </a:solidFill>
            <a:effectLst>
              <a:outerShdw blurRad="63500" dist="38100" dir="2700000" algn="ctr" rotWithShape="0">
                <a:srgbClr val="000000"/>
              </a:outerShdw>
            </a:effectLst>
          </p:grpSpPr>
          <p:sp>
            <p:nvSpPr>
              <p:cNvPr id="375" name="Flowchart: Delay 3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6" name="Oval 3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6" name="Group 365"/>
            <p:cNvGrpSpPr/>
            <p:nvPr/>
          </p:nvGrpSpPr>
          <p:grpSpPr>
            <a:xfrm>
              <a:off x="6956057" y="4081005"/>
              <a:ext cx="157638" cy="247651"/>
              <a:chOff x="406481" y="3036713"/>
              <a:chExt cx="157638" cy="247651"/>
            </a:xfrm>
            <a:solidFill>
              <a:srgbClr val="FFCC00"/>
            </a:solidFill>
            <a:effectLst>
              <a:outerShdw blurRad="63500" dist="38100" dir="2700000" algn="ctr" rotWithShape="0">
                <a:srgbClr val="000000"/>
              </a:outerShdw>
            </a:effectLst>
          </p:grpSpPr>
          <p:sp>
            <p:nvSpPr>
              <p:cNvPr id="373" name="Flowchart: Delay 37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4" name="Oval 37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7" name="Group 366"/>
            <p:cNvGrpSpPr/>
            <p:nvPr/>
          </p:nvGrpSpPr>
          <p:grpSpPr>
            <a:xfrm>
              <a:off x="6261867" y="4380432"/>
              <a:ext cx="157638" cy="247651"/>
              <a:chOff x="406481" y="3036713"/>
              <a:chExt cx="157638" cy="247651"/>
            </a:xfrm>
            <a:solidFill>
              <a:srgbClr val="FFCC00"/>
            </a:solidFill>
            <a:effectLst>
              <a:outerShdw blurRad="63500" dist="38100" dir="2700000" algn="ctr" rotWithShape="0">
                <a:srgbClr val="000000"/>
              </a:outerShdw>
            </a:effectLst>
          </p:grpSpPr>
          <p:sp>
            <p:nvSpPr>
              <p:cNvPr id="371" name="Flowchart: Delay 37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2" name="Oval 37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8" name="Group 367"/>
            <p:cNvGrpSpPr/>
            <p:nvPr/>
          </p:nvGrpSpPr>
          <p:grpSpPr>
            <a:xfrm>
              <a:off x="6728036" y="4380432"/>
              <a:ext cx="157638" cy="247651"/>
              <a:chOff x="406481" y="3036713"/>
              <a:chExt cx="157638" cy="247651"/>
            </a:xfrm>
            <a:solidFill>
              <a:srgbClr val="FFCC00"/>
            </a:solidFill>
            <a:effectLst>
              <a:outerShdw blurRad="63500" dist="38100" dir="2700000" algn="ctr" rotWithShape="0">
                <a:srgbClr val="000000"/>
              </a:outerShdw>
            </a:effectLst>
          </p:grpSpPr>
          <p:sp>
            <p:nvSpPr>
              <p:cNvPr id="369" name="Flowchart: Delay 36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0" name="Oval 36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443" name="Group 442"/>
          <p:cNvGrpSpPr/>
          <p:nvPr/>
        </p:nvGrpSpPr>
        <p:grpSpPr>
          <a:xfrm>
            <a:off x="1448356" y="2286000"/>
            <a:ext cx="620389" cy="1746757"/>
            <a:chOff x="76756" y="3470956"/>
            <a:chExt cx="620389" cy="1746757"/>
          </a:xfrm>
        </p:grpSpPr>
        <p:grpSp>
          <p:nvGrpSpPr>
            <p:cNvPr id="444" name="Group 443"/>
            <p:cNvGrpSpPr/>
            <p:nvPr/>
          </p:nvGrpSpPr>
          <p:grpSpPr>
            <a:xfrm>
              <a:off x="301387" y="3472276"/>
              <a:ext cx="157638" cy="247651"/>
              <a:chOff x="406481" y="3036713"/>
              <a:chExt cx="157638" cy="247651"/>
            </a:xfrm>
            <a:solidFill>
              <a:srgbClr val="00CC99"/>
            </a:solidFill>
            <a:effectLst>
              <a:outerShdw blurRad="63500" dist="38100" dir="2700000" algn="ctr" rotWithShape="0">
                <a:srgbClr val="000000"/>
              </a:outerShdw>
            </a:effectLst>
          </p:grpSpPr>
          <p:sp>
            <p:nvSpPr>
              <p:cNvPr id="493" name="Flowchart: Delay 4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94" name="Oval 4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45" name="Group 444"/>
            <p:cNvGrpSpPr/>
            <p:nvPr/>
          </p:nvGrpSpPr>
          <p:grpSpPr>
            <a:xfrm>
              <a:off x="303450" y="3773023"/>
              <a:ext cx="157638" cy="247651"/>
              <a:chOff x="406481" y="3036713"/>
              <a:chExt cx="157638" cy="247651"/>
            </a:xfrm>
            <a:solidFill>
              <a:srgbClr val="00CC99"/>
            </a:solidFill>
            <a:effectLst>
              <a:outerShdw blurRad="63500" dist="38100" dir="2700000" algn="ctr" rotWithShape="0">
                <a:srgbClr val="000000"/>
              </a:outerShdw>
            </a:effectLst>
          </p:grpSpPr>
          <p:sp>
            <p:nvSpPr>
              <p:cNvPr id="491" name="Flowchart: Delay 4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92" name="Oval 4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46" name="Group 445"/>
            <p:cNvGrpSpPr/>
            <p:nvPr/>
          </p:nvGrpSpPr>
          <p:grpSpPr>
            <a:xfrm>
              <a:off x="303450" y="4064900"/>
              <a:ext cx="157638" cy="247651"/>
              <a:chOff x="406481" y="3036713"/>
              <a:chExt cx="157638" cy="247651"/>
            </a:xfrm>
            <a:solidFill>
              <a:srgbClr val="00CC99"/>
            </a:solidFill>
            <a:effectLst>
              <a:outerShdw blurRad="63500" dist="38100" dir="2700000" algn="ctr" rotWithShape="0">
                <a:srgbClr val="000000"/>
              </a:outerShdw>
            </a:effectLst>
          </p:grpSpPr>
          <p:sp>
            <p:nvSpPr>
              <p:cNvPr id="489" name="Flowchart: Delay 4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90" name="Oval 4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47" name="Group 446"/>
            <p:cNvGrpSpPr/>
            <p:nvPr/>
          </p:nvGrpSpPr>
          <p:grpSpPr>
            <a:xfrm>
              <a:off x="305513" y="4365647"/>
              <a:ext cx="157638" cy="247651"/>
              <a:chOff x="406481" y="3036713"/>
              <a:chExt cx="157638" cy="247651"/>
            </a:xfrm>
            <a:solidFill>
              <a:srgbClr val="00CC99"/>
            </a:solidFill>
            <a:effectLst>
              <a:outerShdw blurRad="63500" dist="38100" dir="2700000" algn="ctr" rotWithShape="0">
                <a:srgbClr val="000000"/>
              </a:outerShdw>
            </a:effectLst>
          </p:grpSpPr>
          <p:sp>
            <p:nvSpPr>
              <p:cNvPr id="487" name="Flowchart: Delay 4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88" name="Oval 4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48" name="Group 447"/>
            <p:cNvGrpSpPr/>
            <p:nvPr/>
          </p:nvGrpSpPr>
          <p:grpSpPr>
            <a:xfrm>
              <a:off x="306463" y="4670635"/>
              <a:ext cx="157638" cy="247651"/>
              <a:chOff x="406481" y="3036713"/>
              <a:chExt cx="157638" cy="247651"/>
            </a:xfrm>
            <a:solidFill>
              <a:srgbClr val="00CC99"/>
            </a:solidFill>
            <a:effectLst>
              <a:outerShdw blurRad="63500" dist="38100" dir="2700000" algn="ctr" rotWithShape="0">
                <a:srgbClr val="000000"/>
              </a:outerShdw>
            </a:effectLst>
          </p:grpSpPr>
          <p:sp>
            <p:nvSpPr>
              <p:cNvPr id="485" name="Flowchart: Delay 4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86" name="Oval 4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49" name="Group 448"/>
            <p:cNvGrpSpPr/>
            <p:nvPr/>
          </p:nvGrpSpPr>
          <p:grpSpPr>
            <a:xfrm>
              <a:off x="532368" y="3470956"/>
              <a:ext cx="157638" cy="247651"/>
              <a:chOff x="406481" y="3036713"/>
              <a:chExt cx="157638" cy="247651"/>
            </a:xfrm>
            <a:solidFill>
              <a:srgbClr val="00CC99"/>
            </a:solidFill>
            <a:effectLst>
              <a:outerShdw blurRad="63500" dist="38100" dir="2700000" algn="ctr" rotWithShape="0">
                <a:srgbClr val="000000"/>
              </a:outerShdw>
            </a:effectLst>
          </p:grpSpPr>
          <p:sp>
            <p:nvSpPr>
              <p:cNvPr id="483" name="Flowchart: Delay 4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84" name="Oval 4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0" name="Group 449"/>
            <p:cNvGrpSpPr/>
            <p:nvPr/>
          </p:nvGrpSpPr>
          <p:grpSpPr>
            <a:xfrm>
              <a:off x="534431" y="3771703"/>
              <a:ext cx="157638" cy="247651"/>
              <a:chOff x="406481" y="3036713"/>
              <a:chExt cx="157638" cy="247651"/>
            </a:xfrm>
            <a:solidFill>
              <a:srgbClr val="00CC99"/>
            </a:solidFill>
            <a:effectLst>
              <a:outerShdw blurRad="63500" dist="38100" dir="2700000" algn="ctr" rotWithShape="0">
                <a:srgbClr val="000000"/>
              </a:outerShdw>
            </a:effectLst>
          </p:grpSpPr>
          <p:sp>
            <p:nvSpPr>
              <p:cNvPr id="481" name="Flowchart: Delay 4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82" name="Oval 4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1" name="Group 450"/>
            <p:cNvGrpSpPr/>
            <p:nvPr/>
          </p:nvGrpSpPr>
          <p:grpSpPr>
            <a:xfrm>
              <a:off x="534431" y="4063580"/>
              <a:ext cx="157638" cy="247651"/>
              <a:chOff x="406481" y="3036713"/>
              <a:chExt cx="157638" cy="247651"/>
            </a:xfrm>
            <a:solidFill>
              <a:srgbClr val="00CC99"/>
            </a:solidFill>
            <a:effectLst>
              <a:outerShdw blurRad="63500" dist="38100" dir="2700000" algn="ctr" rotWithShape="0">
                <a:srgbClr val="000000"/>
              </a:outerShdw>
            </a:effectLst>
          </p:grpSpPr>
          <p:sp>
            <p:nvSpPr>
              <p:cNvPr id="479" name="Flowchart: Delay 4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80" name="Oval 4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2" name="Group 451"/>
            <p:cNvGrpSpPr/>
            <p:nvPr/>
          </p:nvGrpSpPr>
          <p:grpSpPr>
            <a:xfrm>
              <a:off x="536494" y="4364327"/>
              <a:ext cx="157638" cy="247651"/>
              <a:chOff x="406481" y="3036713"/>
              <a:chExt cx="157638" cy="247651"/>
            </a:xfrm>
            <a:solidFill>
              <a:srgbClr val="00CC99"/>
            </a:solidFill>
            <a:effectLst>
              <a:outerShdw blurRad="63500" dist="38100" dir="2700000" algn="ctr" rotWithShape="0">
                <a:srgbClr val="000000"/>
              </a:outerShdw>
            </a:effectLst>
          </p:grpSpPr>
          <p:sp>
            <p:nvSpPr>
              <p:cNvPr id="477" name="Flowchart: Delay 4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78" name="Oval 4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3" name="Group 452"/>
            <p:cNvGrpSpPr/>
            <p:nvPr/>
          </p:nvGrpSpPr>
          <p:grpSpPr>
            <a:xfrm>
              <a:off x="537444" y="4669315"/>
              <a:ext cx="157638" cy="247651"/>
              <a:chOff x="406481" y="3036713"/>
              <a:chExt cx="157638" cy="247651"/>
            </a:xfrm>
            <a:solidFill>
              <a:srgbClr val="00CC99"/>
            </a:solidFill>
            <a:effectLst>
              <a:outerShdw blurRad="63500" dist="38100" dir="2700000" algn="ctr" rotWithShape="0">
                <a:srgbClr val="000000"/>
              </a:outerShdw>
            </a:effectLst>
          </p:grpSpPr>
          <p:sp>
            <p:nvSpPr>
              <p:cNvPr id="475" name="Flowchart: Delay 4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76" name="Oval 4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4" name="Group 453"/>
            <p:cNvGrpSpPr/>
            <p:nvPr/>
          </p:nvGrpSpPr>
          <p:grpSpPr>
            <a:xfrm>
              <a:off x="539507" y="4970062"/>
              <a:ext cx="157638" cy="247651"/>
              <a:chOff x="406481" y="3036713"/>
              <a:chExt cx="157638" cy="247651"/>
            </a:xfrm>
            <a:solidFill>
              <a:srgbClr val="00CC99"/>
            </a:solidFill>
            <a:effectLst>
              <a:outerShdw blurRad="63500" dist="38100" dir="2700000" algn="ctr" rotWithShape="0">
                <a:srgbClr val="000000"/>
              </a:outerShdw>
            </a:effectLst>
          </p:grpSpPr>
          <p:sp>
            <p:nvSpPr>
              <p:cNvPr id="473" name="Flowchart: Delay 47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74" name="Oval 47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5" name="Group 454"/>
            <p:cNvGrpSpPr/>
            <p:nvPr/>
          </p:nvGrpSpPr>
          <p:grpSpPr>
            <a:xfrm>
              <a:off x="76756" y="3470956"/>
              <a:ext cx="157638" cy="247651"/>
              <a:chOff x="406481" y="3036713"/>
              <a:chExt cx="157638" cy="247651"/>
            </a:xfrm>
            <a:solidFill>
              <a:srgbClr val="00CC99"/>
            </a:solidFill>
            <a:effectLst>
              <a:outerShdw blurRad="63500" dist="38100" dir="2700000" algn="ctr" rotWithShape="0">
                <a:srgbClr val="000000"/>
              </a:outerShdw>
            </a:effectLst>
          </p:grpSpPr>
          <p:sp>
            <p:nvSpPr>
              <p:cNvPr id="471" name="Flowchart: Delay 47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72" name="Oval 47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6" name="Group 455"/>
            <p:cNvGrpSpPr/>
            <p:nvPr/>
          </p:nvGrpSpPr>
          <p:grpSpPr>
            <a:xfrm>
              <a:off x="78819" y="3771703"/>
              <a:ext cx="157638" cy="247651"/>
              <a:chOff x="406481" y="3036713"/>
              <a:chExt cx="157638" cy="247651"/>
            </a:xfrm>
            <a:solidFill>
              <a:srgbClr val="00CC99"/>
            </a:solidFill>
            <a:effectLst>
              <a:outerShdw blurRad="63500" dist="38100" dir="2700000" algn="ctr" rotWithShape="0">
                <a:srgbClr val="000000"/>
              </a:outerShdw>
            </a:effectLst>
          </p:grpSpPr>
          <p:sp>
            <p:nvSpPr>
              <p:cNvPr id="469" name="Flowchart: Delay 46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70" name="Oval 46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7" name="Group 456"/>
            <p:cNvGrpSpPr/>
            <p:nvPr/>
          </p:nvGrpSpPr>
          <p:grpSpPr>
            <a:xfrm>
              <a:off x="78819" y="4063580"/>
              <a:ext cx="157638" cy="247651"/>
              <a:chOff x="406481" y="3036713"/>
              <a:chExt cx="157638" cy="247651"/>
            </a:xfrm>
            <a:solidFill>
              <a:srgbClr val="00CC99"/>
            </a:solidFill>
            <a:effectLst>
              <a:outerShdw blurRad="63500" dist="38100" dir="2700000" algn="ctr" rotWithShape="0">
                <a:srgbClr val="000000"/>
              </a:outerShdw>
            </a:effectLst>
          </p:grpSpPr>
          <p:sp>
            <p:nvSpPr>
              <p:cNvPr id="467" name="Flowchart: Delay 46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68" name="Oval 46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8" name="Group 457"/>
            <p:cNvGrpSpPr/>
            <p:nvPr/>
          </p:nvGrpSpPr>
          <p:grpSpPr>
            <a:xfrm>
              <a:off x="80882" y="4364327"/>
              <a:ext cx="157638" cy="247651"/>
              <a:chOff x="406481" y="3036713"/>
              <a:chExt cx="157638" cy="247651"/>
            </a:xfrm>
            <a:solidFill>
              <a:srgbClr val="00CC99"/>
            </a:solidFill>
            <a:effectLst>
              <a:outerShdw blurRad="63500" dist="38100" dir="2700000" algn="ctr" rotWithShape="0">
                <a:srgbClr val="000000"/>
              </a:outerShdw>
            </a:effectLst>
          </p:grpSpPr>
          <p:sp>
            <p:nvSpPr>
              <p:cNvPr id="465" name="Flowchart: Delay 46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66" name="Oval 46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9" name="Group 458"/>
            <p:cNvGrpSpPr/>
            <p:nvPr/>
          </p:nvGrpSpPr>
          <p:grpSpPr>
            <a:xfrm>
              <a:off x="81832" y="4669315"/>
              <a:ext cx="157638" cy="247651"/>
              <a:chOff x="406481" y="3036713"/>
              <a:chExt cx="157638" cy="247651"/>
            </a:xfrm>
            <a:solidFill>
              <a:srgbClr val="00CC99"/>
            </a:solidFill>
            <a:effectLst>
              <a:outerShdw blurRad="63500" dist="38100" dir="2700000" algn="ctr" rotWithShape="0">
                <a:srgbClr val="000000"/>
              </a:outerShdw>
            </a:effectLst>
          </p:grpSpPr>
          <p:sp>
            <p:nvSpPr>
              <p:cNvPr id="463" name="Flowchart: Delay 46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64" name="Oval 46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60" name="Group 459"/>
            <p:cNvGrpSpPr/>
            <p:nvPr/>
          </p:nvGrpSpPr>
          <p:grpSpPr>
            <a:xfrm>
              <a:off x="83895" y="4970062"/>
              <a:ext cx="157638" cy="247651"/>
              <a:chOff x="406481" y="3036713"/>
              <a:chExt cx="157638" cy="247651"/>
            </a:xfrm>
            <a:solidFill>
              <a:srgbClr val="00CC99"/>
            </a:solidFill>
            <a:effectLst>
              <a:outerShdw blurRad="63500" dist="38100" dir="2700000" algn="ctr" rotWithShape="0">
                <a:srgbClr val="000000"/>
              </a:outerShdw>
            </a:effectLst>
          </p:grpSpPr>
          <p:sp>
            <p:nvSpPr>
              <p:cNvPr id="461" name="Flowchart: Delay 46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62" name="Oval 46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495" name="Group 494"/>
          <p:cNvGrpSpPr/>
          <p:nvPr/>
        </p:nvGrpSpPr>
        <p:grpSpPr>
          <a:xfrm>
            <a:off x="2941259" y="2273661"/>
            <a:ext cx="2029213" cy="3532562"/>
            <a:chOff x="961550" y="2280415"/>
            <a:chExt cx="2029213" cy="3532562"/>
          </a:xfrm>
        </p:grpSpPr>
        <p:grpSp>
          <p:nvGrpSpPr>
            <p:cNvPr id="496" name="Group 495"/>
            <p:cNvGrpSpPr/>
            <p:nvPr/>
          </p:nvGrpSpPr>
          <p:grpSpPr>
            <a:xfrm>
              <a:off x="1190760" y="2280415"/>
              <a:ext cx="157638" cy="247651"/>
              <a:chOff x="406481" y="3036713"/>
              <a:chExt cx="157638" cy="247651"/>
            </a:xfrm>
            <a:solidFill>
              <a:srgbClr val="CC0099"/>
            </a:solidFill>
            <a:effectLst>
              <a:outerShdw blurRad="63500" dist="38100" dir="2700000" algn="ctr" rotWithShape="0">
                <a:srgbClr val="000000"/>
              </a:outerShdw>
            </a:effectLst>
          </p:grpSpPr>
          <p:sp>
            <p:nvSpPr>
              <p:cNvPr id="815" name="Flowchart: Delay 8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6" name="Oval 8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97" name="Group 496"/>
            <p:cNvGrpSpPr/>
            <p:nvPr/>
          </p:nvGrpSpPr>
          <p:grpSpPr>
            <a:xfrm>
              <a:off x="1420844" y="2281735"/>
              <a:ext cx="157638" cy="247651"/>
              <a:chOff x="406481" y="3036713"/>
              <a:chExt cx="157638" cy="247651"/>
            </a:xfrm>
            <a:solidFill>
              <a:srgbClr val="CC0099"/>
            </a:solidFill>
            <a:effectLst>
              <a:outerShdw blurRad="63500" dist="38100" dir="2700000" algn="ctr" rotWithShape="0">
                <a:srgbClr val="000000"/>
              </a:outerShdw>
            </a:effectLst>
          </p:grpSpPr>
          <p:sp>
            <p:nvSpPr>
              <p:cNvPr id="813" name="Flowchart: Delay 8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4" name="Oval 8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98" name="Group 497"/>
            <p:cNvGrpSpPr/>
            <p:nvPr/>
          </p:nvGrpSpPr>
          <p:grpSpPr>
            <a:xfrm>
              <a:off x="1649444" y="2280415"/>
              <a:ext cx="157638" cy="247651"/>
              <a:chOff x="406481" y="3036713"/>
              <a:chExt cx="157638" cy="247651"/>
            </a:xfrm>
            <a:solidFill>
              <a:srgbClr val="CC0099"/>
            </a:solidFill>
            <a:effectLst>
              <a:outerShdw blurRad="63500" dist="38100" dir="2700000" algn="ctr" rotWithShape="0">
                <a:srgbClr val="000000"/>
              </a:outerShdw>
            </a:effectLst>
          </p:grpSpPr>
          <p:sp>
            <p:nvSpPr>
              <p:cNvPr id="811" name="Flowchart: Delay 8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2" name="Oval 8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99" name="Group 498"/>
            <p:cNvGrpSpPr/>
            <p:nvPr/>
          </p:nvGrpSpPr>
          <p:grpSpPr>
            <a:xfrm>
              <a:off x="1879528" y="2281735"/>
              <a:ext cx="157638" cy="247651"/>
              <a:chOff x="406481" y="3036713"/>
              <a:chExt cx="157638" cy="247651"/>
            </a:xfrm>
            <a:solidFill>
              <a:srgbClr val="CC0099"/>
            </a:solidFill>
            <a:effectLst>
              <a:outerShdw blurRad="63500" dist="38100" dir="2700000" algn="ctr" rotWithShape="0">
                <a:srgbClr val="000000"/>
              </a:outerShdw>
            </a:effectLst>
          </p:grpSpPr>
          <p:sp>
            <p:nvSpPr>
              <p:cNvPr id="809" name="Flowchart: Delay 8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0" name="Oval 8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0" name="Group 499"/>
            <p:cNvGrpSpPr/>
            <p:nvPr/>
          </p:nvGrpSpPr>
          <p:grpSpPr>
            <a:xfrm>
              <a:off x="2115613" y="2280415"/>
              <a:ext cx="157638" cy="247651"/>
              <a:chOff x="406481" y="3036713"/>
              <a:chExt cx="157638" cy="247651"/>
            </a:xfrm>
            <a:solidFill>
              <a:srgbClr val="CC0099"/>
            </a:solidFill>
            <a:effectLst>
              <a:outerShdw blurRad="63500" dist="38100" dir="2700000" algn="ctr" rotWithShape="0">
                <a:srgbClr val="000000"/>
              </a:outerShdw>
            </a:effectLst>
          </p:grpSpPr>
          <p:sp>
            <p:nvSpPr>
              <p:cNvPr id="807" name="Flowchart: Delay 8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8" name="Oval 8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1" name="Group 500"/>
            <p:cNvGrpSpPr/>
            <p:nvPr/>
          </p:nvGrpSpPr>
          <p:grpSpPr>
            <a:xfrm>
              <a:off x="2345697" y="2281735"/>
              <a:ext cx="157638" cy="247651"/>
              <a:chOff x="406481" y="3036713"/>
              <a:chExt cx="157638" cy="247651"/>
            </a:xfrm>
            <a:solidFill>
              <a:srgbClr val="CC0099"/>
            </a:solidFill>
            <a:effectLst>
              <a:outerShdw blurRad="63500" dist="38100" dir="2700000" algn="ctr" rotWithShape="0">
                <a:srgbClr val="000000"/>
              </a:outerShdw>
            </a:effectLst>
          </p:grpSpPr>
          <p:sp>
            <p:nvSpPr>
              <p:cNvPr id="805" name="Flowchart: Delay 8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6" name="Oval 8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2" name="Group 501"/>
            <p:cNvGrpSpPr/>
            <p:nvPr/>
          </p:nvGrpSpPr>
          <p:grpSpPr>
            <a:xfrm>
              <a:off x="2574297" y="2280415"/>
              <a:ext cx="157638" cy="247651"/>
              <a:chOff x="406481" y="3036713"/>
              <a:chExt cx="157638" cy="247651"/>
            </a:xfrm>
            <a:solidFill>
              <a:srgbClr val="CC0099"/>
            </a:solidFill>
            <a:effectLst>
              <a:outerShdw blurRad="63500" dist="38100" dir="2700000" algn="ctr" rotWithShape="0">
                <a:srgbClr val="000000"/>
              </a:outerShdw>
            </a:effectLst>
          </p:grpSpPr>
          <p:sp>
            <p:nvSpPr>
              <p:cNvPr id="803" name="Flowchart: Delay 80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4" name="Oval 80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3" name="Group 502"/>
            <p:cNvGrpSpPr/>
            <p:nvPr/>
          </p:nvGrpSpPr>
          <p:grpSpPr>
            <a:xfrm>
              <a:off x="1192823" y="2581162"/>
              <a:ext cx="157638" cy="247651"/>
              <a:chOff x="406481" y="3036713"/>
              <a:chExt cx="157638" cy="247651"/>
            </a:xfrm>
            <a:solidFill>
              <a:srgbClr val="CC0099"/>
            </a:solidFill>
            <a:effectLst>
              <a:outerShdw blurRad="63500" dist="38100" dir="2700000" algn="ctr" rotWithShape="0">
                <a:srgbClr val="000000"/>
              </a:outerShdw>
            </a:effectLst>
          </p:grpSpPr>
          <p:sp>
            <p:nvSpPr>
              <p:cNvPr id="801" name="Flowchart: Delay 8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2" name="Oval 8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4" name="Group 503"/>
            <p:cNvGrpSpPr/>
            <p:nvPr/>
          </p:nvGrpSpPr>
          <p:grpSpPr>
            <a:xfrm>
              <a:off x="1422907" y="2582482"/>
              <a:ext cx="157638" cy="247651"/>
              <a:chOff x="406481" y="3036713"/>
              <a:chExt cx="157638" cy="247651"/>
            </a:xfrm>
            <a:solidFill>
              <a:srgbClr val="CC0099"/>
            </a:solidFill>
            <a:effectLst>
              <a:outerShdw blurRad="63500" dist="38100" dir="2700000" algn="ctr" rotWithShape="0">
                <a:srgbClr val="000000"/>
              </a:outerShdw>
            </a:effectLst>
          </p:grpSpPr>
          <p:sp>
            <p:nvSpPr>
              <p:cNvPr id="799" name="Flowchart: Delay 7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0" name="Oval 7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5" name="Group 504"/>
            <p:cNvGrpSpPr/>
            <p:nvPr/>
          </p:nvGrpSpPr>
          <p:grpSpPr>
            <a:xfrm>
              <a:off x="1651507" y="2581162"/>
              <a:ext cx="157638" cy="247651"/>
              <a:chOff x="406481" y="3036713"/>
              <a:chExt cx="157638" cy="247651"/>
            </a:xfrm>
            <a:solidFill>
              <a:srgbClr val="CC0099"/>
            </a:solidFill>
            <a:effectLst>
              <a:outerShdw blurRad="63500" dist="38100" dir="2700000" algn="ctr" rotWithShape="0">
                <a:srgbClr val="000000"/>
              </a:outerShdw>
            </a:effectLst>
          </p:grpSpPr>
          <p:sp>
            <p:nvSpPr>
              <p:cNvPr id="797" name="Flowchart: Delay 7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8" name="Oval 7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6" name="Group 505"/>
            <p:cNvGrpSpPr/>
            <p:nvPr/>
          </p:nvGrpSpPr>
          <p:grpSpPr>
            <a:xfrm>
              <a:off x="1881591" y="2582482"/>
              <a:ext cx="157638" cy="247651"/>
              <a:chOff x="406481" y="3036713"/>
              <a:chExt cx="157638" cy="247651"/>
            </a:xfrm>
            <a:solidFill>
              <a:srgbClr val="CC0099"/>
            </a:solidFill>
            <a:effectLst>
              <a:outerShdw blurRad="63500" dist="38100" dir="2700000" algn="ctr" rotWithShape="0">
                <a:srgbClr val="000000"/>
              </a:outerShdw>
            </a:effectLst>
          </p:grpSpPr>
          <p:sp>
            <p:nvSpPr>
              <p:cNvPr id="795" name="Flowchart: Delay 7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6" name="Oval 7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7" name="Group 506"/>
            <p:cNvGrpSpPr/>
            <p:nvPr/>
          </p:nvGrpSpPr>
          <p:grpSpPr>
            <a:xfrm>
              <a:off x="2117676" y="2581162"/>
              <a:ext cx="157638" cy="247651"/>
              <a:chOff x="406481" y="3036713"/>
              <a:chExt cx="157638" cy="247651"/>
            </a:xfrm>
            <a:solidFill>
              <a:srgbClr val="CC0099"/>
            </a:solidFill>
            <a:effectLst>
              <a:outerShdw blurRad="63500" dist="38100" dir="2700000" algn="ctr" rotWithShape="0">
                <a:srgbClr val="000000"/>
              </a:outerShdw>
            </a:effectLst>
          </p:grpSpPr>
          <p:sp>
            <p:nvSpPr>
              <p:cNvPr id="793" name="Flowchart: Delay 7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4" name="Oval 7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8" name="Group 507"/>
            <p:cNvGrpSpPr/>
            <p:nvPr/>
          </p:nvGrpSpPr>
          <p:grpSpPr>
            <a:xfrm>
              <a:off x="2347760" y="2582482"/>
              <a:ext cx="157638" cy="247651"/>
              <a:chOff x="406481" y="3036713"/>
              <a:chExt cx="157638" cy="247651"/>
            </a:xfrm>
            <a:solidFill>
              <a:srgbClr val="CC0099"/>
            </a:solidFill>
            <a:effectLst>
              <a:outerShdw blurRad="63500" dist="38100" dir="2700000" algn="ctr" rotWithShape="0">
                <a:srgbClr val="000000"/>
              </a:outerShdw>
            </a:effectLst>
          </p:grpSpPr>
          <p:sp>
            <p:nvSpPr>
              <p:cNvPr id="791" name="Flowchart: Delay 7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2" name="Oval 7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9" name="Group 508"/>
            <p:cNvGrpSpPr/>
            <p:nvPr/>
          </p:nvGrpSpPr>
          <p:grpSpPr>
            <a:xfrm>
              <a:off x="2576360" y="2581162"/>
              <a:ext cx="157638" cy="247651"/>
              <a:chOff x="406481" y="3036713"/>
              <a:chExt cx="157638" cy="247651"/>
            </a:xfrm>
            <a:solidFill>
              <a:srgbClr val="CC0099"/>
            </a:solidFill>
            <a:effectLst>
              <a:outerShdw blurRad="63500" dist="38100" dir="2700000" algn="ctr" rotWithShape="0">
                <a:srgbClr val="000000"/>
              </a:outerShdw>
            </a:effectLst>
          </p:grpSpPr>
          <p:sp>
            <p:nvSpPr>
              <p:cNvPr id="789" name="Flowchart: Delay 7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0" name="Oval 7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0" name="Group 509"/>
            <p:cNvGrpSpPr/>
            <p:nvPr/>
          </p:nvGrpSpPr>
          <p:grpSpPr>
            <a:xfrm>
              <a:off x="1192823" y="2873039"/>
              <a:ext cx="157638" cy="247651"/>
              <a:chOff x="406481" y="3036713"/>
              <a:chExt cx="157638" cy="247651"/>
            </a:xfrm>
            <a:solidFill>
              <a:srgbClr val="CC0099"/>
            </a:solidFill>
            <a:effectLst>
              <a:outerShdw blurRad="63500" dist="38100" dir="2700000" algn="ctr" rotWithShape="0">
                <a:srgbClr val="000000"/>
              </a:outerShdw>
            </a:effectLst>
          </p:grpSpPr>
          <p:sp>
            <p:nvSpPr>
              <p:cNvPr id="787" name="Flowchart: Delay 7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8" name="Oval 7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1" name="Group 510"/>
            <p:cNvGrpSpPr/>
            <p:nvPr/>
          </p:nvGrpSpPr>
          <p:grpSpPr>
            <a:xfrm>
              <a:off x="1422907" y="2874359"/>
              <a:ext cx="157638" cy="247651"/>
              <a:chOff x="406481" y="3036713"/>
              <a:chExt cx="157638" cy="247651"/>
            </a:xfrm>
            <a:solidFill>
              <a:srgbClr val="CC0099"/>
            </a:solidFill>
            <a:effectLst>
              <a:outerShdw blurRad="63500" dist="38100" dir="2700000" algn="ctr" rotWithShape="0">
                <a:srgbClr val="000000"/>
              </a:outerShdw>
            </a:effectLst>
          </p:grpSpPr>
          <p:sp>
            <p:nvSpPr>
              <p:cNvPr id="785" name="Flowchart: Delay 7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6" name="Oval 7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2" name="Group 511"/>
            <p:cNvGrpSpPr/>
            <p:nvPr/>
          </p:nvGrpSpPr>
          <p:grpSpPr>
            <a:xfrm>
              <a:off x="1651507" y="2873039"/>
              <a:ext cx="157638" cy="247651"/>
              <a:chOff x="406481" y="3036713"/>
              <a:chExt cx="157638" cy="247651"/>
            </a:xfrm>
            <a:solidFill>
              <a:srgbClr val="CC0099"/>
            </a:solidFill>
            <a:effectLst>
              <a:outerShdw blurRad="63500" dist="38100" dir="2700000" algn="ctr" rotWithShape="0">
                <a:srgbClr val="000000"/>
              </a:outerShdw>
            </a:effectLst>
          </p:grpSpPr>
          <p:sp>
            <p:nvSpPr>
              <p:cNvPr id="783" name="Flowchart: Delay 7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4" name="Oval 7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3" name="Group 512"/>
            <p:cNvGrpSpPr/>
            <p:nvPr/>
          </p:nvGrpSpPr>
          <p:grpSpPr>
            <a:xfrm>
              <a:off x="1881591" y="2874359"/>
              <a:ext cx="157638" cy="247651"/>
              <a:chOff x="406481" y="3036713"/>
              <a:chExt cx="157638" cy="247651"/>
            </a:xfrm>
            <a:solidFill>
              <a:srgbClr val="CC0099"/>
            </a:solidFill>
            <a:effectLst>
              <a:outerShdw blurRad="63500" dist="38100" dir="2700000" algn="ctr" rotWithShape="0">
                <a:srgbClr val="000000"/>
              </a:outerShdw>
            </a:effectLst>
          </p:grpSpPr>
          <p:sp>
            <p:nvSpPr>
              <p:cNvPr id="781" name="Flowchart: Delay 7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2" name="Oval 7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4" name="Group 513"/>
            <p:cNvGrpSpPr/>
            <p:nvPr/>
          </p:nvGrpSpPr>
          <p:grpSpPr>
            <a:xfrm>
              <a:off x="2117676" y="2873039"/>
              <a:ext cx="157638" cy="247651"/>
              <a:chOff x="406481" y="3036713"/>
              <a:chExt cx="157638" cy="247651"/>
            </a:xfrm>
            <a:solidFill>
              <a:srgbClr val="CC0099"/>
            </a:solidFill>
            <a:effectLst>
              <a:outerShdw blurRad="63500" dist="38100" dir="2700000" algn="ctr" rotWithShape="0">
                <a:srgbClr val="000000"/>
              </a:outerShdw>
            </a:effectLst>
          </p:grpSpPr>
          <p:sp>
            <p:nvSpPr>
              <p:cNvPr id="779" name="Flowchart: Delay 7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0" name="Oval 7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5" name="Group 514"/>
            <p:cNvGrpSpPr/>
            <p:nvPr/>
          </p:nvGrpSpPr>
          <p:grpSpPr>
            <a:xfrm>
              <a:off x="2347760" y="2874359"/>
              <a:ext cx="157638" cy="247651"/>
              <a:chOff x="406481" y="3036713"/>
              <a:chExt cx="157638" cy="247651"/>
            </a:xfrm>
            <a:solidFill>
              <a:srgbClr val="CC0099"/>
            </a:solidFill>
            <a:effectLst>
              <a:outerShdw blurRad="63500" dist="38100" dir="2700000" algn="ctr" rotWithShape="0">
                <a:srgbClr val="000000"/>
              </a:outerShdw>
            </a:effectLst>
          </p:grpSpPr>
          <p:sp>
            <p:nvSpPr>
              <p:cNvPr id="777" name="Flowchart: Delay 7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8" name="Oval 7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6" name="Group 515"/>
            <p:cNvGrpSpPr/>
            <p:nvPr/>
          </p:nvGrpSpPr>
          <p:grpSpPr>
            <a:xfrm>
              <a:off x="2576360" y="2873039"/>
              <a:ext cx="157638" cy="247651"/>
              <a:chOff x="406481" y="3036713"/>
              <a:chExt cx="157638" cy="247651"/>
            </a:xfrm>
            <a:solidFill>
              <a:srgbClr val="CC0099"/>
            </a:solidFill>
            <a:effectLst>
              <a:outerShdw blurRad="63500" dist="38100" dir="2700000" algn="ctr" rotWithShape="0">
                <a:srgbClr val="000000"/>
              </a:outerShdw>
            </a:effectLst>
          </p:grpSpPr>
          <p:sp>
            <p:nvSpPr>
              <p:cNvPr id="775" name="Flowchart: Delay 7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6" name="Oval 7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7" name="Group 516"/>
            <p:cNvGrpSpPr/>
            <p:nvPr/>
          </p:nvGrpSpPr>
          <p:grpSpPr>
            <a:xfrm>
              <a:off x="1194886" y="3173786"/>
              <a:ext cx="157638" cy="247651"/>
              <a:chOff x="406481" y="3036713"/>
              <a:chExt cx="157638" cy="247651"/>
            </a:xfrm>
            <a:solidFill>
              <a:srgbClr val="CC0099"/>
            </a:solidFill>
            <a:effectLst>
              <a:outerShdw blurRad="63500" dist="38100" dir="2700000" algn="ctr" rotWithShape="0">
                <a:srgbClr val="000000"/>
              </a:outerShdw>
            </a:effectLst>
          </p:grpSpPr>
          <p:sp>
            <p:nvSpPr>
              <p:cNvPr id="773" name="Flowchart: Delay 77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4" name="Oval 77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8" name="Group 517"/>
            <p:cNvGrpSpPr/>
            <p:nvPr/>
          </p:nvGrpSpPr>
          <p:grpSpPr>
            <a:xfrm>
              <a:off x="1424970" y="3175106"/>
              <a:ext cx="157638" cy="247651"/>
              <a:chOff x="406481" y="3036713"/>
              <a:chExt cx="157638" cy="247651"/>
            </a:xfrm>
            <a:solidFill>
              <a:srgbClr val="CC0099"/>
            </a:solidFill>
            <a:effectLst>
              <a:outerShdw blurRad="63500" dist="38100" dir="2700000" algn="ctr" rotWithShape="0">
                <a:srgbClr val="000000"/>
              </a:outerShdw>
            </a:effectLst>
          </p:grpSpPr>
          <p:sp>
            <p:nvSpPr>
              <p:cNvPr id="771" name="Flowchart: Delay 77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2" name="Oval 77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9" name="Group 518"/>
            <p:cNvGrpSpPr/>
            <p:nvPr/>
          </p:nvGrpSpPr>
          <p:grpSpPr>
            <a:xfrm>
              <a:off x="1653570" y="3173786"/>
              <a:ext cx="157638" cy="247651"/>
              <a:chOff x="406481" y="3036713"/>
              <a:chExt cx="157638" cy="247651"/>
            </a:xfrm>
            <a:solidFill>
              <a:srgbClr val="CC0099"/>
            </a:solidFill>
            <a:effectLst>
              <a:outerShdw blurRad="63500" dist="38100" dir="2700000" algn="ctr" rotWithShape="0">
                <a:srgbClr val="000000"/>
              </a:outerShdw>
            </a:effectLst>
          </p:grpSpPr>
          <p:sp>
            <p:nvSpPr>
              <p:cNvPr id="769" name="Flowchart: Delay 76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0" name="Oval 76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0" name="Group 519"/>
            <p:cNvGrpSpPr/>
            <p:nvPr/>
          </p:nvGrpSpPr>
          <p:grpSpPr>
            <a:xfrm>
              <a:off x="1883654" y="3175106"/>
              <a:ext cx="157638" cy="247651"/>
              <a:chOff x="406481" y="3036713"/>
              <a:chExt cx="157638" cy="247651"/>
            </a:xfrm>
            <a:solidFill>
              <a:srgbClr val="CC0099"/>
            </a:solidFill>
            <a:effectLst>
              <a:outerShdw blurRad="63500" dist="38100" dir="2700000" algn="ctr" rotWithShape="0">
                <a:srgbClr val="000000"/>
              </a:outerShdw>
            </a:effectLst>
          </p:grpSpPr>
          <p:sp>
            <p:nvSpPr>
              <p:cNvPr id="767" name="Flowchart: Delay 76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8" name="Oval 76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1" name="Group 520"/>
            <p:cNvGrpSpPr/>
            <p:nvPr/>
          </p:nvGrpSpPr>
          <p:grpSpPr>
            <a:xfrm>
              <a:off x="2119739" y="3173786"/>
              <a:ext cx="157638" cy="247651"/>
              <a:chOff x="406481" y="3036713"/>
              <a:chExt cx="157638" cy="247651"/>
            </a:xfrm>
            <a:solidFill>
              <a:srgbClr val="CC0099"/>
            </a:solidFill>
            <a:effectLst>
              <a:outerShdw blurRad="63500" dist="38100" dir="2700000" algn="ctr" rotWithShape="0">
                <a:srgbClr val="000000"/>
              </a:outerShdw>
            </a:effectLst>
          </p:grpSpPr>
          <p:sp>
            <p:nvSpPr>
              <p:cNvPr id="765" name="Flowchart: Delay 76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6" name="Oval 76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2" name="Group 521"/>
            <p:cNvGrpSpPr/>
            <p:nvPr/>
          </p:nvGrpSpPr>
          <p:grpSpPr>
            <a:xfrm>
              <a:off x="2349823" y="3175106"/>
              <a:ext cx="157638" cy="247651"/>
              <a:chOff x="406481" y="3036713"/>
              <a:chExt cx="157638" cy="247651"/>
            </a:xfrm>
            <a:solidFill>
              <a:srgbClr val="CC0099"/>
            </a:solidFill>
            <a:effectLst>
              <a:outerShdw blurRad="63500" dist="38100" dir="2700000" algn="ctr" rotWithShape="0">
                <a:srgbClr val="000000"/>
              </a:outerShdw>
            </a:effectLst>
          </p:grpSpPr>
          <p:sp>
            <p:nvSpPr>
              <p:cNvPr id="763" name="Flowchart: Delay 76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4" name="Oval 76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3" name="Group 522"/>
            <p:cNvGrpSpPr/>
            <p:nvPr/>
          </p:nvGrpSpPr>
          <p:grpSpPr>
            <a:xfrm>
              <a:off x="2578423" y="3173786"/>
              <a:ext cx="157638" cy="247651"/>
              <a:chOff x="406481" y="3036713"/>
              <a:chExt cx="157638" cy="247651"/>
            </a:xfrm>
            <a:solidFill>
              <a:srgbClr val="CC0099"/>
            </a:solidFill>
            <a:effectLst>
              <a:outerShdw blurRad="63500" dist="38100" dir="2700000" algn="ctr" rotWithShape="0">
                <a:srgbClr val="000000"/>
              </a:outerShdw>
            </a:effectLst>
          </p:grpSpPr>
          <p:sp>
            <p:nvSpPr>
              <p:cNvPr id="761" name="Flowchart: Delay 76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2" name="Oval 76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4" name="Group 523"/>
            <p:cNvGrpSpPr/>
            <p:nvPr/>
          </p:nvGrpSpPr>
          <p:grpSpPr>
            <a:xfrm>
              <a:off x="1194886" y="3470956"/>
              <a:ext cx="157638" cy="247651"/>
              <a:chOff x="406481" y="3036713"/>
              <a:chExt cx="157638" cy="247651"/>
            </a:xfrm>
            <a:solidFill>
              <a:srgbClr val="CC0099"/>
            </a:solidFill>
            <a:effectLst>
              <a:outerShdw blurRad="63500" dist="38100" dir="2700000" algn="ctr" rotWithShape="0">
                <a:srgbClr val="000000"/>
              </a:outerShdw>
            </a:effectLst>
          </p:grpSpPr>
          <p:sp>
            <p:nvSpPr>
              <p:cNvPr id="759" name="Flowchart: Delay 75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0" name="Oval 75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5" name="Group 524"/>
            <p:cNvGrpSpPr/>
            <p:nvPr/>
          </p:nvGrpSpPr>
          <p:grpSpPr>
            <a:xfrm>
              <a:off x="1424970" y="3472276"/>
              <a:ext cx="157638" cy="247651"/>
              <a:chOff x="406481" y="3036713"/>
              <a:chExt cx="157638" cy="247651"/>
            </a:xfrm>
            <a:solidFill>
              <a:srgbClr val="CC0099"/>
            </a:solidFill>
            <a:effectLst>
              <a:outerShdw blurRad="63500" dist="38100" dir="2700000" algn="ctr" rotWithShape="0">
                <a:srgbClr val="000000"/>
              </a:outerShdw>
            </a:effectLst>
          </p:grpSpPr>
          <p:sp>
            <p:nvSpPr>
              <p:cNvPr id="757" name="Flowchart: Delay 75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8" name="Oval 75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6" name="Group 525"/>
            <p:cNvGrpSpPr/>
            <p:nvPr/>
          </p:nvGrpSpPr>
          <p:grpSpPr>
            <a:xfrm>
              <a:off x="1653570" y="3470956"/>
              <a:ext cx="157638" cy="247651"/>
              <a:chOff x="406481" y="3036713"/>
              <a:chExt cx="157638" cy="247651"/>
            </a:xfrm>
            <a:solidFill>
              <a:srgbClr val="CC0099"/>
            </a:solidFill>
            <a:effectLst>
              <a:outerShdw blurRad="63500" dist="38100" dir="2700000" algn="ctr" rotWithShape="0">
                <a:srgbClr val="000000"/>
              </a:outerShdw>
            </a:effectLst>
          </p:grpSpPr>
          <p:sp>
            <p:nvSpPr>
              <p:cNvPr id="755" name="Flowchart: Delay 75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6" name="Oval 75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7" name="Group 526"/>
            <p:cNvGrpSpPr/>
            <p:nvPr/>
          </p:nvGrpSpPr>
          <p:grpSpPr>
            <a:xfrm>
              <a:off x="1883654" y="3472276"/>
              <a:ext cx="157638" cy="247651"/>
              <a:chOff x="406481" y="3036713"/>
              <a:chExt cx="157638" cy="247651"/>
            </a:xfrm>
            <a:solidFill>
              <a:srgbClr val="CC0099"/>
            </a:solidFill>
            <a:effectLst>
              <a:outerShdw blurRad="63500" dist="38100" dir="2700000" algn="ctr" rotWithShape="0">
                <a:srgbClr val="000000"/>
              </a:outerShdw>
            </a:effectLst>
          </p:grpSpPr>
          <p:sp>
            <p:nvSpPr>
              <p:cNvPr id="753" name="Flowchart: Delay 75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4" name="Oval 75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8" name="Group 527"/>
            <p:cNvGrpSpPr/>
            <p:nvPr/>
          </p:nvGrpSpPr>
          <p:grpSpPr>
            <a:xfrm>
              <a:off x="2119739" y="3470956"/>
              <a:ext cx="157638" cy="247651"/>
              <a:chOff x="406481" y="3036713"/>
              <a:chExt cx="157638" cy="247651"/>
            </a:xfrm>
            <a:solidFill>
              <a:srgbClr val="CC0099"/>
            </a:solidFill>
            <a:effectLst>
              <a:outerShdw blurRad="63500" dist="38100" dir="2700000" algn="ctr" rotWithShape="0">
                <a:srgbClr val="000000"/>
              </a:outerShdw>
            </a:effectLst>
          </p:grpSpPr>
          <p:sp>
            <p:nvSpPr>
              <p:cNvPr id="751" name="Flowchart: Delay 75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2" name="Oval 75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9" name="Group 528"/>
            <p:cNvGrpSpPr/>
            <p:nvPr/>
          </p:nvGrpSpPr>
          <p:grpSpPr>
            <a:xfrm>
              <a:off x="2349823" y="3472276"/>
              <a:ext cx="157638" cy="247651"/>
              <a:chOff x="406481" y="3036713"/>
              <a:chExt cx="157638" cy="247651"/>
            </a:xfrm>
            <a:solidFill>
              <a:srgbClr val="CC0099"/>
            </a:solidFill>
            <a:effectLst>
              <a:outerShdw blurRad="63500" dist="38100" dir="2700000" algn="ctr" rotWithShape="0">
                <a:srgbClr val="000000"/>
              </a:outerShdw>
            </a:effectLst>
          </p:grpSpPr>
          <p:sp>
            <p:nvSpPr>
              <p:cNvPr id="749" name="Flowchart: Delay 74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0" name="Oval 74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0" name="Group 529"/>
            <p:cNvGrpSpPr/>
            <p:nvPr/>
          </p:nvGrpSpPr>
          <p:grpSpPr>
            <a:xfrm>
              <a:off x="2578423" y="3470956"/>
              <a:ext cx="157638" cy="247651"/>
              <a:chOff x="406481" y="3036713"/>
              <a:chExt cx="157638" cy="247651"/>
            </a:xfrm>
            <a:solidFill>
              <a:srgbClr val="CC0099"/>
            </a:solidFill>
            <a:effectLst>
              <a:outerShdw blurRad="63500" dist="38100" dir="2700000" algn="ctr" rotWithShape="0">
                <a:srgbClr val="000000"/>
              </a:outerShdw>
            </a:effectLst>
          </p:grpSpPr>
          <p:sp>
            <p:nvSpPr>
              <p:cNvPr id="747" name="Flowchart: Delay 74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8" name="Oval 74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1" name="Group 530"/>
            <p:cNvGrpSpPr/>
            <p:nvPr/>
          </p:nvGrpSpPr>
          <p:grpSpPr>
            <a:xfrm>
              <a:off x="1196949" y="3771703"/>
              <a:ext cx="157638" cy="247651"/>
              <a:chOff x="406481" y="3036713"/>
              <a:chExt cx="157638" cy="247651"/>
            </a:xfrm>
            <a:solidFill>
              <a:srgbClr val="CC0099"/>
            </a:solidFill>
            <a:effectLst>
              <a:outerShdw blurRad="63500" dist="38100" dir="2700000" algn="ctr" rotWithShape="0">
                <a:srgbClr val="000000"/>
              </a:outerShdw>
            </a:effectLst>
          </p:grpSpPr>
          <p:sp>
            <p:nvSpPr>
              <p:cNvPr id="745" name="Flowchart: Delay 74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6" name="Oval 74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2" name="Group 531"/>
            <p:cNvGrpSpPr/>
            <p:nvPr/>
          </p:nvGrpSpPr>
          <p:grpSpPr>
            <a:xfrm>
              <a:off x="1427033" y="3773023"/>
              <a:ext cx="157638" cy="247651"/>
              <a:chOff x="406481" y="3036713"/>
              <a:chExt cx="157638" cy="247651"/>
            </a:xfrm>
            <a:solidFill>
              <a:srgbClr val="CC0099"/>
            </a:solidFill>
            <a:effectLst>
              <a:outerShdw blurRad="63500" dist="38100" dir="2700000" algn="ctr" rotWithShape="0">
                <a:srgbClr val="000000"/>
              </a:outerShdw>
            </a:effectLst>
          </p:grpSpPr>
          <p:sp>
            <p:nvSpPr>
              <p:cNvPr id="743" name="Flowchart: Delay 74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4" name="Oval 74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3" name="Group 532"/>
            <p:cNvGrpSpPr/>
            <p:nvPr/>
          </p:nvGrpSpPr>
          <p:grpSpPr>
            <a:xfrm>
              <a:off x="1655633" y="3771703"/>
              <a:ext cx="157638" cy="247651"/>
              <a:chOff x="406481" y="3036713"/>
              <a:chExt cx="157638" cy="247651"/>
            </a:xfrm>
            <a:solidFill>
              <a:srgbClr val="CC0099"/>
            </a:solidFill>
            <a:effectLst>
              <a:outerShdw blurRad="63500" dist="38100" dir="2700000" algn="ctr" rotWithShape="0">
                <a:srgbClr val="000000"/>
              </a:outerShdw>
            </a:effectLst>
          </p:grpSpPr>
          <p:sp>
            <p:nvSpPr>
              <p:cNvPr id="741" name="Flowchart: Delay 74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2" name="Oval 74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4" name="Group 533"/>
            <p:cNvGrpSpPr/>
            <p:nvPr/>
          </p:nvGrpSpPr>
          <p:grpSpPr>
            <a:xfrm>
              <a:off x="1885717" y="3773023"/>
              <a:ext cx="157638" cy="247651"/>
              <a:chOff x="406481" y="3036713"/>
              <a:chExt cx="157638" cy="247651"/>
            </a:xfrm>
            <a:solidFill>
              <a:srgbClr val="CC0099"/>
            </a:solidFill>
            <a:effectLst>
              <a:outerShdw blurRad="63500" dist="38100" dir="2700000" algn="ctr" rotWithShape="0">
                <a:srgbClr val="000000"/>
              </a:outerShdw>
            </a:effectLst>
          </p:grpSpPr>
          <p:sp>
            <p:nvSpPr>
              <p:cNvPr id="739" name="Flowchart: Delay 73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0" name="Oval 73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5" name="Group 534"/>
            <p:cNvGrpSpPr/>
            <p:nvPr/>
          </p:nvGrpSpPr>
          <p:grpSpPr>
            <a:xfrm>
              <a:off x="2121802" y="3771703"/>
              <a:ext cx="157638" cy="247651"/>
              <a:chOff x="406481" y="3036713"/>
              <a:chExt cx="157638" cy="247651"/>
            </a:xfrm>
            <a:solidFill>
              <a:srgbClr val="CC0099"/>
            </a:solidFill>
            <a:effectLst>
              <a:outerShdw blurRad="63500" dist="38100" dir="2700000" algn="ctr" rotWithShape="0">
                <a:srgbClr val="000000"/>
              </a:outerShdw>
            </a:effectLst>
          </p:grpSpPr>
          <p:sp>
            <p:nvSpPr>
              <p:cNvPr id="737" name="Flowchart: Delay 73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8" name="Oval 73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6" name="Group 535"/>
            <p:cNvGrpSpPr/>
            <p:nvPr/>
          </p:nvGrpSpPr>
          <p:grpSpPr>
            <a:xfrm>
              <a:off x="2351886" y="3773023"/>
              <a:ext cx="157638" cy="247651"/>
              <a:chOff x="406481" y="3036713"/>
              <a:chExt cx="157638" cy="247651"/>
            </a:xfrm>
            <a:solidFill>
              <a:srgbClr val="CC0099"/>
            </a:solidFill>
            <a:effectLst>
              <a:outerShdw blurRad="63500" dist="38100" dir="2700000" algn="ctr" rotWithShape="0">
                <a:srgbClr val="000000"/>
              </a:outerShdw>
            </a:effectLst>
          </p:grpSpPr>
          <p:sp>
            <p:nvSpPr>
              <p:cNvPr id="735" name="Flowchart: Delay 73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6" name="Oval 73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7" name="Group 536"/>
            <p:cNvGrpSpPr/>
            <p:nvPr/>
          </p:nvGrpSpPr>
          <p:grpSpPr>
            <a:xfrm>
              <a:off x="2580486" y="3771703"/>
              <a:ext cx="157638" cy="247651"/>
              <a:chOff x="406481" y="3036713"/>
              <a:chExt cx="157638" cy="247651"/>
            </a:xfrm>
            <a:solidFill>
              <a:srgbClr val="CC0099"/>
            </a:solidFill>
            <a:effectLst>
              <a:outerShdw blurRad="63500" dist="38100" dir="2700000" algn="ctr" rotWithShape="0">
                <a:srgbClr val="000000"/>
              </a:outerShdw>
            </a:effectLst>
          </p:grpSpPr>
          <p:sp>
            <p:nvSpPr>
              <p:cNvPr id="733" name="Flowchart: Delay 73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4" name="Oval 73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8" name="Group 537"/>
            <p:cNvGrpSpPr/>
            <p:nvPr/>
          </p:nvGrpSpPr>
          <p:grpSpPr>
            <a:xfrm>
              <a:off x="1196949" y="4063580"/>
              <a:ext cx="157638" cy="247651"/>
              <a:chOff x="406481" y="3036713"/>
              <a:chExt cx="157638" cy="247651"/>
            </a:xfrm>
            <a:solidFill>
              <a:srgbClr val="CC0099"/>
            </a:solidFill>
            <a:effectLst>
              <a:outerShdw blurRad="63500" dist="38100" dir="2700000" algn="ctr" rotWithShape="0">
                <a:srgbClr val="000000"/>
              </a:outerShdw>
            </a:effectLst>
          </p:grpSpPr>
          <p:sp>
            <p:nvSpPr>
              <p:cNvPr id="731" name="Flowchart: Delay 73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2" name="Oval 73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9" name="Group 538"/>
            <p:cNvGrpSpPr/>
            <p:nvPr/>
          </p:nvGrpSpPr>
          <p:grpSpPr>
            <a:xfrm>
              <a:off x="1427033" y="4064900"/>
              <a:ext cx="157638" cy="247651"/>
              <a:chOff x="406481" y="3036713"/>
              <a:chExt cx="157638" cy="247651"/>
            </a:xfrm>
            <a:solidFill>
              <a:srgbClr val="CC0099"/>
            </a:solidFill>
            <a:effectLst>
              <a:outerShdw blurRad="63500" dist="38100" dir="2700000" algn="ctr" rotWithShape="0">
                <a:srgbClr val="000000"/>
              </a:outerShdw>
            </a:effectLst>
          </p:grpSpPr>
          <p:sp>
            <p:nvSpPr>
              <p:cNvPr id="729" name="Flowchart: Delay 7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0" name="Oval 7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0" name="Group 539"/>
            <p:cNvGrpSpPr/>
            <p:nvPr/>
          </p:nvGrpSpPr>
          <p:grpSpPr>
            <a:xfrm>
              <a:off x="1655633" y="4063580"/>
              <a:ext cx="157638" cy="247651"/>
              <a:chOff x="406481" y="3036713"/>
              <a:chExt cx="157638" cy="247651"/>
            </a:xfrm>
            <a:solidFill>
              <a:srgbClr val="CC0099"/>
            </a:solidFill>
            <a:effectLst>
              <a:outerShdw blurRad="63500" dist="38100" dir="2700000" algn="ctr" rotWithShape="0">
                <a:srgbClr val="000000"/>
              </a:outerShdw>
            </a:effectLst>
          </p:grpSpPr>
          <p:sp>
            <p:nvSpPr>
              <p:cNvPr id="727" name="Flowchart: Delay 7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8" name="Oval 7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1" name="Group 540"/>
            <p:cNvGrpSpPr/>
            <p:nvPr/>
          </p:nvGrpSpPr>
          <p:grpSpPr>
            <a:xfrm>
              <a:off x="1885717" y="4064900"/>
              <a:ext cx="157638" cy="247651"/>
              <a:chOff x="406481" y="3036713"/>
              <a:chExt cx="157638" cy="247651"/>
            </a:xfrm>
            <a:solidFill>
              <a:srgbClr val="CC0099"/>
            </a:solidFill>
            <a:effectLst>
              <a:outerShdw blurRad="63500" dist="38100" dir="2700000" algn="ctr" rotWithShape="0">
                <a:srgbClr val="000000"/>
              </a:outerShdw>
            </a:effectLst>
          </p:grpSpPr>
          <p:sp>
            <p:nvSpPr>
              <p:cNvPr id="725" name="Flowchart: Delay 7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6" name="Oval 7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2" name="Group 541"/>
            <p:cNvGrpSpPr/>
            <p:nvPr/>
          </p:nvGrpSpPr>
          <p:grpSpPr>
            <a:xfrm>
              <a:off x="2121802" y="4063580"/>
              <a:ext cx="157638" cy="247651"/>
              <a:chOff x="406481" y="3036713"/>
              <a:chExt cx="157638" cy="247651"/>
            </a:xfrm>
            <a:solidFill>
              <a:srgbClr val="CC0099"/>
            </a:solidFill>
            <a:effectLst>
              <a:outerShdw blurRad="63500" dist="38100" dir="2700000" algn="ctr" rotWithShape="0">
                <a:srgbClr val="000000"/>
              </a:outerShdw>
            </a:effectLst>
          </p:grpSpPr>
          <p:sp>
            <p:nvSpPr>
              <p:cNvPr id="723" name="Flowchart: Delay 7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4" name="Oval 7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3" name="Group 542"/>
            <p:cNvGrpSpPr/>
            <p:nvPr/>
          </p:nvGrpSpPr>
          <p:grpSpPr>
            <a:xfrm>
              <a:off x="2351886" y="4064900"/>
              <a:ext cx="157638" cy="247651"/>
              <a:chOff x="406481" y="3036713"/>
              <a:chExt cx="157638" cy="247651"/>
            </a:xfrm>
            <a:solidFill>
              <a:srgbClr val="CC0099"/>
            </a:solidFill>
            <a:effectLst>
              <a:outerShdw blurRad="63500" dist="38100" dir="2700000" algn="ctr" rotWithShape="0">
                <a:srgbClr val="000000"/>
              </a:outerShdw>
            </a:effectLst>
          </p:grpSpPr>
          <p:sp>
            <p:nvSpPr>
              <p:cNvPr id="721" name="Flowchart: Delay 7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2" name="Oval 7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4" name="Group 543"/>
            <p:cNvGrpSpPr/>
            <p:nvPr/>
          </p:nvGrpSpPr>
          <p:grpSpPr>
            <a:xfrm>
              <a:off x="2580486" y="4063580"/>
              <a:ext cx="157638" cy="247651"/>
              <a:chOff x="406481" y="3036713"/>
              <a:chExt cx="157638" cy="247651"/>
            </a:xfrm>
            <a:solidFill>
              <a:srgbClr val="CC0099"/>
            </a:solidFill>
            <a:effectLst>
              <a:outerShdw blurRad="63500" dist="38100" dir="2700000" algn="ctr" rotWithShape="0">
                <a:srgbClr val="000000"/>
              </a:outerShdw>
            </a:effectLst>
          </p:grpSpPr>
          <p:sp>
            <p:nvSpPr>
              <p:cNvPr id="719" name="Flowchart: Delay 7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0" name="Oval 7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5" name="Group 544"/>
            <p:cNvGrpSpPr/>
            <p:nvPr/>
          </p:nvGrpSpPr>
          <p:grpSpPr>
            <a:xfrm>
              <a:off x="1199012" y="4364327"/>
              <a:ext cx="157638" cy="247651"/>
              <a:chOff x="406481" y="3036713"/>
              <a:chExt cx="157638" cy="247651"/>
            </a:xfrm>
            <a:solidFill>
              <a:srgbClr val="CC0099"/>
            </a:solidFill>
            <a:effectLst>
              <a:outerShdw blurRad="63500" dist="38100" dir="2700000" algn="ctr" rotWithShape="0">
                <a:srgbClr val="000000"/>
              </a:outerShdw>
            </a:effectLst>
          </p:grpSpPr>
          <p:sp>
            <p:nvSpPr>
              <p:cNvPr id="717" name="Flowchart: Delay 7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8" name="Oval 7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6" name="Group 545"/>
            <p:cNvGrpSpPr/>
            <p:nvPr/>
          </p:nvGrpSpPr>
          <p:grpSpPr>
            <a:xfrm>
              <a:off x="1429096" y="4365647"/>
              <a:ext cx="157638" cy="247651"/>
              <a:chOff x="406481" y="3036713"/>
              <a:chExt cx="157638" cy="247651"/>
            </a:xfrm>
            <a:solidFill>
              <a:srgbClr val="CC0099"/>
            </a:solidFill>
            <a:effectLst>
              <a:outerShdw blurRad="63500" dist="38100" dir="2700000" algn="ctr" rotWithShape="0">
                <a:srgbClr val="000000"/>
              </a:outerShdw>
            </a:effectLst>
          </p:grpSpPr>
          <p:sp>
            <p:nvSpPr>
              <p:cNvPr id="715" name="Flowchart: Delay 7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6" name="Oval 7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7" name="Group 546"/>
            <p:cNvGrpSpPr/>
            <p:nvPr/>
          </p:nvGrpSpPr>
          <p:grpSpPr>
            <a:xfrm>
              <a:off x="1657696" y="4364327"/>
              <a:ext cx="157638" cy="247651"/>
              <a:chOff x="406481" y="3036713"/>
              <a:chExt cx="157638" cy="247651"/>
            </a:xfrm>
            <a:solidFill>
              <a:srgbClr val="CC0099"/>
            </a:solidFill>
            <a:effectLst>
              <a:outerShdw blurRad="63500" dist="38100" dir="2700000" algn="ctr" rotWithShape="0">
                <a:srgbClr val="000000"/>
              </a:outerShdw>
            </a:effectLst>
          </p:grpSpPr>
          <p:sp>
            <p:nvSpPr>
              <p:cNvPr id="713" name="Flowchart: Delay 7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4" name="Oval 7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8" name="Group 547"/>
            <p:cNvGrpSpPr/>
            <p:nvPr/>
          </p:nvGrpSpPr>
          <p:grpSpPr>
            <a:xfrm>
              <a:off x="1887780" y="4365647"/>
              <a:ext cx="157638" cy="247651"/>
              <a:chOff x="406481" y="3036713"/>
              <a:chExt cx="157638" cy="247651"/>
            </a:xfrm>
            <a:solidFill>
              <a:srgbClr val="CC0099"/>
            </a:solidFill>
            <a:effectLst>
              <a:outerShdw blurRad="63500" dist="38100" dir="2700000" algn="ctr" rotWithShape="0">
                <a:srgbClr val="000000"/>
              </a:outerShdw>
            </a:effectLst>
          </p:grpSpPr>
          <p:sp>
            <p:nvSpPr>
              <p:cNvPr id="711" name="Flowchart: Delay 7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2" name="Oval 7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9" name="Group 548"/>
            <p:cNvGrpSpPr/>
            <p:nvPr/>
          </p:nvGrpSpPr>
          <p:grpSpPr>
            <a:xfrm>
              <a:off x="2123865" y="4364327"/>
              <a:ext cx="157638" cy="247651"/>
              <a:chOff x="406481" y="3036713"/>
              <a:chExt cx="157638" cy="247651"/>
            </a:xfrm>
            <a:solidFill>
              <a:srgbClr val="CC0099"/>
            </a:solidFill>
            <a:effectLst>
              <a:outerShdw blurRad="63500" dist="38100" dir="2700000" algn="ctr" rotWithShape="0">
                <a:srgbClr val="000000"/>
              </a:outerShdw>
            </a:effectLst>
          </p:grpSpPr>
          <p:sp>
            <p:nvSpPr>
              <p:cNvPr id="709" name="Flowchart: Delay 7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0" name="Oval 7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0" name="Group 549"/>
            <p:cNvGrpSpPr/>
            <p:nvPr/>
          </p:nvGrpSpPr>
          <p:grpSpPr>
            <a:xfrm>
              <a:off x="2353949" y="4365647"/>
              <a:ext cx="157638" cy="247651"/>
              <a:chOff x="406481" y="3036713"/>
              <a:chExt cx="157638" cy="247651"/>
            </a:xfrm>
            <a:solidFill>
              <a:srgbClr val="CC0099"/>
            </a:solidFill>
            <a:effectLst>
              <a:outerShdw blurRad="63500" dist="38100" dir="2700000" algn="ctr" rotWithShape="0">
                <a:srgbClr val="000000"/>
              </a:outerShdw>
            </a:effectLst>
          </p:grpSpPr>
          <p:sp>
            <p:nvSpPr>
              <p:cNvPr id="707" name="Flowchart: Delay 7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08" name="Oval 7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1" name="Group 550"/>
            <p:cNvGrpSpPr/>
            <p:nvPr/>
          </p:nvGrpSpPr>
          <p:grpSpPr>
            <a:xfrm>
              <a:off x="2582549" y="4364327"/>
              <a:ext cx="157638" cy="247651"/>
              <a:chOff x="406481" y="3036713"/>
              <a:chExt cx="157638" cy="247651"/>
            </a:xfrm>
            <a:solidFill>
              <a:srgbClr val="CC0099"/>
            </a:solidFill>
            <a:effectLst>
              <a:outerShdw blurRad="63500" dist="38100" dir="2700000" algn="ctr" rotWithShape="0">
                <a:srgbClr val="000000"/>
              </a:outerShdw>
            </a:effectLst>
          </p:grpSpPr>
          <p:sp>
            <p:nvSpPr>
              <p:cNvPr id="705" name="Flowchart: Delay 7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06" name="Oval 7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2" name="Group 551"/>
            <p:cNvGrpSpPr/>
            <p:nvPr/>
          </p:nvGrpSpPr>
          <p:grpSpPr>
            <a:xfrm>
              <a:off x="1199962" y="4669315"/>
              <a:ext cx="157638" cy="247651"/>
              <a:chOff x="406481" y="3036713"/>
              <a:chExt cx="157638" cy="247651"/>
            </a:xfrm>
            <a:solidFill>
              <a:srgbClr val="CC0099"/>
            </a:solidFill>
            <a:effectLst>
              <a:outerShdw blurRad="63500" dist="38100" dir="2700000" algn="ctr" rotWithShape="0">
                <a:srgbClr val="000000"/>
              </a:outerShdw>
            </a:effectLst>
          </p:grpSpPr>
          <p:sp>
            <p:nvSpPr>
              <p:cNvPr id="703" name="Flowchart: Delay 70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04" name="Oval 70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3" name="Group 552"/>
            <p:cNvGrpSpPr/>
            <p:nvPr/>
          </p:nvGrpSpPr>
          <p:grpSpPr>
            <a:xfrm>
              <a:off x="1430046" y="4670635"/>
              <a:ext cx="157638" cy="247651"/>
              <a:chOff x="406481" y="3036713"/>
              <a:chExt cx="157638" cy="247651"/>
            </a:xfrm>
            <a:solidFill>
              <a:srgbClr val="CC0099"/>
            </a:solidFill>
            <a:effectLst>
              <a:outerShdw blurRad="63500" dist="38100" dir="2700000" algn="ctr" rotWithShape="0">
                <a:srgbClr val="000000"/>
              </a:outerShdw>
            </a:effectLst>
          </p:grpSpPr>
          <p:sp>
            <p:nvSpPr>
              <p:cNvPr id="701" name="Flowchart: Delay 7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02" name="Oval 7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4" name="Group 553"/>
            <p:cNvGrpSpPr/>
            <p:nvPr/>
          </p:nvGrpSpPr>
          <p:grpSpPr>
            <a:xfrm>
              <a:off x="1658646" y="4669315"/>
              <a:ext cx="157638" cy="247651"/>
              <a:chOff x="406481" y="3036713"/>
              <a:chExt cx="157638" cy="247651"/>
            </a:xfrm>
            <a:solidFill>
              <a:srgbClr val="CC0099"/>
            </a:solidFill>
            <a:effectLst>
              <a:outerShdw blurRad="63500" dist="38100" dir="2700000" algn="ctr" rotWithShape="0">
                <a:srgbClr val="000000"/>
              </a:outerShdw>
            </a:effectLst>
          </p:grpSpPr>
          <p:sp>
            <p:nvSpPr>
              <p:cNvPr id="699" name="Flowchart: Delay 6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00" name="Oval 6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5" name="Group 554"/>
            <p:cNvGrpSpPr/>
            <p:nvPr/>
          </p:nvGrpSpPr>
          <p:grpSpPr>
            <a:xfrm>
              <a:off x="1888730" y="4670635"/>
              <a:ext cx="157638" cy="247651"/>
              <a:chOff x="406481" y="3036713"/>
              <a:chExt cx="157638" cy="247651"/>
            </a:xfrm>
            <a:solidFill>
              <a:srgbClr val="CC0099"/>
            </a:solidFill>
            <a:effectLst>
              <a:outerShdw blurRad="63500" dist="38100" dir="2700000" algn="ctr" rotWithShape="0">
                <a:srgbClr val="000000"/>
              </a:outerShdw>
            </a:effectLst>
          </p:grpSpPr>
          <p:sp>
            <p:nvSpPr>
              <p:cNvPr id="697" name="Flowchart: Delay 6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98" name="Oval 6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6" name="Group 555"/>
            <p:cNvGrpSpPr/>
            <p:nvPr/>
          </p:nvGrpSpPr>
          <p:grpSpPr>
            <a:xfrm>
              <a:off x="2124815" y="4669315"/>
              <a:ext cx="157638" cy="247651"/>
              <a:chOff x="406481" y="3036713"/>
              <a:chExt cx="157638" cy="247651"/>
            </a:xfrm>
            <a:solidFill>
              <a:srgbClr val="CC0099"/>
            </a:solidFill>
            <a:effectLst>
              <a:outerShdw blurRad="63500" dist="38100" dir="2700000" algn="ctr" rotWithShape="0">
                <a:srgbClr val="000000"/>
              </a:outerShdw>
            </a:effectLst>
          </p:grpSpPr>
          <p:sp>
            <p:nvSpPr>
              <p:cNvPr id="695" name="Flowchart: Delay 6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96" name="Oval 6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7" name="Group 556"/>
            <p:cNvGrpSpPr/>
            <p:nvPr/>
          </p:nvGrpSpPr>
          <p:grpSpPr>
            <a:xfrm>
              <a:off x="2354899" y="4670635"/>
              <a:ext cx="157638" cy="247651"/>
              <a:chOff x="406481" y="3036713"/>
              <a:chExt cx="157638" cy="247651"/>
            </a:xfrm>
            <a:solidFill>
              <a:srgbClr val="CC0099"/>
            </a:solidFill>
            <a:effectLst>
              <a:outerShdw blurRad="63500" dist="38100" dir="2700000" algn="ctr" rotWithShape="0">
                <a:srgbClr val="000000"/>
              </a:outerShdw>
            </a:effectLst>
          </p:grpSpPr>
          <p:sp>
            <p:nvSpPr>
              <p:cNvPr id="693" name="Flowchart: Delay 6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94" name="Oval 6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8" name="Group 557"/>
            <p:cNvGrpSpPr/>
            <p:nvPr/>
          </p:nvGrpSpPr>
          <p:grpSpPr>
            <a:xfrm>
              <a:off x="2583499" y="4669315"/>
              <a:ext cx="157638" cy="247651"/>
              <a:chOff x="406481" y="3036713"/>
              <a:chExt cx="157638" cy="247651"/>
            </a:xfrm>
            <a:solidFill>
              <a:srgbClr val="CC0099"/>
            </a:solidFill>
            <a:effectLst>
              <a:outerShdw blurRad="63500" dist="38100" dir="2700000" algn="ctr" rotWithShape="0">
                <a:srgbClr val="000000"/>
              </a:outerShdw>
            </a:effectLst>
          </p:grpSpPr>
          <p:sp>
            <p:nvSpPr>
              <p:cNvPr id="691" name="Flowchart: Delay 6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92" name="Oval 6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9" name="Group 558"/>
            <p:cNvGrpSpPr/>
            <p:nvPr/>
          </p:nvGrpSpPr>
          <p:grpSpPr>
            <a:xfrm>
              <a:off x="961550" y="2280415"/>
              <a:ext cx="157638" cy="247651"/>
              <a:chOff x="406481" y="3036713"/>
              <a:chExt cx="157638" cy="247651"/>
            </a:xfrm>
            <a:solidFill>
              <a:srgbClr val="CC0099"/>
            </a:solidFill>
            <a:effectLst>
              <a:outerShdw blurRad="63500" dist="38100" dir="2700000" algn="ctr" rotWithShape="0">
                <a:srgbClr val="000000"/>
              </a:outerShdw>
            </a:effectLst>
          </p:grpSpPr>
          <p:sp>
            <p:nvSpPr>
              <p:cNvPr id="689" name="Flowchart: Delay 6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90" name="Oval 6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0" name="Group 559"/>
            <p:cNvGrpSpPr/>
            <p:nvPr/>
          </p:nvGrpSpPr>
          <p:grpSpPr>
            <a:xfrm>
              <a:off x="963613" y="2581162"/>
              <a:ext cx="157638" cy="247651"/>
              <a:chOff x="406481" y="3036713"/>
              <a:chExt cx="157638" cy="247651"/>
            </a:xfrm>
            <a:solidFill>
              <a:srgbClr val="CC0099"/>
            </a:solidFill>
            <a:effectLst>
              <a:outerShdw blurRad="63500" dist="38100" dir="2700000" algn="ctr" rotWithShape="0">
                <a:srgbClr val="000000"/>
              </a:outerShdw>
            </a:effectLst>
          </p:grpSpPr>
          <p:sp>
            <p:nvSpPr>
              <p:cNvPr id="687" name="Flowchart: Delay 6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8" name="Oval 6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1" name="Group 560"/>
            <p:cNvGrpSpPr/>
            <p:nvPr/>
          </p:nvGrpSpPr>
          <p:grpSpPr>
            <a:xfrm>
              <a:off x="963613" y="2873039"/>
              <a:ext cx="157638" cy="247651"/>
              <a:chOff x="406481" y="3036713"/>
              <a:chExt cx="157638" cy="247651"/>
            </a:xfrm>
            <a:solidFill>
              <a:srgbClr val="CC0099"/>
            </a:solidFill>
            <a:effectLst>
              <a:outerShdw blurRad="63500" dist="38100" dir="2700000" algn="ctr" rotWithShape="0">
                <a:srgbClr val="000000"/>
              </a:outerShdw>
            </a:effectLst>
          </p:grpSpPr>
          <p:sp>
            <p:nvSpPr>
              <p:cNvPr id="685" name="Flowchart: Delay 6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6" name="Oval 6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2" name="Group 561"/>
            <p:cNvGrpSpPr/>
            <p:nvPr/>
          </p:nvGrpSpPr>
          <p:grpSpPr>
            <a:xfrm>
              <a:off x="965676" y="3173786"/>
              <a:ext cx="157638" cy="247651"/>
              <a:chOff x="406481" y="3036713"/>
              <a:chExt cx="157638" cy="247651"/>
            </a:xfrm>
            <a:solidFill>
              <a:srgbClr val="CC0099"/>
            </a:solidFill>
            <a:effectLst>
              <a:outerShdw blurRad="63500" dist="38100" dir="2700000" algn="ctr" rotWithShape="0">
                <a:srgbClr val="000000"/>
              </a:outerShdw>
            </a:effectLst>
          </p:grpSpPr>
          <p:sp>
            <p:nvSpPr>
              <p:cNvPr id="683" name="Flowchart: Delay 6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4" name="Oval 6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3" name="Group 562"/>
            <p:cNvGrpSpPr/>
            <p:nvPr/>
          </p:nvGrpSpPr>
          <p:grpSpPr>
            <a:xfrm>
              <a:off x="965676" y="3470956"/>
              <a:ext cx="157638" cy="247651"/>
              <a:chOff x="406481" y="3036713"/>
              <a:chExt cx="157638" cy="247651"/>
            </a:xfrm>
            <a:solidFill>
              <a:srgbClr val="CC0099"/>
            </a:solidFill>
            <a:effectLst>
              <a:outerShdw blurRad="63500" dist="38100" dir="2700000" algn="ctr" rotWithShape="0">
                <a:srgbClr val="000000"/>
              </a:outerShdw>
            </a:effectLst>
          </p:grpSpPr>
          <p:sp>
            <p:nvSpPr>
              <p:cNvPr id="681" name="Flowchart: Delay 6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2" name="Oval 6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4" name="Group 563"/>
            <p:cNvGrpSpPr/>
            <p:nvPr/>
          </p:nvGrpSpPr>
          <p:grpSpPr>
            <a:xfrm>
              <a:off x="967739" y="3771703"/>
              <a:ext cx="157638" cy="247651"/>
              <a:chOff x="406481" y="3036713"/>
              <a:chExt cx="157638" cy="247651"/>
            </a:xfrm>
            <a:solidFill>
              <a:srgbClr val="CC0099"/>
            </a:solidFill>
            <a:effectLst>
              <a:outerShdw blurRad="63500" dist="38100" dir="2700000" algn="ctr" rotWithShape="0">
                <a:srgbClr val="000000"/>
              </a:outerShdw>
            </a:effectLst>
          </p:grpSpPr>
          <p:sp>
            <p:nvSpPr>
              <p:cNvPr id="679" name="Flowchart: Delay 6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0" name="Oval 6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5" name="Group 564"/>
            <p:cNvGrpSpPr/>
            <p:nvPr/>
          </p:nvGrpSpPr>
          <p:grpSpPr>
            <a:xfrm>
              <a:off x="967739" y="4063580"/>
              <a:ext cx="157638" cy="247651"/>
              <a:chOff x="406481" y="3036713"/>
              <a:chExt cx="157638" cy="247651"/>
            </a:xfrm>
            <a:solidFill>
              <a:srgbClr val="CC0099"/>
            </a:solidFill>
            <a:effectLst>
              <a:outerShdw blurRad="63500" dist="38100" dir="2700000" algn="ctr" rotWithShape="0">
                <a:srgbClr val="000000"/>
              </a:outerShdw>
            </a:effectLst>
          </p:grpSpPr>
          <p:sp>
            <p:nvSpPr>
              <p:cNvPr id="677" name="Flowchart: Delay 6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78" name="Oval 6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6" name="Group 565"/>
            <p:cNvGrpSpPr/>
            <p:nvPr/>
          </p:nvGrpSpPr>
          <p:grpSpPr>
            <a:xfrm>
              <a:off x="969802" y="4364327"/>
              <a:ext cx="157638" cy="247651"/>
              <a:chOff x="406481" y="3036713"/>
              <a:chExt cx="157638" cy="247651"/>
            </a:xfrm>
            <a:solidFill>
              <a:srgbClr val="CC0099"/>
            </a:solidFill>
            <a:effectLst>
              <a:outerShdw blurRad="63500" dist="38100" dir="2700000" algn="ctr" rotWithShape="0">
                <a:srgbClr val="000000"/>
              </a:outerShdw>
            </a:effectLst>
          </p:grpSpPr>
          <p:sp>
            <p:nvSpPr>
              <p:cNvPr id="675" name="Flowchart: Delay 6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76" name="Oval 6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7" name="Group 566"/>
            <p:cNvGrpSpPr/>
            <p:nvPr/>
          </p:nvGrpSpPr>
          <p:grpSpPr>
            <a:xfrm>
              <a:off x="970752" y="4669315"/>
              <a:ext cx="157638" cy="247651"/>
              <a:chOff x="406481" y="3036713"/>
              <a:chExt cx="157638" cy="247651"/>
            </a:xfrm>
            <a:solidFill>
              <a:srgbClr val="CC0099"/>
            </a:solidFill>
            <a:effectLst>
              <a:outerShdw blurRad="63500" dist="38100" dir="2700000" algn="ctr" rotWithShape="0">
                <a:srgbClr val="000000"/>
              </a:outerShdw>
            </a:effectLst>
          </p:grpSpPr>
          <p:sp>
            <p:nvSpPr>
              <p:cNvPr id="673" name="Flowchart: Delay 67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74" name="Oval 67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8" name="Group 567"/>
            <p:cNvGrpSpPr/>
            <p:nvPr/>
          </p:nvGrpSpPr>
          <p:grpSpPr>
            <a:xfrm>
              <a:off x="2823131" y="2280415"/>
              <a:ext cx="157638" cy="247651"/>
              <a:chOff x="406481" y="3036713"/>
              <a:chExt cx="157638" cy="247651"/>
            </a:xfrm>
            <a:solidFill>
              <a:srgbClr val="CC0099"/>
            </a:solidFill>
            <a:effectLst>
              <a:outerShdw blurRad="63500" dist="38100" dir="2700000" algn="ctr" rotWithShape="0">
                <a:srgbClr val="000000"/>
              </a:outerShdw>
            </a:effectLst>
          </p:grpSpPr>
          <p:sp>
            <p:nvSpPr>
              <p:cNvPr id="671" name="Flowchart: Delay 67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72" name="Oval 67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9" name="Group 568"/>
            <p:cNvGrpSpPr/>
            <p:nvPr/>
          </p:nvGrpSpPr>
          <p:grpSpPr>
            <a:xfrm>
              <a:off x="2825194" y="2581162"/>
              <a:ext cx="157638" cy="247651"/>
              <a:chOff x="406481" y="3036713"/>
              <a:chExt cx="157638" cy="247651"/>
            </a:xfrm>
            <a:solidFill>
              <a:srgbClr val="CC0099"/>
            </a:solidFill>
            <a:effectLst>
              <a:outerShdw blurRad="63500" dist="38100" dir="2700000" algn="ctr" rotWithShape="0">
                <a:srgbClr val="000000"/>
              </a:outerShdw>
            </a:effectLst>
          </p:grpSpPr>
          <p:sp>
            <p:nvSpPr>
              <p:cNvPr id="669" name="Flowchart: Delay 66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70" name="Oval 66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0" name="Group 569"/>
            <p:cNvGrpSpPr/>
            <p:nvPr/>
          </p:nvGrpSpPr>
          <p:grpSpPr>
            <a:xfrm>
              <a:off x="2825194" y="2873039"/>
              <a:ext cx="157638" cy="247651"/>
              <a:chOff x="406481" y="3036713"/>
              <a:chExt cx="157638" cy="247651"/>
            </a:xfrm>
            <a:solidFill>
              <a:srgbClr val="CC0099"/>
            </a:solidFill>
            <a:effectLst>
              <a:outerShdw blurRad="63500" dist="38100" dir="2700000" algn="ctr" rotWithShape="0">
                <a:srgbClr val="000000"/>
              </a:outerShdw>
            </a:effectLst>
          </p:grpSpPr>
          <p:sp>
            <p:nvSpPr>
              <p:cNvPr id="667" name="Flowchart: Delay 66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68" name="Oval 66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1" name="Group 570"/>
            <p:cNvGrpSpPr/>
            <p:nvPr/>
          </p:nvGrpSpPr>
          <p:grpSpPr>
            <a:xfrm>
              <a:off x="2827257" y="3173786"/>
              <a:ext cx="157638" cy="247651"/>
              <a:chOff x="406481" y="3036713"/>
              <a:chExt cx="157638" cy="247651"/>
            </a:xfrm>
            <a:solidFill>
              <a:srgbClr val="CC0099"/>
            </a:solidFill>
            <a:effectLst>
              <a:outerShdw blurRad="63500" dist="38100" dir="2700000" algn="ctr" rotWithShape="0">
                <a:srgbClr val="000000"/>
              </a:outerShdw>
            </a:effectLst>
          </p:grpSpPr>
          <p:sp>
            <p:nvSpPr>
              <p:cNvPr id="665" name="Flowchart: Delay 66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66" name="Oval 66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2" name="Group 571"/>
            <p:cNvGrpSpPr/>
            <p:nvPr/>
          </p:nvGrpSpPr>
          <p:grpSpPr>
            <a:xfrm>
              <a:off x="2827257" y="3470956"/>
              <a:ext cx="157638" cy="247651"/>
              <a:chOff x="406481" y="3036713"/>
              <a:chExt cx="157638" cy="247651"/>
            </a:xfrm>
            <a:solidFill>
              <a:srgbClr val="CC0099"/>
            </a:solidFill>
            <a:effectLst>
              <a:outerShdw blurRad="63500" dist="38100" dir="2700000" algn="ctr" rotWithShape="0">
                <a:srgbClr val="000000"/>
              </a:outerShdw>
            </a:effectLst>
          </p:grpSpPr>
          <p:sp>
            <p:nvSpPr>
              <p:cNvPr id="663" name="Flowchart: Delay 66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64" name="Oval 66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3" name="Group 572"/>
            <p:cNvGrpSpPr/>
            <p:nvPr/>
          </p:nvGrpSpPr>
          <p:grpSpPr>
            <a:xfrm>
              <a:off x="2829320" y="3771703"/>
              <a:ext cx="157638" cy="247651"/>
              <a:chOff x="406481" y="3036713"/>
              <a:chExt cx="157638" cy="247651"/>
            </a:xfrm>
            <a:solidFill>
              <a:srgbClr val="CC0099"/>
            </a:solidFill>
            <a:effectLst>
              <a:outerShdw blurRad="63500" dist="38100" dir="2700000" algn="ctr" rotWithShape="0">
                <a:srgbClr val="000000"/>
              </a:outerShdw>
            </a:effectLst>
          </p:grpSpPr>
          <p:sp>
            <p:nvSpPr>
              <p:cNvPr id="661" name="Flowchart: Delay 66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62" name="Oval 66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4" name="Group 573"/>
            <p:cNvGrpSpPr/>
            <p:nvPr/>
          </p:nvGrpSpPr>
          <p:grpSpPr>
            <a:xfrm>
              <a:off x="2829320" y="4063580"/>
              <a:ext cx="157638" cy="247651"/>
              <a:chOff x="406481" y="3036713"/>
              <a:chExt cx="157638" cy="247651"/>
            </a:xfrm>
            <a:solidFill>
              <a:srgbClr val="CC0099"/>
            </a:solidFill>
            <a:effectLst>
              <a:outerShdw blurRad="63500" dist="38100" dir="2700000" algn="ctr" rotWithShape="0">
                <a:srgbClr val="000000"/>
              </a:outerShdw>
            </a:effectLst>
          </p:grpSpPr>
          <p:sp>
            <p:nvSpPr>
              <p:cNvPr id="659" name="Flowchart: Delay 65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60" name="Oval 65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5" name="Group 574"/>
            <p:cNvGrpSpPr/>
            <p:nvPr/>
          </p:nvGrpSpPr>
          <p:grpSpPr>
            <a:xfrm>
              <a:off x="2831383" y="4364327"/>
              <a:ext cx="157638" cy="247651"/>
              <a:chOff x="406481" y="3036713"/>
              <a:chExt cx="157638" cy="247651"/>
            </a:xfrm>
            <a:solidFill>
              <a:srgbClr val="CC0099"/>
            </a:solidFill>
            <a:effectLst>
              <a:outerShdw blurRad="63500" dist="38100" dir="2700000" algn="ctr" rotWithShape="0">
                <a:srgbClr val="000000"/>
              </a:outerShdw>
            </a:effectLst>
          </p:grpSpPr>
          <p:sp>
            <p:nvSpPr>
              <p:cNvPr id="657" name="Flowchart: Delay 65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58" name="Oval 65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6" name="Group 575"/>
            <p:cNvGrpSpPr/>
            <p:nvPr/>
          </p:nvGrpSpPr>
          <p:grpSpPr>
            <a:xfrm>
              <a:off x="2832333" y="4669315"/>
              <a:ext cx="157638" cy="247651"/>
              <a:chOff x="406481" y="3036713"/>
              <a:chExt cx="157638" cy="247651"/>
            </a:xfrm>
            <a:solidFill>
              <a:srgbClr val="CC0099"/>
            </a:solidFill>
            <a:effectLst>
              <a:outerShdw blurRad="63500" dist="38100" dir="2700000" algn="ctr" rotWithShape="0">
                <a:srgbClr val="000000"/>
              </a:outerShdw>
            </a:effectLst>
          </p:grpSpPr>
          <p:sp>
            <p:nvSpPr>
              <p:cNvPr id="655" name="Flowchart: Delay 65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56" name="Oval 65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7" name="Group 576"/>
            <p:cNvGrpSpPr/>
            <p:nvPr/>
          </p:nvGrpSpPr>
          <p:grpSpPr>
            <a:xfrm>
              <a:off x="1196948" y="4971382"/>
              <a:ext cx="157638" cy="247651"/>
              <a:chOff x="406481" y="3036713"/>
              <a:chExt cx="157638" cy="247651"/>
            </a:xfrm>
            <a:solidFill>
              <a:srgbClr val="CC0099"/>
            </a:solidFill>
            <a:effectLst>
              <a:outerShdw blurRad="63500" dist="38100" dir="2700000" algn="ctr" rotWithShape="0">
                <a:srgbClr val="000000"/>
              </a:outerShdw>
            </a:effectLst>
          </p:grpSpPr>
          <p:sp>
            <p:nvSpPr>
              <p:cNvPr id="653" name="Flowchart: Delay 65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54" name="Oval 65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8" name="Group 577"/>
            <p:cNvGrpSpPr/>
            <p:nvPr/>
          </p:nvGrpSpPr>
          <p:grpSpPr>
            <a:xfrm>
              <a:off x="1427032" y="4972702"/>
              <a:ext cx="157638" cy="247651"/>
              <a:chOff x="406481" y="3036713"/>
              <a:chExt cx="157638" cy="247651"/>
            </a:xfrm>
            <a:solidFill>
              <a:srgbClr val="CC0099"/>
            </a:solidFill>
            <a:effectLst>
              <a:outerShdw blurRad="63500" dist="38100" dir="2700000" algn="ctr" rotWithShape="0">
                <a:srgbClr val="000000"/>
              </a:outerShdw>
            </a:effectLst>
          </p:grpSpPr>
          <p:sp>
            <p:nvSpPr>
              <p:cNvPr id="651" name="Flowchart: Delay 65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52" name="Oval 65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79" name="Group 578"/>
            <p:cNvGrpSpPr/>
            <p:nvPr/>
          </p:nvGrpSpPr>
          <p:grpSpPr>
            <a:xfrm>
              <a:off x="1655632" y="4971382"/>
              <a:ext cx="157638" cy="247651"/>
              <a:chOff x="406481" y="3036713"/>
              <a:chExt cx="157638" cy="247651"/>
            </a:xfrm>
            <a:solidFill>
              <a:srgbClr val="CC0099"/>
            </a:solidFill>
            <a:effectLst>
              <a:outerShdw blurRad="63500" dist="38100" dir="2700000" algn="ctr" rotWithShape="0">
                <a:srgbClr val="000000"/>
              </a:outerShdw>
            </a:effectLst>
          </p:grpSpPr>
          <p:sp>
            <p:nvSpPr>
              <p:cNvPr id="649" name="Flowchart: Delay 64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50" name="Oval 64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0" name="Group 579"/>
            <p:cNvGrpSpPr/>
            <p:nvPr/>
          </p:nvGrpSpPr>
          <p:grpSpPr>
            <a:xfrm>
              <a:off x="1885716" y="4972702"/>
              <a:ext cx="157638" cy="247651"/>
              <a:chOff x="406481" y="3036713"/>
              <a:chExt cx="157638" cy="247651"/>
            </a:xfrm>
            <a:solidFill>
              <a:srgbClr val="CC0099"/>
            </a:solidFill>
            <a:effectLst>
              <a:outerShdw blurRad="63500" dist="38100" dir="2700000" algn="ctr" rotWithShape="0">
                <a:srgbClr val="000000"/>
              </a:outerShdw>
            </a:effectLst>
          </p:grpSpPr>
          <p:sp>
            <p:nvSpPr>
              <p:cNvPr id="647" name="Flowchart: Delay 64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48" name="Oval 64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1" name="Group 580"/>
            <p:cNvGrpSpPr/>
            <p:nvPr/>
          </p:nvGrpSpPr>
          <p:grpSpPr>
            <a:xfrm>
              <a:off x="2121801" y="4971382"/>
              <a:ext cx="157638" cy="247651"/>
              <a:chOff x="406481" y="3036713"/>
              <a:chExt cx="157638" cy="247651"/>
            </a:xfrm>
            <a:solidFill>
              <a:srgbClr val="CC0099"/>
            </a:solidFill>
            <a:effectLst>
              <a:outerShdw blurRad="63500" dist="38100" dir="2700000" algn="ctr" rotWithShape="0">
                <a:srgbClr val="000000"/>
              </a:outerShdw>
            </a:effectLst>
          </p:grpSpPr>
          <p:sp>
            <p:nvSpPr>
              <p:cNvPr id="645" name="Flowchart: Delay 64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46" name="Oval 64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2" name="Group 581"/>
            <p:cNvGrpSpPr/>
            <p:nvPr/>
          </p:nvGrpSpPr>
          <p:grpSpPr>
            <a:xfrm>
              <a:off x="2351885" y="4972702"/>
              <a:ext cx="157638" cy="247651"/>
              <a:chOff x="406481" y="3036713"/>
              <a:chExt cx="157638" cy="247651"/>
            </a:xfrm>
            <a:solidFill>
              <a:srgbClr val="CC0099"/>
            </a:solidFill>
            <a:effectLst>
              <a:outerShdw blurRad="63500" dist="38100" dir="2700000" algn="ctr" rotWithShape="0">
                <a:srgbClr val="000000"/>
              </a:outerShdw>
            </a:effectLst>
          </p:grpSpPr>
          <p:sp>
            <p:nvSpPr>
              <p:cNvPr id="643" name="Flowchart: Delay 64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44" name="Oval 64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3" name="Group 582"/>
            <p:cNvGrpSpPr/>
            <p:nvPr/>
          </p:nvGrpSpPr>
          <p:grpSpPr>
            <a:xfrm>
              <a:off x="2580485" y="4971382"/>
              <a:ext cx="157638" cy="247651"/>
              <a:chOff x="406481" y="3036713"/>
              <a:chExt cx="157638" cy="247651"/>
            </a:xfrm>
            <a:solidFill>
              <a:srgbClr val="CC0099"/>
            </a:solidFill>
            <a:effectLst>
              <a:outerShdw blurRad="63500" dist="38100" dir="2700000" algn="ctr" rotWithShape="0">
                <a:srgbClr val="000000"/>
              </a:outerShdw>
            </a:effectLst>
          </p:grpSpPr>
          <p:sp>
            <p:nvSpPr>
              <p:cNvPr id="641" name="Flowchart: Delay 64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42" name="Oval 64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4" name="Group 583"/>
            <p:cNvGrpSpPr/>
            <p:nvPr/>
          </p:nvGrpSpPr>
          <p:grpSpPr>
            <a:xfrm>
              <a:off x="967738" y="4971382"/>
              <a:ext cx="157638" cy="247651"/>
              <a:chOff x="406481" y="3036713"/>
              <a:chExt cx="157638" cy="247651"/>
            </a:xfrm>
            <a:solidFill>
              <a:srgbClr val="CC0099"/>
            </a:solidFill>
            <a:effectLst>
              <a:outerShdw blurRad="63500" dist="38100" dir="2700000" algn="ctr" rotWithShape="0">
                <a:srgbClr val="000000"/>
              </a:outerShdw>
            </a:effectLst>
          </p:grpSpPr>
          <p:sp>
            <p:nvSpPr>
              <p:cNvPr id="639" name="Flowchart: Delay 63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40" name="Oval 63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5" name="Group 584"/>
            <p:cNvGrpSpPr/>
            <p:nvPr/>
          </p:nvGrpSpPr>
          <p:grpSpPr>
            <a:xfrm>
              <a:off x="2829319" y="4971382"/>
              <a:ext cx="157638" cy="247651"/>
              <a:chOff x="406481" y="3036713"/>
              <a:chExt cx="157638" cy="247651"/>
            </a:xfrm>
            <a:solidFill>
              <a:srgbClr val="CC0099"/>
            </a:solidFill>
            <a:effectLst>
              <a:outerShdw blurRad="63500" dist="38100" dir="2700000" algn="ctr" rotWithShape="0">
                <a:srgbClr val="000000"/>
              </a:outerShdw>
            </a:effectLst>
          </p:grpSpPr>
          <p:sp>
            <p:nvSpPr>
              <p:cNvPr id="637" name="Flowchart: Delay 63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38" name="Oval 63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6" name="Group 585"/>
            <p:cNvGrpSpPr/>
            <p:nvPr/>
          </p:nvGrpSpPr>
          <p:grpSpPr>
            <a:xfrm>
              <a:off x="1200754" y="5265420"/>
              <a:ext cx="157638" cy="247651"/>
              <a:chOff x="406481" y="3036713"/>
              <a:chExt cx="157638" cy="247651"/>
            </a:xfrm>
            <a:solidFill>
              <a:srgbClr val="CC0099"/>
            </a:solidFill>
            <a:effectLst>
              <a:outerShdw blurRad="63500" dist="38100" dir="2700000" algn="ctr" rotWithShape="0">
                <a:srgbClr val="000000"/>
              </a:outerShdw>
            </a:effectLst>
          </p:grpSpPr>
          <p:sp>
            <p:nvSpPr>
              <p:cNvPr id="635" name="Flowchart: Delay 63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36" name="Oval 63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7" name="Group 586"/>
            <p:cNvGrpSpPr/>
            <p:nvPr/>
          </p:nvGrpSpPr>
          <p:grpSpPr>
            <a:xfrm>
              <a:off x="1430838" y="5266740"/>
              <a:ext cx="157638" cy="247651"/>
              <a:chOff x="406481" y="3036713"/>
              <a:chExt cx="157638" cy="247651"/>
            </a:xfrm>
            <a:solidFill>
              <a:srgbClr val="CC0099"/>
            </a:solidFill>
            <a:effectLst>
              <a:outerShdw blurRad="63500" dist="38100" dir="2700000" algn="ctr" rotWithShape="0">
                <a:srgbClr val="000000"/>
              </a:outerShdw>
            </a:effectLst>
          </p:grpSpPr>
          <p:sp>
            <p:nvSpPr>
              <p:cNvPr id="633" name="Flowchart: Delay 63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34" name="Oval 63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8" name="Group 587"/>
            <p:cNvGrpSpPr/>
            <p:nvPr/>
          </p:nvGrpSpPr>
          <p:grpSpPr>
            <a:xfrm>
              <a:off x="1659438" y="5265420"/>
              <a:ext cx="157638" cy="247651"/>
              <a:chOff x="406481" y="3036713"/>
              <a:chExt cx="157638" cy="247651"/>
            </a:xfrm>
            <a:solidFill>
              <a:srgbClr val="CC0099"/>
            </a:solidFill>
            <a:effectLst>
              <a:outerShdw blurRad="63500" dist="38100" dir="2700000" algn="ctr" rotWithShape="0">
                <a:srgbClr val="000000"/>
              </a:outerShdw>
            </a:effectLst>
          </p:grpSpPr>
          <p:sp>
            <p:nvSpPr>
              <p:cNvPr id="631" name="Flowchart: Delay 63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32" name="Oval 63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89" name="Group 588"/>
            <p:cNvGrpSpPr/>
            <p:nvPr/>
          </p:nvGrpSpPr>
          <p:grpSpPr>
            <a:xfrm>
              <a:off x="1889522" y="5266740"/>
              <a:ext cx="157638" cy="247651"/>
              <a:chOff x="406481" y="3036713"/>
              <a:chExt cx="157638" cy="247651"/>
            </a:xfrm>
            <a:solidFill>
              <a:srgbClr val="CC0099"/>
            </a:solidFill>
            <a:effectLst>
              <a:outerShdw blurRad="63500" dist="38100" dir="2700000" algn="ctr" rotWithShape="0">
                <a:srgbClr val="000000"/>
              </a:outerShdw>
            </a:effectLst>
          </p:grpSpPr>
          <p:sp>
            <p:nvSpPr>
              <p:cNvPr id="629" name="Flowchart: Delay 6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30" name="Oval 6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0" name="Group 589"/>
            <p:cNvGrpSpPr/>
            <p:nvPr/>
          </p:nvGrpSpPr>
          <p:grpSpPr>
            <a:xfrm>
              <a:off x="2125607" y="5265420"/>
              <a:ext cx="157638" cy="247651"/>
              <a:chOff x="406481" y="3036713"/>
              <a:chExt cx="157638" cy="247651"/>
            </a:xfrm>
            <a:solidFill>
              <a:srgbClr val="CC0099"/>
            </a:solidFill>
            <a:effectLst>
              <a:outerShdw blurRad="63500" dist="38100" dir="2700000" algn="ctr" rotWithShape="0">
                <a:srgbClr val="000000"/>
              </a:outerShdw>
            </a:effectLst>
          </p:grpSpPr>
          <p:sp>
            <p:nvSpPr>
              <p:cNvPr id="627" name="Flowchart: Delay 6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28" name="Oval 6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1" name="Group 590"/>
            <p:cNvGrpSpPr/>
            <p:nvPr/>
          </p:nvGrpSpPr>
          <p:grpSpPr>
            <a:xfrm>
              <a:off x="2355691" y="5266740"/>
              <a:ext cx="157638" cy="247651"/>
              <a:chOff x="406481" y="3036713"/>
              <a:chExt cx="157638" cy="247651"/>
            </a:xfrm>
            <a:solidFill>
              <a:srgbClr val="CC0099"/>
            </a:solidFill>
            <a:effectLst>
              <a:outerShdw blurRad="63500" dist="38100" dir="2700000" algn="ctr" rotWithShape="0">
                <a:srgbClr val="000000"/>
              </a:outerShdw>
            </a:effectLst>
          </p:grpSpPr>
          <p:sp>
            <p:nvSpPr>
              <p:cNvPr id="625" name="Flowchart: Delay 6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26" name="Oval 6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2" name="Group 591"/>
            <p:cNvGrpSpPr/>
            <p:nvPr/>
          </p:nvGrpSpPr>
          <p:grpSpPr>
            <a:xfrm>
              <a:off x="2584291" y="5265420"/>
              <a:ext cx="157638" cy="247651"/>
              <a:chOff x="406481" y="3036713"/>
              <a:chExt cx="157638" cy="247651"/>
            </a:xfrm>
            <a:solidFill>
              <a:srgbClr val="CC0099"/>
            </a:solidFill>
            <a:effectLst>
              <a:outerShdw blurRad="63500" dist="38100" dir="2700000" algn="ctr" rotWithShape="0">
                <a:srgbClr val="000000"/>
              </a:outerShdw>
            </a:effectLst>
          </p:grpSpPr>
          <p:sp>
            <p:nvSpPr>
              <p:cNvPr id="623" name="Flowchart: Delay 6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24" name="Oval 6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3" name="Group 592"/>
            <p:cNvGrpSpPr/>
            <p:nvPr/>
          </p:nvGrpSpPr>
          <p:grpSpPr>
            <a:xfrm>
              <a:off x="971544" y="5265420"/>
              <a:ext cx="157638" cy="247651"/>
              <a:chOff x="406481" y="3036713"/>
              <a:chExt cx="157638" cy="247651"/>
            </a:xfrm>
            <a:solidFill>
              <a:srgbClr val="CC0099"/>
            </a:solidFill>
            <a:effectLst>
              <a:outerShdw blurRad="63500" dist="38100" dir="2700000" algn="ctr" rotWithShape="0">
                <a:srgbClr val="000000"/>
              </a:outerShdw>
            </a:effectLst>
          </p:grpSpPr>
          <p:sp>
            <p:nvSpPr>
              <p:cNvPr id="621" name="Flowchart: Delay 6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22" name="Oval 6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4" name="Group 593"/>
            <p:cNvGrpSpPr/>
            <p:nvPr/>
          </p:nvGrpSpPr>
          <p:grpSpPr>
            <a:xfrm>
              <a:off x="2833125" y="5265420"/>
              <a:ext cx="157638" cy="247651"/>
              <a:chOff x="406481" y="3036713"/>
              <a:chExt cx="157638" cy="247651"/>
            </a:xfrm>
            <a:solidFill>
              <a:srgbClr val="CC0099"/>
            </a:solidFill>
            <a:effectLst>
              <a:outerShdw blurRad="63500" dist="38100" dir="2700000" algn="ctr" rotWithShape="0">
                <a:srgbClr val="000000"/>
              </a:outerShdw>
            </a:effectLst>
          </p:grpSpPr>
          <p:sp>
            <p:nvSpPr>
              <p:cNvPr id="619" name="Flowchart: Delay 6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20" name="Oval 6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5" name="Group 594"/>
            <p:cNvGrpSpPr/>
            <p:nvPr/>
          </p:nvGrpSpPr>
          <p:grpSpPr>
            <a:xfrm>
              <a:off x="1200754" y="5564006"/>
              <a:ext cx="157638" cy="247651"/>
              <a:chOff x="406481" y="3036713"/>
              <a:chExt cx="157638" cy="247651"/>
            </a:xfrm>
            <a:solidFill>
              <a:srgbClr val="CC0099"/>
            </a:solidFill>
            <a:effectLst>
              <a:outerShdw blurRad="63500" dist="38100" dir="2700000" algn="ctr" rotWithShape="0">
                <a:srgbClr val="000000"/>
              </a:outerShdw>
            </a:effectLst>
          </p:grpSpPr>
          <p:sp>
            <p:nvSpPr>
              <p:cNvPr id="617" name="Flowchart: Delay 6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18" name="Oval 6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6" name="Group 595"/>
            <p:cNvGrpSpPr/>
            <p:nvPr/>
          </p:nvGrpSpPr>
          <p:grpSpPr>
            <a:xfrm>
              <a:off x="1430838" y="5565326"/>
              <a:ext cx="157638" cy="247651"/>
              <a:chOff x="406481" y="3036713"/>
              <a:chExt cx="157638" cy="247651"/>
            </a:xfrm>
            <a:solidFill>
              <a:srgbClr val="CC0099"/>
            </a:solidFill>
            <a:effectLst>
              <a:outerShdw blurRad="63500" dist="38100" dir="2700000" algn="ctr" rotWithShape="0">
                <a:srgbClr val="000000"/>
              </a:outerShdw>
            </a:effectLst>
          </p:grpSpPr>
          <p:sp>
            <p:nvSpPr>
              <p:cNvPr id="615" name="Flowchart: Delay 6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16" name="Oval 6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7" name="Group 596"/>
            <p:cNvGrpSpPr/>
            <p:nvPr/>
          </p:nvGrpSpPr>
          <p:grpSpPr>
            <a:xfrm>
              <a:off x="1659438" y="5564006"/>
              <a:ext cx="157638" cy="247651"/>
              <a:chOff x="406481" y="3036713"/>
              <a:chExt cx="157638" cy="247651"/>
            </a:xfrm>
            <a:solidFill>
              <a:srgbClr val="CC0099"/>
            </a:solidFill>
            <a:effectLst>
              <a:outerShdw blurRad="63500" dist="38100" dir="2700000" algn="ctr" rotWithShape="0">
                <a:srgbClr val="000000"/>
              </a:outerShdw>
            </a:effectLst>
          </p:grpSpPr>
          <p:sp>
            <p:nvSpPr>
              <p:cNvPr id="613" name="Flowchart: Delay 6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14" name="Oval 6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8" name="Group 597"/>
            <p:cNvGrpSpPr/>
            <p:nvPr/>
          </p:nvGrpSpPr>
          <p:grpSpPr>
            <a:xfrm>
              <a:off x="2125607" y="5564006"/>
              <a:ext cx="157638" cy="247651"/>
              <a:chOff x="406481" y="3036713"/>
              <a:chExt cx="157638" cy="247651"/>
            </a:xfrm>
            <a:solidFill>
              <a:srgbClr val="CC0099"/>
            </a:solidFill>
            <a:effectLst>
              <a:outerShdw blurRad="63500" dist="38100" dir="2700000" algn="ctr" rotWithShape="0">
                <a:srgbClr val="000000"/>
              </a:outerShdw>
            </a:effectLst>
          </p:grpSpPr>
          <p:sp>
            <p:nvSpPr>
              <p:cNvPr id="611" name="Flowchart: Delay 6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12" name="Oval 6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99" name="Group 598"/>
            <p:cNvGrpSpPr/>
            <p:nvPr/>
          </p:nvGrpSpPr>
          <p:grpSpPr>
            <a:xfrm>
              <a:off x="2355691" y="5565326"/>
              <a:ext cx="157638" cy="247651"/>
              <a:chOff x="406481" y="3036713"/>
              <a:chExt cx="157638" cy="247651"/>
            </a:xfrm>
            <a:solidFill>
              <a:srgbClr val="CC0099"/>
            </a:solidFill>
            <a:effectLst>
              <a:outerShdw blurRad="63500" dist="38100" dir="2700000" algn="ctr" rotWithShape="0">
                <a:srgbClr val="000000"/>
              </a:outerShdw>
            </a:effectLst>
          </p:grpSpPr>
          <p:sp>
            <p:nvSpPr>
              <p:cNvPr id="609" name="Flowchart: Delay 6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10" name="Oval 6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600" name="Group 599"/>
            <p:cNvGrpSpPr/>
            <p:nvPr/>
          </p:nvGrpSpPr>
          <p:grpSpPr>
            <a:xfrm>
              <a:off x="2584291" y="5564006"/>
              <a:ext cx="157638" cy="247651"/>
              <a:chOff x="406481" y="3036713"/>
              <a:chExt cx="157638" cy="247651"/>
            </a:xfrm>
            <a:solidFill>
              <a:srgbClr val="CC0099"/>
            </a:solidFill>
            <a:effectLst>
              <a:outerShdw blurRad="63500" dist="38100" dir="2700000" algn="ctr" rotWithShape="0">
                <a:srgbClr val="000000"/>
              </a:outerShdw>
            </a:effectLst>
          </p:grpSpPr>
          <p:sp>
            <p:nvSpPr>
              <p:cNvPr id="607" name="Flowchart: Delay 6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08" name="Oval 6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601" name="Group 600"/>
            <p:cNvGrpSpPr/>
            <p:nvPr/>
          </p:nvGrpSpPr>
          <p:grpSpPr>
            <a:xfrm>
              <a:off x="971544" y="5564006"/>
              <a:ext cx="157638" cy="247651"/>
              <a:chOff x="406481" y="3036713"/>
              <a:chExt cx="157638" cy="247651"/>
            </a:xfrm>
            <a:solidFill>
              <a:srgbClr val="CC0099"/>
            </a:solidFill>
            <a:effectLst>
              <a:outerShdw blurRad="63500" dist="38100" dir="2700000" algn="ctr" rotWithShape="0">
                <a:srgbClr val="000000"/>
              </a:outerShdw>
            </a:effectLst>
          </p:grpSpPr>
          <p:sp>
            <p:nvSpPr>
              <p:cNvPr id="605" name="Flowchart: Delay 6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06" name="Oval 6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602" name="Group 601"/>
            <p:cNvGrpSpPr/>
            <p:nvPr/>
          </p:nvGrpSpPr>
          <p:grpSpPr>
            <a:xfrm>
              <a:off x="2833125" y="5564006"/>
              <a:ext cx="157638" cy="247651"/>
              <a:chOff x="406481" y="3036713"/>
              <a:chExt cx="157638" cy="247651"/>
            </a:xfrm>
            <a:solidFill>
              <a:srgbClr val="CC0099"/>
            </a:solidFill>
            <a:effectLst>
              <a:outerShdw blurRad="63500" dist="38100" dir="2700000" algn="ctr" rotWithShape="0">
                <a:srgbClr val="000000"/>
              </a:outerShdw>
            </a:effectLst>
          </p:grpSpPr>
          <p:sp>
            <p:nvSpPr>
              <p:cNvPr id="603" name="Flowchart: Delay 60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04" name="Oval 60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sp>
        <p:nvSpPr>
          <p:cNvPr id="817" name="Text Box 8"/>
          <p:cNvSpPr txBox="1">
            <a:spLocks noChangeArrowheads="1"/>
          </p:cNvSpPr>
          <p:nvPr/>
        </p:nvSpPr>
        <p:spPr bwMode="auto">
          <a:xfrm>
            <a:off x="11353800"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100</a:t>
            </a:r>
            <a:endParaRPr lang="en-US" altLang="en-US" sz="1200" b="1" dirty="0">
              <a:solidFill>
                <a:srgbClr val="000000"/>
              </a:solidFill>
            </a:endParaRPr>
          </a:p>
        </p:txBody>
      </p:sp>
      <p:sp>
        <p:nvSpPr>
          <p:cNvPr id="818" name="Text Box 41"/>
          <p:cNvSpPr txBox="1">
            <a:spLocks noChangeArrowheads="1"/>
          </p:cNvSpPr>
          <p:nvPr/>
        </p:nvSpPr>
        <p:spPr bwMode="auto">
          <a:xfrm>
            <a:off x="421768" y="194064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50</a:t>
            </a:r>
            <a:endParaRPr lang="en-US" altLang="en-US" sz="1200" b="1" dirty="0">
              <a:solidFill>
                <a:srgbClr val="000000"/>
              </a:solidFill>
            </a:endParaRPr>
          </a:p>
        </p:txBody>
      </p:sp>
    </p:spTree>
    <p:extLst>
      <p:ext uri="{BB962C8B-B14F-4D97-AF65-F5344CB8AC3E}">
        <p14:creationId xmlns:p14="http://schemas.microsoft.com/office/powerpoint/2010/main" val="849321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25757"/>
                                        </p:tgtEl>
                                        <p:attrNameLst>
                                          <p:attrName>style.visibility</p:attrName>
                                        </p:attrNameLst>
                                      </p:cBhvr>
                                      <p:to>
                                        <p:strVal val="visible"/>
                                      </p:to>
                                    </p:set>
                                    <p:anim calcmode="lin" valueType="num">
                                      <p:cBhvr>
                                        <p:cTn id="12" dur="2000" fill="hold"/>
                                        <p:tgtEl>
                                          <p:spTgt spid="25757"/>
                                        </p:tgtEl>
                                        <p:attrNameLst>
                                          <p:attrName>ppt_w</p:attrName>
                                        </p:attrNameLst>
                                      </p:cBhvr>
                                      <p:tavLst>
                                        <p:tav tm="0">
                                          <p:val>
                                            <p:fltVal val="0"/>
                                          </p:val>
                                        </p:tav>
                                        <p:tav tm="100000">
                                          <p:val>
                                            <p:strVal val="#ppt_w"/>
                                          </p:val>
                                        </p:tav>
                                      </p:tavLst>
                                    </p:anim>
                                    <p:anim calcmode="lin" valueType="num">
                                      <p:cBhvr>
                                        <p:cTn id="13" dur="2000" fill="hold"/>
                                        <p:tgtEl>
                                          <p:spTgt spid="25757"/>
                                        </p:tgtEl>
                                        <p:attrNameLst>
                                          <p:attrName>ppt_h</p:attrName>
                                        </p:attrNameLst>
                                      </p:cBhvr>
                                      <p:tavLst>
                                        <p:tav tm="0">
                                          <p:val>
                                            <p:fltVal val="0"/>
                                          </p:val>
                                        </p:tav>
                                        <p:tav tm="100000">
                                          <p:val>
                                            <p:strVal val="#ppt_h"/>
                                          </p:val>
                                        </p:tav>
                                      </p:tavLst>
                                    </p:anim>
                                    <p:anim calcmode="lin" valueType="num">
                                      <p:cBhvr>
                                        <p:cTn id="14" dur="2000" fill="hold"/>
                                        <p:tgtEl>
                                          <p:spTgt spid="25757"/>
                                        </p:tgtEl>
                                        <p:attrNameLst>
                                          <p:attrName>style.rotation</p:attrName>
                                        </p:attrNameLst>
                                      </p:cBhvr>
                                      <p:tavLst>
                                        <p:tav tm="0">
                                          <p:val>
                                            <p:fltVal val="360"/>
                                          </p:val>
                                        </p:tav>
                                        <p:tav tm="100000">
                                          <p:val>
                                            <p:fltVal val="0"/>
                                          </p:val>
                                        </p:tav>
                                      </p:tavLst>
                                    </p:anim>
                                    <p:animEffect transition="in" filter="fade">
                                      <p:cBhvr>
                                        <p:cTn id="15" dur="2000"/>
                                        <p:tgtEl>
                                          <p:spTgt spid="25757"/>
                                        </p:tgtEl>
                                      </p:cBhvr>
                                    </p:animEffect>
                                  </p:childTnLst>
                                </p:cTn>
                              </p:par>
                            </p:childTnLst>
                          </p:cTn>
                        </p:par>
                        <p:par>
                          <p:cTn id="16" fill="hold">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fltVal val="0"/>
                                          </p:val>
                                        </p:tav>
                                        <p:tav tm="100000">
                                          <p:val>
                                            <p:strVal val="#ppt_w"/>
                                          </p:val>
                                        </p:tav>
                                      </p:tavLst>
                                    </p:anim>
                                    <p:anim calcmode="lin" valueType="num">
                                      <p:cBhvr>
                                        <p:cTn id="20" dur="1000" fill="hold"/>
                                        <p:tgtEl>
                                          <p:spTgt spid="70"/>
                                        </p:tgtEl>
                                        <p:attrNameLst>
                                          <p:attrName>ppt_h</p:attrName>
                                        </p:attrNameLst>
                                      </p:cBhvr>
                                      <p:tavLst>
                                        <p:tav tm="0">
                                          <p:val>
                                            <p:strVal val="#ppt_h"/>
                                          </p:val>
                                        </p:tav>
                                        <p:tav tm="100000">
                                          <p:val>
                                            <p:strVal val="#ppt_h"/>
                                          </p:val>
                                        </p:tav>
                                      </p:tavLst>
                                    </p:anim>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1000"/>
                                        <p:tgtEl>
                                          <p:spTgt spid="25"/>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500" fill="hold"/>
                                        <p:tgtEl>
                                          <p:spTgt spid="77"/>
                                        </p:tgtEl>
                                        <p:attrNameLst>
                                          <p:attrName>ppt_x</p:attrName>
                                        </p:attrNameLst>
                                      </p:cBhvr>
                                      <p:tavLst>
                                        <p:tav tm="0">
                                          <p:val>
                                            <p:strVal val="0-#ppt_w/2"/>
                                          </p:val>
                                        </p:tav>
                                        <p:tav tm="100000">
                                          <p:val>
                                            <p:strVal val="#ppt_x"/>
                                          </p:val>
                                        </p:tav>
                                      </p:tavLst>
                                    </p:anim>
                                    <p:anim calcmode="lin" valueType="num">
                                      <p:cBhvr additive="base">
                                        <p:cTn id="28" dur="500" fill="hold"/>
                                        <p:tgtEl>
                                          <p:spTgt spid="7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up)">
                                      <p:cBhvr>
                                        <p:cTn id="44" dur="500"/>
                                        <p:tgtEl>
                                          <p:spTgt spid="7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500"/>
                                        <p:tgtEl>
                                          <p:spTgt spid="5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up)">
                                      <p:cBhvr>
                                        <p:cTn id="56" dur="500"/>
                                        <p:tgtEl>
                                          <p:spTgt spid="61"/>
                                        </p:tgtEl>
                                      </p:cBhvr>
                                    </p:animEffect>
                                  </p:childTnLst>
                                </p:cTn>
                              </p:par>
                              <p:par>
                                <p:cTn id="57" presetID="42" presetClass="entr" presetSubtype="0" fill="hold" nodeType="withEffect">
                                  <p:stCondLst>
                                    <p:cond delay="0"/>
                                  </p:stCondLst>
                                  <p:childTnLst>
                                    <p:set>
                                      <p:cBhvr>
                                        <p:cTn id="58" dur="1" fill="hold">
                                          <p:stCondLst>
                                            <p:cond delay="0"/>
                                          </p:stCondLst>
                                        </p:cTn>
                                        <p:tgtEl>
                                          <p:spTgt spid="443"/>
                                        </p:tgtEl>
                                        <p:attrNameLst>
                                          <p:attrName>style.visibility</p:attrName>
                                        </p:attrNameLst>
                                      </p:cBhvr>
                                      <p:to>
                                        <p:strVal val="visible"/>
                                      </p:to>
                                    </p:set>
                                    <p:animEffect transition="in" filter="fade">
                                      <p:cBhvr>
                                        <p:cTn id="59" dur="1000"/>
                                        <p:tgtEl>
                                          <p:spTgt spid="443"/>
                                        </p:tgtEl>
                                      </p:cBhvr>
                                    </p:animEffect>
                                    <p:anim calcmode="lin" valueType="num">
                                      <p:cBhvr>
                                        <p:cTn id="60" dur="1000" fill="hold"/>
                                        <p:tgtEl>
                                          <p:spTgt spid="443"/>
                                        </p:tgtEl>
                                        <p:attrNameLst>
                                          <p:attrName>ppt_x</p:attrName>
                                        </p:attrNameLst>
                                      </p:cBhvr>
                                      <p:tavLst>
                                        <p:tav tm="0">
                                          <p:val>
                                            <p:strVal val="#ppt_x"/>
                                          </p:val>
                                        </p:tav>
                                        <p:tav tm="100000">
                                          <p:val>
                                            <p:strVal val="#ppt_x"/>
                                          </p:val>
                                        </p:tav>
                                      </p:tavLst>
                                    </p:anim>
                                    <p:anim calcmode="lin" valueType="num">
                                      <p:cBhvr>
                                        <p:cTn id="61" dur="1000" fill="hold"/>
                                        <p:tgtEl>
                                          <p:spTgt spid="44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95"/>
                                        </p:tgtEl>
                                        <p:attrNameLst>
                                          <p:attrName>style.visibility</p:attrName>
                                        </p:attrNameLst>
                                      </p:cBhvr>
                                      <p:to>
                                        <p:strVal val="visible"/>
                                      </p:to>
                                    </p:set>
                                    <p:animEffect transition="in" filter="fade">
                                      <p:cBhvr>
                                        <p:cTn id="64" dur="1000"/>
                                        <p:tgtEl>
                                          <p:spTgt spid="495"/>
                                        </p:tgtEl>
                                      </p:cBhvr>
                                    </p:animEffect>
                                    <p:anim calcmode="lin" valueType="num">
                                      <p:cBhvr>
                                        <p:cTn id="65" dur="1000" fill="hold"/>
                                        <p:tgtEl>
                                          <p:spTgt spid="495"/>
                                        </p:tgtEl>
                                        <p:attrNameLst>
                                          <p:attrName>ppt_x</p:attrName>
                                        </p:attrNameLst>
                                      </p:cBhvr>
                                      <p:tavLst>
                                        <p:tav tm="0">
                                          <p:val>
                                            <p:strVal val="#ppt_x"/>
                                          </p:val>
                                        </p:tav>
                                        <p:tav tm="100000">
                                          <p:val>
                                            <p:strVal val="#ppt_x"/>
                                          </p:val>
                                        </p:tav>
                                      </p:tavLst>
                                    </p:anim>
                                    <p:anim calcmode="lin" valueType="num">
                                      <p:cBhvr>
                                        <p:cTn id="66" dur="1000" fill="hold"/>
                                        <p:tgtEl>
                                          <p:spTgt spid="49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1000"/>
                                        <p:tgtEl>
                                          <p:spTgt spid="79"/>
                                        </p:tgtEl>
                                      </p:cBhvr>
                                    </p:animEffect>
                                    <p:anim calcmode="lin" valueType="num">
                                      <p:cBhvr>
                                        <p:cTn id="70" dur="1000" fill="hold"/>
                                        <p:tgtEl>
                                          <p:spTgt spid="79"/>
                                        </p:tgtEl>
                                        <p:attrNameLst>
                                          <p:attrName>ppt_x</p:attrName>
                                        </p:attrNameLst>
                                      </p:cBhvr>
                                      <p:tavLst>
                                        <p:tav tm="0">
                                          <p:val>
                                            <p:strVal val="#ppt_x"/>
                                          </p:val>
                                        </p:tav>
                                        <p:tav tm="100000">
                                          <p:val>
                                            <p:strVal val="#ppt_x"/>
                                          </p:val>
                                        </p:tav>
                                      </p:tavLst>
                                    </p:anim>
                                    <p:anim calcmode="lin" valueType="num">
                                      <p:cBhvr>
                                        <p:cTn id="71" dur="1000" fill="hold"/>
                                        <p:tgtEl>
                                          <p:spTgt spid="7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31"/>
                                        </p:tgtEl>
                                        <p:attrNameLst>
                                          <p:attrName>style.visibility</p:attrName>
                                        </p:attrNameLst>
                                      </p:cBhvr>
                                      <p:to>
                                        <p:strVal val="visible"/>
                                      </p:to>
                                    </p:set>
                                    <p:animEffect transition="in" filter="fade">
                                      <p:cBhvr>
                                        <p:cTn id="74" dur="1000"/>
                                        <p:tgtEl>
                                          <p:spTgt spid="331"/>
                                        </p:tgtEl>
                                      </p:cBhvr>
                                    </p:animEffect>
                                    <p:anim calcmode="lin" valueType="num">
                                      <p:cBhvr>
                                        <p:cTn id="75" dur="1000" fill="hold"/>
                                        <p:tgtEl>
                                          <p:spTgt spid="331"/>
                                        </p:tgtEl>
                                        <p:attrNameLst>
                                          <p:attrName>ppt_x</p:attrName>
                                        </p:attrNameLst>
                                      </p:cBhvr>
                                      <p:tavLst>
                                        <p:tav tm="0">
                                          <p:val>
                                            <p:strVal val="#ppt_x"/>
                                          </p:val>
                                        </p:tav>
                                        <p:tav tm="100000">
                                          <p:val>
                                            <p:strVal val="#ppt_x"/>
                                          </p:val>
                                        </p:tav>
                                      </p:tavLst>
                                    </p:anim>
                                    <p:anim calcmode="lin" valueType="num">
                                      <p:cBhvr>
                                        <p:cTn id="76" dur="1000" fill="hold"/>
                                        <p:tgtEl>
                                          <p:spTgt spid="33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03"/>
                                        </p:tgtEl>
                                        <p:attrNameLst>
                                          <p:attrName>style.visibility</p:attrName>
                                        </p:attrNameLst>
                                      </p:cBhvr>
                                      <p:to>
                                        <p:strVal val="visible"/>
                                      </p:to>
                                    </p:set>
                                    <p:animEffect transition="in" filter="fade">
                                      <p:cBhvr>
                                        <p:cTn id="79" dur="1000"/>
                                        <p:tgtEl>
                                          <p:spTgt spid="303"/>
                                        </p:tgtEl>
                                      </p:cBhvr>
                                    </p:animEffect>
                                    <p:anim calcmode="lin" valueType="num">
                                      <p:cBhvr>
                                        <p:cTn id="80" dur="1000" fill="hold"/>
                                        <p:tgtEl>
                                          <p:spTgt spid="303"/>
                                        </p:tgtEl>
                                        <p:attrNameLst>
                                          <p:attrName>ppt_x</p:attrName>
                                        </p:attrNameLst>
                                      </p:cBhvr>
                                      <p:tavLst>
                                        <p:tav tm="0">
                                          <p:val>
                                            <p:strVal val="#ppt_x"/>
                                          </p:val>
                                        </p:tav>
                                        <p:tav tm="100000">
                                          <p:val>
                                            <p:strVal val="#ppt_x"/>
                                          </p:val>
                                        </p:tav>
                                      </p:tavLst>
                                    </p:anim>
                                    <p:anim calcmode="lin" valueType="num">
                                      <p:cBhvr>
                                        <p:cTn id="81" dur="1000" fill="hold"/>
                                        <p:tgtEl>
                                          <p:spTgt spid="303"/>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35" presetClass="entr" presetSubtype="0" fill="hold" grpId="0" nodeType="after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1000"/>
                                        <p:tgtEl>
                                          <p:spTgt spid="75"/>
                                        </p:tgtEl>
                                      </p:cBhvr>
                                    </p:animEffect>
                                    <p:anim calcmode="lin" valueType="num">
                                      <p:cBhvr>
                                        <p:cTn id="86" dur="1000" fill="hold"/>
                                        <p:tgtEl>
                                          <p:spTgt spid="75"/>
                                        </p:tgtEl>
                                        <p:attrNameLst>
                                          <p:attrName>style.rotation</p:attrName>
                                        </p:attrNameLst>
                                      </p:cBhvr>
                                      <p:tavLst>
                                        <p:tav tm="0">
                                          <p:val>
                                            <p:fltVal val="720"/>
                                          </p:val>
                                        </p:tav>
                                        <p:tav tm="100000">
                                          <p:val>
                                            <p:fltVal val="0"/>
                                          </p:val>
                                        </p:tav>
                                      </p:tavLst>
                                    </p:anim>
                                    <p:anim calcmode="lin" valueType="num">
                                      <p:cBhvr>
                                        <p:cTn id="87" dur="1000" fill="hold"/>
                                        <p:tgtEl>
                                          <p:spTgt spid="75"/>
                                        </p:tgtEl>
                                        <p:attrNameLst>
                                          <p:attrName>ppt_h</p:attrName>
                                        </p:attrNameLst>
                                      </p:cBhvr>
                                      <p:tavLst>
                                        <p:tav tm="0">
                                          <p:val>
                                            <p:fltVal val="0"/>
                                          </p:val>
                                        </p:tav>
                                        <p:tav tm="100000">
                                          <p:val>
                                            <p:strVal val="#ppt_h"/>
                                          </p:val>
                                        </p:tav>
                                      </p:tavLst>
                                    </p:anim>
                                    <p:anim calcmode="lin" valueType="num">
                                      <p:cBhvr>
                                        <p:cTn id="88" dur="1000" fill="hold"/>
                                        <p:tgtEl>
                                          <p:spTgt spid="75"/>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20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style.rotation</p:attrName>
                                        </p:attrNameLst>
                                      </p:cBhvr>
                                      <p:tavLst>
                                        <p:tav tm="0">
                                          <p:val>
                                            <p:fltVal val="720"/>
                                          </p:val>
                                        </p:tav>
                                        <p:tav tm="100000">
                                          <p:val>
                                            <p:fltVal val="0"/>
                                          </p:val>
                                        </p:tav>
                                      </p:tavLst>
                                    </p:anim>
                                    <p:anim calcmode="lin" valueType="num">
                                      <p:cBhvr>
                                        <p:cTn id="93" dur="1000" fill="hold"/>
                                        <p:tgtEl>
                                          <p:spTgt spid="62"/>
                                        </p:tgtEl>
                                        <p:attrNameLst>
                                          <p:attrName>ppt_h</p:attrName>
                                        </p:attrNameLst>
                                      </p:cBhvr>
                                      <p:tavLst>
                                        <p:tav tm="0">
                                          <p:val>
                                            <p:fltVal val="0"/>
                                          </p:val>
                                        </p:tav>
                                        <p:tav tm="100000">
                                          <p:val>
                                            <p:strVal val="#ppt_h"/>
                                          </p:val>
                                        </p:tav>
                                      </p:tavLst>
                                    </p:anim>
                                    <p:anim calcmode="lin" valueType="num">
                                      <p:cBhvr>
                                        <p:cTn id="94" dur="1000" fill="hold"/>
                                        <p:tgtEl>
                                          <p:spTgt spid="62"/>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40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style.rotation</p:attrName>
                                        </p:attrNameLst>
                                      </p:cBhvr>
                                      <p:tavLst>
                                        <p:tav tm="0">
                                          <p:val>
                                            <p:fltVal val="720"/>
                                          </p:val>
                                        </p:tav>
                                        <p:tav tm="100000">
                                          <p:val>
                                            <p:fltVal val="0"/>
                                          </p:val>
                                        </p:tav>
                                      </p:tavLst>
                                    </p:anim>
                                    <p:anim calcmode="lin" valueType="num">
                                      <p:cBhvr>
                                        <p:cTn id="99" dur="1000" fill="hold"/>
                                        <p:tgtEl>
                                          <p:spTgt spid="63"/>
                                        </p:tgtEl>
                                        <p:attrNameLst>
                                          <p:attrName>ppt_h</p:attrName>
                                        </p:attrNameLst>
                                      </p:cBhvr>
                                      <p:tavLst>
                                        <p:tav tm="0">
                                          <p:val>
                                            <p:fltVal val="0"/>
                                          </p:val>
                                        </p:tav>
                                        <p:tav tm="100000">
                                          <p:val>
                                            <p:strVal val="#ppt_h"/>
                                          </p:val>
                                        </p:tav>
                                      </p:tavLst>
                                    </p:anim>
                                    <p:anim calcmode="lin" valueType="num">
                                      <p:cBhvr>
                                        <p:cTn id="100" dur="1000" fill="hold"/>
                                        <p:tgtEl>
                                          <p:spTgt spid="63"/>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60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style.rotation</p:attrName>
                                        </p:attrNameLst>
                                      </p:cBhvr>
                                      <p:tavLst>
                                        <p:tav tm="0">
                                          <p:val>
                                            <p:fltVal val="720"/>
                                          </p:val>
                                        </p:tav>
                                        <p:tav tm="100000">
                                          <p:val>
                                            <p:fltVal val="0"/>
                                          </p:val>
                                        </p:tav>
                                      </p:tavLst>
                                    </p:anim>
                                    <p:anim calcmode="lin" valueType="num">
                                      <p:cBhvr>
                                        <p:cTn id="105" dur="1000" fill="hold"/>
                                        <p:tgtEl>
                                          <p:spTgt spid="64"/>
                                        </p:tgtEl>
                                        <p:attrNameLst>
                                          <p:attrName>ppt_h</p:attrName>
                                        </p:attrNameLst>
                                      </p:cBhvr>
                                      <p:tavLst>
                                        <p:tav tm="0">
                                          <p:val>
                                            <p:fltVal val="0"/>
                                          </p:val>
                                        </p:tav>
                                        <p:tav tm="100000">
                                          <p:val>
                                            <p:strVal val="#ppt_h"/>
                                          </p:val>
                                        </p:tav>
                                      </p:tavLst>
                                    </p:anim>
                                    <p:anim calcmode="lin" valueType="num">
                                      <p:cBhvr>
                                        <p:cTn id="106" dur="1000" fill="hold"/>
                                        <p:tgtEl>
                                          <p:spTgt spid="64"/>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80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1000"/>
                                        <p:tgtEl>
                                          <p:spTgt spid="65"/>
                                        </p:tgtEl>
                                      </p:cBhvr>
                                    </p:animEffect>
                                    <p:anim calcmode="lin" valueType="num">
                                      <p:cBhvr>
                                        <p:cTn id="110" dur="1000" fill="hold"/>
                                        <p:tgtEl>
                                          <p:spTgt spid="65"/>
                                        </p:tgtEl>
                                        <p:attrNameLst>
                                          <p:attrName>style.rotation</p:attrName>
                                        </p:attrNameLst>
                                      </p:cBhvr>
                                      <p:tavLst>
                                        <p:tav tm="0">
                                          <p:val>
                                            <p:fltVal val="720"/>
                                          </p:val>
                                        </p:tav>
                                        <p:tav tm="100000">
                                          <p:val>
                                            <p:fltVal val="0"/>
                                          </p:val>
                                        </p:tav>
                                      </p:tavLst>
                                    </p:anim>
                                    <p:anim calcmode="lin" valueType="num">
                                      <p:cBhvr>
                                        <p:cTn id="111" dur="1000" fill="hold"/>
                                        <p:tgtEl>
                                          <p:spTgt spid="65"/>
                                        </p:tgtEl>
                                        <p:attrNameLst>
                                          <p:attrName>ppt_h</p:attrName>
                                        </p:attrNameLst>
                                      </p:cBhvr>
                                      <p:tavLst>
                                        <p:tav tm="0">
                                          <p:val>
                                            <p:fltVal val="0"/>
                                          </p:val>
                                        </p:tav>
                                        <p:tav tm="100000">
                                          <p:val>
                                            <p:strVal val="#ppt_h"/>
                                          </p:val>
                                        </p:tav>
                                      </p:tavLst>
                                    </p:anim>
                                    <p:anim calcmode="lin" valueType="num">
                                      <p:cBhvr>
                                        <p:cTn id="112" dur="1000" fill="hold"/>
                                        <p:tgtEl>
                                          <p:spTgt spid="65"/>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80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1000"/>
                                        <p:tgtEl>
                                          <p:spTgt spid="76"/>
                                        </p:tgtEl>
                                      </p:cBhvr>
                                    </p:animEffect>
                                    <p:anim calcmode="lin" valueType="num">
                                      <p:cBhvr>
                                        <p:cTn id="116" dur="1000" fill="hold"/>
                                        <p:tgtEl>
                                          <p:spTgt spid="76"/>
                                        </p:tgtEl>
                                        <p:attrNameLst>
                                          <p:attrName>style.rotation</p:attrName>
                                        </p:attrNameLst>
                                      </p:cBhvr>
                                      <p:tavLst>
                                        <p:tav tm="0">
                                          <p:val>
                                            <p:fltVal val="720"/>
                                          </p:val>
                                        </p:tav>
                                        <p:tav tm="100000">
                                          <p:val>
                                            <p:fltVal val="0"/>
                                          </p:val>
                                        </p:tav>
                                      </p:tavLst>
                                    </p:anim>
                                    <p:anim calcmode="lin" valueType="num">
                                      <p:cBhvr>
                                        <p:cTn id="117" dur="1000" fill="hold"/>
                                        <p:tgtEl>
                                          <p:spTgt spid="76"/>
                                        </p:tgtEl>
                                        <p:attrNameLst>
                                          <p:attrName>ppt_h</p:attrName>
                                        </p:attrNameLst>
                                      </p:cBhvr>
                                      <p:tavLst>
                                        <p:tav tm="0">
                                          <p:val>
                                            <p:fltVal val="0"/>
                                          </p:val>
                                        </p:tav>
                                        <p:tav tm="100000">
                                          <p:val>
                                            <p:strVal val="#ppt_h"/>
                                          </p:val>
                                        </p:tav>
                                      </p:tavLst>
                                    </p:anim>
                                    <p:anim calcmode="lin" valueType="num">
                                      <p:cBhvr>
                                        <p:cTn id="118" dur="1000" fill="hold"/>
                                        <p:tgtEl>
                                          <p:spTgt spid="76"/>
                                        </p:tgtEl>
                                        <p:attrNameLst>
                                          <p:attrName>ppt_w</p:attrName>
                                        </p:attrNameLst>
                                      </p:cBhvr>
                                      <p:tavLst>
                                        <p:tav tm="0">
                                          <p:val>
                                            <p:fltVal val="0"/>
                                          </p:val>
                                        </p:tav>
                                        <p:tav tm="100000">
                                          <p:val>
                                            <p:strVal val="#ppt_w"/>
                                          </p:val>
                                        </p:tav>
                                      </p:tavLst>
                                    </p:anim>
                                  </p:childTnLst>
                                </p:cTn>
                              </p:par>
                              <p:par>
                                <p:cTn id="119" presetID="35" presetClass="entr" presetSubtype="0" fill="hold" grpId="0" nodeType="withEffect">
                                  <p:stCondLst>
                                    <p:cond delay="60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1000"/>
                                        <p:tgtEl>
                                          <p:spTgt spid="66"/>
                                        </p:tgtEl>
                                      </p:cBhvr>
                                    </p:animEffect>
                                    <p:anim calcmode="lin" valueType="num">
                                      <p:cBhvr>
                                        <p:cTn id="122" dur="1000" fill="hold"/>
                                        <p:tgtEl>
                                          <p:spTgt spid="66"/>
                                        </p:tgtEl>
                                        <p:attrNameLst>
                                          <p:attrName>style.rotation</p:attrName>
                                        </p:attrNameLst>
                                      </p:cBhvr>
                                      <p:tavLst>
                                        <p:tav tm="0">
                                          <p:val>
                                            <p:fltVal val="720"/>
                                          </p:val>
                                        </p:tav>
                                        <p:tav tm="100000">
                                          <p:val>
                                            <p:fltVal val="0"/>
                                          </p:val>
                                        </p:tav>
                                      </p:tavLst>
                                    </p:anim>
                                    <p:anim calcmode="lin" valueType="num">
                                      <p:cBhvr>
                                        <p:cTn id="123" dur="1000" fill="hold"/>
                                        <p:tgtEl>
                                          <p:spTgt spid="66"/>
                                        </p:tgtEl>
                                        <p:attrNameLst>
                                          <p:attrName>ppt_h</p:attrName>
                                        </p:attrNameLst>
                                      </p:cBhvr>
                                      <p:tavLst>
                                        <p:tav tm="0">
                                          <p:val>
                                            <p:fltVal val="0"/>
                                          </p:val>
                                        </p:tav>
                                        <p:tav tm="100000">
                                          <p:val>
                                            <p:strVal val="#ppt_h"/>
                                          </p:val>
                                        </p:tav>
                                      </p:tavLst>
                                    </p:anim>
                                    <p:anim calcmode="lin" valueType="num">
                                      <p:cBhvr>
                                        <p:cTn id="124" dur="1000" fill="hold"/>
                                        <p:tgtEl>
                                          <p:spTgt spid="66"/>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80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anim calcmode="lin" valueType="num">
                                      <p:cBhvr>
                                        <p:cTn id="128" dur="1000" fill="hold"/>
                                        <p:tgtEl>
                                          <p:spTgt spid="67"/>
                                        </p:tgtEl>
                                        <p:attrNameLst>
                                          <p:attrName>style.rotation</p:attrName>
                                        </p:attrNameLst>
                                      </p:cBhvr>
                                      <p:tavLst>
                                        <p:tav tm="0">
                                          <p:val>
                                            <p:fltVal val="720"/>
                                          </p:val>
                                        </p:tav>
                                        <p:tav tm="100000">
                                          <p:val>
                                            <p:fltVal val="0"/>
                                          </p:val>
                                        </p:tav>
                                      </p:tavLst>
                                    </p:anim>
                                    <p:anim calcmode="lin" valueType="num">
                                      <p:cBhvr>
                                        <p:cTn id="129" dur="1000" fill="hold"/>
                                        <p:tgtEl>
                                          <p:spTgt spid="67"/>
                                        </p:tgtEl>
                                        <p:attrNameLst>
                                          <p:attrName>ppt_h</p:attrName>
                                        </p:attrNameLst>
                                      </p:cBhvr>
                                      <p:tavLst>
                                        <p:tav tm="0">
                                          <p:val>
                                            <p:fltVal val="0"/>
                                          </p:val>
                                        </p:tav>
                                        <p:tav tm="100000">
                                          <p:val>
                                            <p:strVal val="#ppt_h"/>
                                          </p:val>
                                        </p:tav>
                                      </p:tavLst>
                                    </p:anim>
                                    <p:anim calcmode="lin" valueType="num">
                                      <p:cBhvr>
                                        <p:cTn id="130" dur="1000" fill="hold"/>
                                        <p:tgtEl>
                                          <p:spTgt spid="67"/>
                                        </p:tgtEl>
                                        <p:attrNameLst>
                                          <p:attrName>ppt_w</p:attrName>
                                        </p:attrNameLst>
                                      </p:cBhvr>
                                      <p:tavLst>
                                        <p:tav tm="0">
                                          <p:val>
                                            <p:fltVal val="0"/>
                                          </p:val>
                                        </p:tav>
                                        <p:tav tm="100000">
                                          <p:val>
                                            <p:strVal val="#ppt_w"/>
                                          </p:val>
                                        </p:tav>
                                      </p:tavLst>
                                    </p:anim>
                                  </p:childTnLst>
                                </p:cTn>
                              </p:par>
                              <p:par>
                                <p:cTn id="131" presetID="35" presetClass="entr" presetSubtype="0" fill="hold" grpId="0" nodeType="withEffect">
                                  <p:stCondLst>
                                    <p:cond delay="100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1000"/>
                                        <p:tgtEl>
                                          <p:spTgt spid="68"/>
                                        </p:tgtEl>
                                      </p:cBhvr>
                                    </p:animEffect>
                                    <p:anim calcmode="lin" valueType="num">
                                      <p:cBhvr>
                                        <p:cTn id="134" dur="1000" fill="hold"/>
                                        <p:tgtEl>
                                          <p:spTgt spid="68"/>
                                        </p:tgtEl>
                                        <p:attrNameLst>
                                          <p:attrName>style.rotation</p:attrName>
                                        </p:attrNameLst>
                                      </p:cBhvr>
                                      <p:tavLst>
                                        <p:tav tm="0">
                                          <p:val>
                                            <p:fltVal val="720"/>
                                          </p:val>
                                        </p:tav>
                                        <p:tav tm="100000">
                                          <p:val>
                                            <p:fltVal val="0"/>
                                          </p:val>
                                        </p:tav>
                                      </p:tavLst>
                                    </p:anim>
                                    <p:anim calcmode="lin" valueType="num">
                                      <p:cBhvr>
                                        <p:cTn id="135" dur="1000" fill="hold"/>
                                        <p:tgtEl>
                                          <p:spTgt spid="68"/>
                                        </p:tgtEl>
                                        <p:attrNameLst>
                                          <p:attrName>ppt_h</p:attrName>
                                        </p:attrNameLst>
                                      </p:cBhvr>
                                      <p:tavLst>
                                        <p:tav tm="0">
                                          <p:val>
                                            <p:fltVal val="0"/>
                                          </p:val>
                                        </p:tav>
                                        <p:tav tm="100000">
                                          <p:val>
                                            <p:strVal val="#ppt_h"/>
                                          </p:val>
                                        </p:tav>
                                      </p:tavLst>
                                    </p:anim>
                                    <p:anim calcmode="lin" valueType="num">
                                      <p:cBhvr>
                                        <p:cTn id="136" dur="1000" fill="hold"/>
                                        <p:tgtEl>
                                          <p:spTgt spid="68"/>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1200"/>
                                  </p:stCondLst>
                                  <p:childTnLst>
                                    <p:set>
                                      <p:cBhvr>
                                        <p:cTn id="138" dur="1" fill="hold">
                                          <p:stCondLst>
                                            <p:cond delay="0"/>
                                          </p:stCondLst>
                                        </p:cTn>
                                        <p:tgtEl>
                                          <p:spTgt spid="69"/>
                                        </p:tgtEl>
                                        <p:attrNameLst>
                                          <p:attrName>style.visibility</p:attrName>
                                        </p:attrNameLst>
                                      </p:cBhvr>
                                      <p:to>
                                        <p:strVal val="visible"/>
                                      </p:to>
                                    </p:set>
                                    <p:animEffect transition="in" filter="fade">
                                      <p:cBhvr>
                                        <p:cTn id="139" dur="1000"/>
                                        <p:tgtEl>
                                          <p:spTgt spid="69"/>
                                        </p:tgtEl>
                                      </p:cBhvr>
                                    </p:animEffect>
                                    <p:anim calcmode="lin" valueType="num">
                                      <p:cBhvr>
                                        <p:cTn id="140" dur="1000" fill="hold"/>
                                        <p:tgtEl>
                                          <p:spTgt spid="69"/>
                                        </p:tgtEl>
                                        <p:attrNameLst>
                                          <p:attrName>style.rotation</p:attrName>
                                        </p:attrNameLst>
                                      </p:cBhvr>
                                      <p:tavLst>
                                        <p:tav tm="0">
                                          <p:val>
                                            <p:fltVal val="720"/>
                                          </p:val>
                                        </p:tav>
                                        <p:tav tm="100000">
                                          <p:val>
                                            <p:fltVal val="0"/>
                                          </p:val>
                                        </p:tav>
                                      </p:tavLst>
                                    </p:anim>
                                    <p:anim calcmode="lin" valueType="num">
                                      <p:cBhvr>
                                        <p:cTn id="141" dur="1000" fill="hold"/>
                                        <p:tgtEl>
                                          <p:spTgt spid="69"/>
                                        </p:tgtEl>
                                        <p:attrNameLst>
                                          <p:attrName>ppt_h</p:attrName>
                                        </p:attrNameLst>
                                      </p:cBhvr>
                                      <p:tavLst>
                                        <p:tav tm="0">
                                          <p:val>
                                            <p:fltVal val="0"/>
                                          </p:val>
                                        </p:tav>
                                        <p:tav tm="100000">
                                          <p:val>
                                            <p:strVal val="#ppt_h"/>
                                          </p:val>
                                        </p:tav>
                                      </p:tavLst>
                                    </p:anim>
                                    <p:anim calcmode="lin" valueType="num">
                                      <p:cBhvr>
                                        <p:cTn id="142" dur="1000" fill="hold"/>
                                        <p:tgtEl>
                                          <p:spTgt spid="69"/>
                                        </p:tgtEl>
                                        <p:attrNameLst>
                                          <p:attrName>ppt_w</p:attrName>
                                        </p:attrNameLst>
                                      </p:cBhvr>
                                      <p:tavLst>
                                        <p:tav tm="0">
                                          <p:val>
                                            <p:fltVal val="0"/>
                                          </p:val>
                                        </p:tav>
                                        <p:tav tm="100000">
                                          <p:val>
                                            <p:strVal val="#ppt_w"/>
                                          </p:val>
                                        </p:tav>
                                      </p:tavLst>
                                    </p:anim>
                                  </p:childTnLst>
                                </p:cTn>
                              </p:par>
                            </p:childTnLst>
                          </p:cTn>
                        </p:par>
                        <p:par>
                          <p:cTn id="143" fill="hold">
                            <p:stCondLst>
                              <p:cond delay="7200"/>
                            </p:stCondLst>
                            <p:childTnLst>
                              <p:par>
                                <p:cTn id="144" presetID="22" presetClass="entr" presetSubtype="8"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wipe(left)">
                                      <p:cBhvr>
                                        <p:cTn id="146" dur="500"/>
                                        <p:tgtEl>
                                          <p:spTgt spid="71"/>
                                        </p:tgtEl>
                                      </p:cBhvr>
                                    </p:animEffect>
                                  </p:childTnLst>
                                </p:cTn>
                              </p:par>
                            </p:childTnLst>
                          </p:cTn>
                        </p:par>
                        <p:par>
                          <p:cTn id="147" fill="hold">
                            <p:stCondLst>
                              <p:cond delay="7700"/>
                            </p:stCondLst>
                            <p:childTnLst>
                              <p:par>
                                <p:cTn id="148" presetID="1" presetClass="entr" presetSubtype="0" fill="hold" grpId="0" nodeType="afterEffect">
                                  <p:stCondLst>
                                    <p:cond delay="0"/>
                                  </p:stCondLst>
                                  <p:childTnLst>
                                    <p:set>
                                      <p:cBhvr>
                                        <p:cTn id="149" dur="1" fill="hold">
                                          <p:stCondLst>
                                            <p:cond delay="0"/>
                                          </p:stCondLst>
                                        </p:cTn>
                                        <p:tgtEl>
                                          <p:spTgt spid="817"/>
                                        </p:tgtEl>
                                        <p:attrNameLst>
                                          <p:attrName>style.visibility</p:attrName>
                                        </p:attrNameLst>
                                      </p:cBhvr>
                                      <p:to>
                                        <p:strVal val="visible"/>
                                      </p:to>
                                    </p:set>
                                  </p:childTnLst>
                                </p:cTn>
                              </p:par>
                            </p:childTnLst>
                          </p:cTn>
                        </p:par>
                        <p:par>
                          <p:cTn id="150" fill="hold">
                            <p:stCondLst>
                              <p:cond delay="7700"/>
                            </p:stCondLst>
                            <p:childTnLst>
                              <p:par>
                                <p:cTn id="151" presetID="1" presetClass="entr" presetSubtype="0" fill="hold" grpId="0" nodeType="afterEffect">
                                  <p:stCondLst>
                                    <p:cond delay="0"/>
                                  </p:stCondLst>
                                  <p:childTnLst>
                                    <p:set>
                                      <p:cBhvr>
                                        <p:cTn id="152"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p:bldP spid="22" grpId="0"/>
      <p:bldP spid="23" grpId="0"/>
      <p:bldP spid="24" grpId="0" animBg="1"/>
      <p:bldP spid="25"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4" grpId="0" animBg="1"/>
      <p:bldP spid="75" grpId="0" animBg="1"/>
      <p:bldP spid="76" grpId="0" animBg="1"/>
      <p:bldP spid="77" grpId="0"/>
      <p:bldP spid="817" grpId="0"/>
      <p:bldP spid="81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Notifications</a:t>
            </a:r>
            <a:endParaRPr lang="en-US" altLang="en-US" sz="18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bwMode="auto">
          <a:xfrm>
            <a:off x="1752600" y="1371600"/>
            <a:ext cx="8663609" cy="3124200"/>
          </a:xfrm>
          <a:prstGeom prst="roundRect">
            <a:avLst/>
          </a:prstGeom>
          <a:gradFill>
            <a:gsLst>
              <a:gs pos="0">
                <a:srgbClr val="A50021"/>
              </a:gs>
              <a:gs pos="50000">
                <a:srgbClr val="FF5050"/>
              </a:gs>
              <a:gs pos="100000">
                <a:srgbClr val="A50021"/>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Cases of widows and widowers who receive survivor’s pension and pensioners under disability pension:</a:t>
            </a:r>
          </a:p>
          <a:p>
            <a:r>
              <a:rPr lang="en-US" b="1" dirty="0">
                <a:solidFill>
                  <a:srgbClr val="FFFF00"/>
                </a:solidFill>
                <a:latin typeface="Arial Narrow" panose="020B0606020202030204" pitchFamily="34" charset="0"/>
              </a:rPr>
              <a:t>If these pensioners work, the value of their pensions is reduced to 50 cents of a dollar per dollar earned with their work in the previous year.</a:t>
            </a:r>
          </a:p>
        </p:txBody>
      </p:sp>
      <p:sp>
        <p:nvSpPr>
          <p:cNvPr id="7" name="Rounded Rectangle 6"/>
          <p:cNvSpPr/>
          <p:nvPr/>
        </p:nvSpPr>
        <p:spPr bwMode="auto">
          <a:xfrm>
            <a:off x="1752600" y="4648200"/>
            <a:ext cx="8663609" cy="1981200"/>
          </a:xfrm>
          <a:prstGeom prst="roundRect">
            <a:avLst/>
          </a:prstGeom>
          <a:gradFill>
            <a:gsLst>
              <a:gs pos="0">
                <a:srgbClr val="333399"/>
              </a:gs>
              <a:gs pos="50000">
                <a:srgbClr val="3366FF"/>
              </a:gs>
              <a:gs pos="100000">
                <a:srgbClr val="333399"/>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chemeClr val="bg1"/>
                </a:solidFill>
                <a:latin typeface="Arial Narrow" panose="020B0606020202030204" pitchFamily="34" charset="0"/>
              </a:rPr>
              <a:t>Some situations do not happen very often and it is difficult to cover all the cases in this presentation, in case of doubt, please communicate with the Office of the Secretary-Treasurer</a:t>
            </a:r>
            <a:endParaRPr lang="en-US"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81435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Designation of Beneficiaries</a:t>
            </a:r>
            <a:endParaRPr lang="en-US" altLang="en-US" sz="18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bwMode="auto">
          <a:xfrm>
            <a:off x="1752600" y="1371600"/>
            <a:ext cx="8663609" cy="1524000"/>
          </a:xfrm>
          <a:prstGeom prst="roundRect">
            <a:avLst/>
          </a:prstGeom>
          <a:gradFill>
            <a:gsLst>
              <a:gs pos="0">
                <a:srgbClr val="FF9933"/>
              </a:gs>
              <a:gs pos="50000">
                <a:srgbClr val="FFFF00">
                  <a:lumMod val="100000"/>
                </a:srgbClr>
              </a:gs>
              <a:gs pos="100000">
                <a:srgbClr val="FF9933"/>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rgbClr val="000066"/>
                </a:solidFill>
                <a:latin typeface="Arial Narrow" panose="020B0606020202030204" pitchFamily="34" charset="0"/>
              </a:rPr>
              <a:t>According to what was shown before, the Plan automatically designates beneficiaries like spouse and children</a:t>
            </a:r>
          </a:p>
        </p:txBody>
      </p:sp>
      <p:sp>
        <p:nvSpPr>
          <p:cNvPr id="7" name="Rounded Rectangle 6"/>
          <p:cNvSpPr/>
          <p:nvPr/>
        </p:nvSpPr>
        <p:spPr bwMode="auto">
          <a:xfrm>
            <a:off x="1752600" y="3048000"/>
            <a:ext cx="8663609" cy="1524000"/>
          </a:xfrm>
          <a:prstGeom prst="roundRect">
            <a:avLst/>
          </a:prstGeom>
          <a:gradFill>
            <a:gsLst>
              <a:gs pos="0">
                <a:srgbClr val="FF9933"/>
              </a:gs>
              <a:gs pos="50000">
                <a:srgbClr val="FFFF00">
                  <a:lumMod val="100000"/>
                </a:srgbClr>
              </a:gs>
              <a:gs pos="100000">
                <a:srgbClr val="FF9933"/>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rgbClr val="000066"/>
                </a:solidFill>
                <a:latin typeface="Arial Narrow" panose="020B0606020202030204" pitchFamily="34" charset="0"/>
              </a:rPr>
              <a:t>However, it is still important to fill out and maintain updated  designation of beneficiaries in the case when there are no longer beneficiaries designated by the Plan</a:t>
            </a:r>
          </a:p>
        </p:txBody>
      </p:sp>
      <p:sp>
        <p:nvSpPr>
          <p:cNvPr id="6" name="Rounded Rectangle 5"/>
          <p:cNvSpPr/>
          <p:nvPr/>
        </p:nvSpPr>
        <p:spPr bwMode="auto">
          <a:xfrm>
            <a:off x="1676401" y="4724400"/>
            <a:ext cx="8663609" cy="1524000"/>
          </a:xfrm>
          <a:prstGeom prst="roundRect">
            <a:avLst/>
          </a:prstGeom>
          <a:gradFill>
            <a:gsLst>
              <a:gs pos="0">
                <a:srgbClr val="FF9933"/>
              </a:gs>
              <a:gs pos="50000">
                <a:srgbClr val="FFFF00">
                  <a:lumMod val="100000"/>
                </a:srgbClr>
              </a:gs>
              <a:gs pos="100000">
                <a:srgbClr val="FF9933"/>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rgbClr val="000066"/>
                </a:solidFill>
                <a:latin typeface="Arial Narrow" panose="020B0606020202030204" pitchFamily="34" charset="0"/>
              </a:rPr>
              <a:t>The participant can update the designation of beneficiaries as often as the participant considers it convenient and the last one in our archives is the one valid</a:t>
            </a:r>
          </a:p>
        </p:txBody>
      </p:sp>
    </p:spTree>
    <p:extLst>
      <p:ext uri="{BB962C8B-B14F-4D97-AF65-F5344CB8AC3E}">
        <p14:creationId xmlns:p14="http://schemas.microsoft.com/office/powerpoint/2010/main" val="4102903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AutoShape 14"/>
          <p:cNvSpPr>
            <a:spLocks noGrp="1" noChangeArrowheads="1"/>
          </p:cNvSpPr>
          <p:nvPr>
            <p:ph type="title"/>
          </p:nvPr>
        </p:nvSpPr>
        <p:spPr/>
        <p:txBody>
          <a:bodyPr/>
          <a:lstStyle/>
          <a:p>
            <a:r>
              <a:rPr lang="en-US" altLang="en-US" sz="3200" dirty="0"/>
              <a:t>Designation of Beneficiaries</a:t>
            </a:r>
            <a:endParaRPr lang="en-US" altLang="en-US" sz="1800" dirty="0"/>
          </a:p>
        </p:txBody>
      </p:sp>
      <p:pic>
        <p:nvPicPr>
          <p:cNvPr id="63509" name="Picture 21" descr="j01499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206376"/>
            <a:ext cx="914400" cy="860425"/>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bwMode="auto">
          <a:xfrm>
            <a:off x="1752600" y="1371600"/>
            <a:ext cx="8663609" cy="1828800"/>
          </a:xfrm>
          <a:prstGeom prst="roundRect">
            <a:avLst/>
          </a:prstGeom>
          <a:gradFill>
            <a:gsLst>
              <a:gs pos="0">
                <a:srgbClr val="FF9933"/>
              </a:gs>
              <a:gs pos="50000">
                <a:srgbClr val="FFFF00">
                  <a:lumMod val="100000"/>
                </a:srgbClr>
              </a:gs>
              <a:gs pos="100000">
                <a:srgbClr val="FF9933"/>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rgbClr val="000066"/>
                </a:solidFill>
                <a:latin typeface="Arial Narrow" panose="020B0606020202030204" pitchFamily="34" charset="0"/>
              </a:rPr>
              <a:t>If a participant dies and there is no Plan designated beneficiaries nor a designation of beneficiaries, the personal contributions will be distributed to the participant’s Estate</a:t>
            </a:r>
          </a:p>
        </p:txBody>
      </p:sp>
      <p:sp>
        <p:nvSpPr>
          <p:cNvPr id="7" name="Rounded Rectangle 6"/>
          <p:cNvSpPr/>
          <p:nvPr/>
        </p:nvSpPr>
        <p:spPr bwMode="auto">
          <a:xfrm>
            <a:off x="1751990" y="3352800"/>
            <a:ext cx="8663609" cy="1828800"/>
          </a:xfrm>
          <a:prstGeom prst="roundRect">
            <a:avLst/>
          </a:prstGeom>
          <a:gradFill>
            <a:gsLst>
              <a:gs pos="0">
                <a:srgbClr val="FF9933"/>
              </a:gs>
              <a:gs pos="50000">
                <a:srgbClr val="FFFF00">
                  <a:lumMod val="100000"/>
                </a:srgbClr>
              </a:gs>
              <a:gs pos="100000">
                <a:srgbClr val="FF9933"/>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rgbClr val="000066"/>
                </a:solidFill>
                <a:latin typeface="Arial Narrow" panose="020B0606020202030204" pitchFamily="34" charset="0"/>
              </a:rPr>
              <a:t>The designation of beneficiaries is also important in the case that there is no spouse and the children have reached adulthood, and there are still funds available once deducted the pension payments</a:t>
            </a:r>
          </a:p>
        </p:txBody>
      </p:sp>
      <p:sp>
        <p:nvSpPr>
          <p:cNvPr id="6" name="Rounded Rectangle 5"/>
          <p:cNvSpPr/>
          <p:nvPr/>
        </p:nvSpPr>
        <p:spPr bwMode="auto">
          <a:xfrm>
            <a:off x="1676401" y="5334000"/>
            <a:ext cx="8663609" cy="1295400"/>
          </a:xfrm>
          <a:prstGeom prst="roundRect">
            <a:avLst/>
          </a:prstGeom>
          <a:gradFill>
            <a:gsLst>
              <a:gs pos="0">
                <a:srgbClr val="C00000"/>
              </a:gs>
              <a:gs pos="50000">
                <a:srgbClr val="FF0000">
                  <a:lumMod val="62000"/>
                  <a:lumOff val="38000"/>
                </a:srgbClr>
              </a:gs>
              <a:gs pos="100000">
                <a:srgbClr val="C00000"/>
              </a:gs>
            </a:gsLst>
            <a:lin ang="3000000" scaled="0"/>
          </a:gradFill>
          <a:ln>
            <a:noFill/>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r>
              <a:rPr lang="en-US" b="1" dirty="0">
                <a:solidFill>
                  <a:srgbClr val="CC0000"/>
                </a:solidFill>
                <a:effectLst>
                  <a:glow rad="266700">
                    <a:srgbClr val="FFFF66">
                      <a:alpha val="85000"/>
                    </a:srgbClr>
                  </a:glow>
                </a:effectLst>
                <a:latin typeface="Arial Narrow" panose="020B0606020202030204" pitchFamily="34" charset="0"/>
              </a:rPr>
              <a:t>UPDATE your DESIGNATION of BENEFICIARIES!!!</a:t>
            </a:r>
          </a:p>
        </p:txBody>
      </p:sp>
    </p:spTree>
    <p:extLst>
      <p:ext uri="{BB962C8B-B14F-4D97-AF65-F5344CB8AC3E}">
        <p14:creationId xmlns:p14="http://schemas.microsoft.com/office/powerpoint/2010/main" val="2682753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3509"/>
                                        </p:tgtEl>
                                        <p:attrNameLst>
                                          <p:attrName>style.visibility</p:attrName>
                                        </p:attrNameLst>
                                      </p:cBhvr>
                                      <p:to>
                                        <p:strVal val="visible"/>
                                      </p:to>
                                    </p:set>
                                    <p:anim calcmode="lin" valueType="num">
                                      <p:cBhvr>
                                        <p:cTn id="7" dur="1000" fill="hold"/>
                                        <p:tgtEl>
                                          <p:spTgt spid="63509"/>
                                        </p:tgtEl>
                                        <p:attrNameLst>
                                          <p:attrName>ppt_w</p:attrName>
                                        </p:attrNameLst>
                                      </p:cBhvr>
                                      <p:tavLst>
                                        <p:tav tm="0">
                                          <p:val>
                                            <p:fltVal val="0"/>
                                          </p:val>
                                        </p:tav>
                                        <p:tav tm="100000">
                                          <p:val>
                                            <p:strVal val="#ppt_w"/>
                                          </p:val>
                                        </p:tav>
                                      </p:tavLst>
                                    </p:anim>
                                    <p:anim calcmode="lin" valueType="num">
                                      <p:cBhvr>
                                        <p:cTn id="8" dur="1000" fill="hold"/>
                                        <p:tgtEl>
                                          <p:spTgt spid="63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ltLang="en-US" sz="3200" dirty="0"/>
              <a:t>Tus </a:t>
            </a:r>
            <a:r>
              <a:rPr lang="en-US" altLang="en-US" sz="3200" dirty="0" err="1"/>
              <a:t>Representantes</a:t>
            </a:r>
            <a:r>
              <a:rPr lang="en-US" altLang="en-US" sz="3200" dirty="0"/>
              <a:t> </a:t>
            </a:r>
            <a:r>
              <a:rPr lang="en-US" altLang="en-US" sz="3200" dirty="0" err="1"/>
              <a:t>en</a:t>
            </a:r>
            <a:r>
              <a:rPr lang="en-US" altLang="en-US" sz="3200" dirty="0"/>
              <a:t> la </a:t>
            </a:r>
            <a:r>
              <a:rPr lang="en-US" altLang="en-US" sz="3200" dirty="0" err="1"/>
              <a:t>Comisión</a:t>
            </a:r>
            <a:r>
              <a:rPr lang="en-US" altLang="en-US" sz="3200" dirty="0"/>
              <a:t>:</a:t>
            </a:r>
          </a:p>
        </p:txBody>
      </p:sp>
      <p:sp>
        <p:nvSpPr>
          <p:cNvPr id="24579" name="Rectangle 3"/>
          <p:cNvSpPr>
            <a:spLocks noGrp="1" noChangeArrowheads="1"/>
          </p:cNvSpPr>
          <p:nvPr>
            <p:ph type="body" sz="half" idx="1"/>
          </p:nvPr>
        </p:nvSpPr>
        <p:spPr>
          <a:xfrm>
            <a:off x="2057400" y="1371600"/>
            <a:ext cx="8382000" cy="5486400"/>
          </a:xfrm>
        </p:spPr>
        <p:txBody>
          <a:bodyPr/>
          <a:lstStyle/>
          <a:p>
            <a:r>
              <a:rPr lang="en-US" altLang="en-US" dirty="0"/>
              <a:t>Luiz Marcelo Azevedo </a:t>
            </a:r>
            <a:r>
              <a:rPr lang="en-US" altLang="en-US" sz="2000" dirty="0"/>
              <a:t>(</a:t>
            </a:r>
            <a:r>
              <a:rPr lang="en-US" altLang="en-US" sz="2000" dirty="0" err="1"/>
              <a:t>Representante</a:t>
            </a:r>
            <a:r>
              <a:rPr lang="en-US" altLang="en-US" sz="2000" dirty="0"/>
              <a:t> Principal)</a:t>
            </a:r>
          </a:p>
          <a:p>
            <a:pPr lvl="1"/>
            <a:r>
              <a:rPr lang="en-US" altLang="en-US" dirty="0"/>
              <a:t>Tel. (202)370-0672</a:t>
            </a:r>
          </a:p>
          <a:p>
            <a:pPr lvl="1"/>
            <a:r>
              <a:rPr lang="en-US" altLang="en-US" dirty="0">
                <a:hlinkClick r:id="rId2"/>
              </a:rPr>
              <a:t>lazevedo@oas.org</a:t>
            </a:r>
            <a:endParaRPr lang="en-US" altLang="en-US" dirty="0"/>
          </a:p>
          <a:p>
            <a:r>
              <a:rPr lang="en-US" altLang="en-US" dirty="0"/>
              <a:t>Juan Cruz Monticelli </a:t>
            </a:r>
            <a:r>
              <a:rPr lang="en-US" altLang="en-US" sz="2000" dirty="0"/>
              <a:t>(</a:t>
            </a:r>
            <a:r>
              <a:rPr lang="en-US" altLang="en-US" sz="2000" dirty="0" err="1"/>
              <a:t>Representante</a:t>
            </a:r>
            <a:r>
              <a:rPr lang="en-US" altLang="en-US" sz="2000" dirty="0"/>
              <a:t> </a:t>
            </a:r>
            <a:r>
              <a:rPr lang="en-US" altLang="en-US" sz="2000" dirty="0" err="1"/>
              <a:t>Alterno</a:t>
            </a:r>
            <a:r>
              <a:rPr lang="en-US" altLang="en-US" sz="2000" dirty="0"/>
              <a:t>)</a:t>
            </a:r>
            <a:endParaRPr lang="en-US" altLang="en-US" sz="1600" dirty="0"/>
          </a:p>
          <a:p>
            <a:pPr lvl="1"/>
            <a:r>
              <a:rPr lang="en-US" altLang="en-US" dirty="0"/>
              <a:t>Tel. (202)370-4878</a:t>
            </a:r>
          </a:p>
          <a:p>
            <a:pPr lvl="1"/>
            <a:r>
              <a:rPr lang="en-US" altLang="en-US" dirty="0">
                <a:hlinkClick r:id="rId3"/>
              </a:rPr>
              <a:t>jmonticelli@oas.org</a:t>
            </a:r>
            <a:endParaRPr lang="en-US" altLang="en-US" dirty="0"/>
          </a:p>
          <a:p>
            <a:pPr lvl="1"/>
            <a:endParaRPr lang="en-US" altLang="en-US" dirty="0"/>
          </a:p>
          <a:p>
            <a:pPr lvl="1">
              <a:buFont typeface="Wingdings 2" pitchFamily="18" charset="2"/>
              <a:buNone/>
            </a:pPr>
            <a:endParaRPr lang="en-US" altLang="en-US" dirty="0"/>
          </a:p>
        </p:txBody>
      </p:sp>
      <p:pic>
        <p:nvPicPr>
          <p:cNvPr id="24588" name="Picture 12" descr="LOGO OAS R&amp;PF Lar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55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2000" fill="hold"/>
                                        <p:tgtEl>
                                          <p:spTgt spid="24588"/>
                                        </p:tgtEl>
                                        <p:attrNameLst>
                                          <p:attrName>ppt_w</p:attrName>
                                        </p:attrNameLst>
                                      </p:cBhvr>
                                      <p:tavLst>
                                        <p:tav tm="0">
                                          <p:val>
                                            <p:fltVal val="0"/>
                                          </p:val>
                                        </p:tav>
                                        <p:tav tm="100000">
                                          <p:val>
                                            <p:strVal val="#ppt_w"/>
                                          </p:val>
                                        </p:tav>
                                      </p:tavLst>
                                    </p:anim>
                                    <p:anim calcmode="lin" valueType="num">
                                      <p:cBhvr>
                                        <p:cTn id="8" dur="2000" fill="hold"/>
                                        <p:tgtEl>
                                          <p:spTgt spid="24588"/>
                                        </p:tgtEl>
                                        <p:attrNameLst>
                                          <p:attrName>ppt_h</p:attrName>
                                        </p:attrNameLst>
                                      </p:cBhvr>
                                      <p:tavLst>
                                        <p:tav tm="0">
                                          <p:val>
                                            <p:fltVal val="0"/>
                                          </p:val>
                                        </p:tav>
                                        <p:tav tm="100000">
                                          <p:val>
                                            <p:strVal val="#ppt_h"/>
                                          </p:val>
                                        </p:tav>
                                      </p:tavLst>
                                    </p:anim>
                                    <p:anim calcmode="lin" valueType="num">
                                      <p:cBhvr>
                                        <p:cTn id="9" dur="2000" fill="hold"/>
                                        <p:tgtEl>
                                          <p:spTgt spid="24588"/>
                                        </p:tgtEl>
                                        <p:attrNameLst>
                                          <p:attrName>style.rotation</p:attrName>
                                        </p:attrNameLst>
                                      </p:cBhvr>
                                      <p:tavLst>
                                        <p:tav tm="0">
                                          <p:val>
                                            <p:fltVal val="360"/>
                                          </p:val>
                                        </p:tav>
                                        <p:tav tm="100000">
                                          <p:val>
                                            <p:fltVal val="0"/>
                                          </p:val>
                                        </p:tav>
                                      </p:tavLst>
                                    </p:anim>
                                    <p:animEffect transition="in" filter="fade">
                                      <p:cBhvr>
                                        <p:cTn id="10" dur="2000"/>
                                        <p:tgtEl>
                                          <p:spTgt spid="24588"/>
                                        </p:tgtEl>
                                      </p:cBhvr>
                                    </p:animEffect>
                                  </p:childTnLst>
                                </p:cTn>
                              </p:par>
                            </p:childTnLst>
                          </p:cTn>
                        </p:par>
                        <p:par>
                          <p:cTn id="11" fill="hold" nodeType="afterGroup">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additive="base">
                                        <p:cTn id="14"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additive="base">
                                        <p:cTn id="2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579">
                                            <p:txEl>
                                              <p:pRg st="3" end="3"/>
                                            </p:txEl>
                                          </p:spTgt>
                                        </p:tgtEl>
                                        <p:attrNameLst>
                                          <p:attrName>style.visibility</p:attrName>
                                        </p:attrNameLst>
                                      </p:cBhvr>
                                      <p:to>
                                        <p:strVal val="visible"/>
                                      </p:to>
                                    </p:set>
                                    <p:anim calcmode="lin" valueType="num">
                                      <p:cBhvr additive="base">
                                        <p:cTn id="30"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4579">
                                            <p:txEl>
                                              <p:pRg st="4" end="4"/>
                                            </p:txEl>
                                          </p:spTgt>
                                        </p:tgtEl>
                                        <p:attrNameLst>
                                          <p:attrName>style.visibility</p:attrName>
                                        </p:attrNameLst>
                                      </p:cBhvr>
                                      <p:to>
                                        <p:strVal val="visible"/>
                                      </p:to>
                                    </p:set>
                                    <p:anim calcmode="lin" valueType="num">
                                      <p:cBhvr additive="base">
                                        <p:cTn id="34"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4579">
                                            <p:txEl>
                                              <p:pRg st="5" end="5"/>
                                            </p:txEl>
                                          </p:spTgt>
                                        </p:tgtEl>
                                        <p:attrNameLst>
                                          <p:attrName>style.visibility</p:attrName>
                                        </p:attrNameLst>
                                      </p:cBhvr>
                                      <p:to>
                                        <p:strVal val="visible"/>
                                      </p:to>
                                    </p:set>
                                    <p:anim calcmode="lin" valueType="num">
                                      <p:cBhvr additive="base">
                                        <p:cTn id="38"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ltLang="en-US" sz="3200"/>
              <a:t>Contact Information</a:t>
            </a:r>
          </a:p>
        </p:txBody>
      </p:sp>
      <p:sp>
        <p:nvSpPr>
          <p:cNvPr id="24579" name="Rectangle 3"/>
          <p:cNvSpPr>
            <a:spLocks noGrp="1" noChangeArrowheads="1"/>
          </p:cNvSpPr>
          <p:nvPr>
            <p:ph type="body" sz="half" idx="1"/>
          </p:nvPr>
        </p:nvSpPr>
        <p:spPr>
          <a:xfrm>
            <a:off x="2057400" y="1371600"/>
            <a:ext cx="8382000" cy="5486400"/>
          </a:xfrm>
        </p:spPr>
        <p:txBody>
          <a:bodyPr/>
          <a:lstStyle/>
          <a:p>
            <a:r>
              <a:rPr lang="en-US" altLang="en-US" dirty="0"/>
              <a:t>Daniel R. Vilarino </a:t>
            </a:r>
            <a:r>
              <a:rPr lang="en-US" altLang="en-US" sz="2000" dirty="0"/>
              <a:t>(Secretary-Treasurer)</a:t>
            </a:r>
          </a:p>
          <a:p>
            <a:pPr lvl="1"/>
            <a:r>
              <a:rPr lang="en-US" altLang="en-US" dirty="0"/>
              <a:t>Organization of American States</a:t>
            </a:r>
          </a:p>
          <a:p>
            <a:pPr lvl="1"/>
            <a:r>
              <a:rPr lang="en-US" altLang="en-US" dirty="0"/>
              <a:t>Office of the Retirement and Pension Fund</a:t>
            </a:r>
          </a:p>
          <a:p>
            <a:pPr lvl="1"/>
            <a:r>
              <a:rPr lang="en-US" altLang="en-US" dirty="0"/>
              <a:t>1889 F. Street, N.W. Office TL-50</a:t>
            </a:r>
          </a:p>
          <a:p>
            <a:pPr lvl="1"/>
            <a:r>
              <a:rPr lang="en-US" altLang="en-US" dirty="0"/>
              <a:t>Washington, D.C., 20006</a:t>
            </a:r>
          </a:p>
          <a:p>
            <a:pPr lvl="1"/>
            <a:r>
              <a:rPr lang="en-US" altLang="en-US" dirty="0"/>
              <a:t>Tel. (202)370-5430</a:t>
            </a:r>
          </a:p>
          <a:p>
            <a:pPr lvl="1"/>
            <a:r>
              <a:rPr lang="en-US" altLang="en-US" dirty="0">
                <a:hlinkClick r:id="rId2"/>
              </a:rPr>
              <a:t>dvilarino@oas.org</a:t>
            </a:r>
            <a:endParaRPr lang="en-US" altLang="en-US" dirty="0"/>
          </a:p>
          <a:p>
            <a:pPr lvl="1"/>
            <a:r>
              <a:rPr lang="en-US" altLang="en-US" dirty="0">
                <a:hlinkClick r:id="rId3"/>
              </a:rPr>
              <a:t>http://www.oas.org/retirementfund</a:t>
            </a:r>
            <a:endParaRPr lang="en-US" altLang="en-US" dirty="0"/>
          </a:p>
          <a:p>
            <a:r>
              <a:rPr lang="en-US" altLang="en-US" dirty="0"/>
              <a:t>Jeanette Carmona</a:t>
            </a:r>
          </a:p>
          <a:p>
            <a:pPr lvl="1"/>
            <a:r>
              <a:rPr lang="en-US" altLang="en-US" dirty="0">
                <a:hlinkClick r:id="rId4"/>
              </a:rPr>
              <a:t>jcarmona@oas.org</a:t>
            </a:r>
            <a:endParaRPr lang="en-US" altLang="en-US" dirty="0"/>
          </a:p>
          <a:p>
            <a:r>
              <a:rPr lang="en-US" altLang="en-US" dirty="0"/>
              <a:t>oasrpf@gmail.com</a:t>
            </a:r>
          </a:p>
          <a:p>
            <a:pPr lvl="1"/>
            <a:endParaRPr lang="en-US" altLang="en-US" dirty="0"/>
          </a:p>
          <a:p>
            <a:pPr lvl="1">
              <a:buFont typeface="Wingdings 2" pitchFamily="18" charset="2"/>
              <a:buNone/>
            </a:pPr>
            <a:endParaRPr lang="en-US" altLang="en-US" dirty="0"/>
          </a:p>
        </p:txBody>
      </p:sp>
      <p:pic>
        <p:nvPicPr>
          <p:cNvPr id="24588" name="Picture 12" descr="LOGO OAS R&amp;PF Lar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325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2000" fill="hold"/>
                                        <p:tgtEl>
                                          <p:spTgt spid="24588"/>
                                        </p:tgtEl>
                                        <p:attrNameLst>
                                          <p:attrName>ppt_w</p:attrName>
                                        </p:attrNameLst>
                                      </p:cBhvr>
                                      <p:tavLst>
                                        <p:tav tm="0">
                                          <p:val>
                                            <p:fltVal val="0"/>
                                          </p:val>
                                        </p:tav>
                                        <p:tav tm="100000">
                                          <p:val>
                                            <p:strVal val="#ppt_w"/>
                                          </p:val>
                                        </p:tav>
                                      </p:tavLst>
                                    </p:anim>
                                    <p:anim calcmode="lin" valueType="num">
                                      <p:cBhvr>
                                        <p:cTn id="8" dur="2000" fill="hold"/>
                                        <p:tgtEl>
                                          <p:spTgt spid="24588"/>
                                        </p:tgtEl>
                                        <p:attrNameLst>
                                          <p:attrName>ppt_h</p:attrName>
                                        </p:attrNameLst>
                                      </p:cBhvr>
                                      <p:tavLst>
                                        <p:tav tm="0">
                                          <p:val>
                                            <p:fltVal val="0"/>
                                          </p:val>
                                        </p:tav>
                                        <p:tav tm="100000">
                                          <p:val>
                                            <p:strVal val="#ppt_h"/>
                                          </p:val>
                                        </p:tav>
                                      </p:tavLst>
                                    </p:anim>
                                    <p:anim calcmode="lin" valueType="num">
                                      <p:cBhvr>
                                        <p:cTn id="9" dur="2000" fill="hold"/>
                                        <p:tgtEl>
                                          <p:spTgt spid="24588"/>
                                        </p:tgtEl>
                                        <p:attrNameLst>
                                          <p:attrName>style.rotation</p:attrName>
                                        </p:attrNameLst>
                                      </p:cBhvr>
                                      <p:tavLst>
                                        <p:tav tm="0">
                                          <p:val>
                                            <p:fltVal val="360"/>
                                          </p:val>
                                        </p:tav>
                                        <p:tav tm="100000">
                                          <p:val>
                                            <p:fltVal val="0"/>
                                          </p:val>
                                        </p:tav>
                                      </p:tavLst>
                                    </p:anim>
                                    <p:animEffect transition="in" filter="fade">
                                      <p:cBhvr>
                                        <p:cTn id="10" dur="2000"/>
                                        <p:tgtEl>
                                          <p:spTgt spid="24588"/>
                                        </p:tgtEl>
                                      </p:cBhvr>
                                    </p:animEffect>
                                  </p:childTnLst>
                                </p:cTn>
                              </p:par>
                            </p:childTnLst>
                          </p:cTn>
                        </p:par>
                        <p:par>
                          <p:cTn id="11" fill="hold" nodeType="afterGroup">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additive="base">
                                        <p:cTn id="14"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additive="base">
                                        <p:cTn id="2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24579">
                                            <p:txEl>
                                              <p:pRg st="3" end="3"/>
                                            </p:txEl>
                                          </p:spTgt>
                                        </p:tgtEl>
                                        <p:attrNameLst>
                                          <p:attrName>style.visibility</p:attrName>
                                        </p:attrNameLst>
                                      </p:cBhvr>
                                      <p:to>
                                        <p:strVal val="visible"/>
                                      </p:to>
                                    </p:set>
                                    <p:anim calcmode="lin" valueType="num">
                                      <p:cBhvr additive="base">
                                        <p:cTn id="2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24579">
                                            <p:txEl>
                                              <p:pRg st="4" end="4"/>
                                            </p:txEl>
                                          </p:spTgt>
                                        </p:tgtEl>
                                        <p:attrNameLst>
                                          <p:attrName>style.visibility</p:attrName>
                                        </p:attrNameLst>
                                      </p:cBhvr>
                                      <p:to>
                                        <p:strVal val="visible"/>
                                      </p:to>
                                    </p:set>
                                    <p:anim calcmode="lin" valueType="num">
                                      <p:cBhvr additive="base">
                                        <p:cTn id="34"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24579">
                                            <p:txEl>
                                              <p:pRg st="5" end="5"/>
                                            </p:txEl>
                                          </p:spTgt>
                                        </p:tgtEl>
                                        <p:attrNameLst>
                                          <p:attrName>style.visibility</p:attrName>
                                        </p:attrNameLst>
                                      </p:cBhvr>
                                      <p:to>
                                        <p:strVal val="visible"/>
                                      </p:to>
                                    </p:set>
                                    <p:anim calcmode="lin" valueType="num">
                                      <p:cBhvr additive="base">
                                        <p:cTn id="39"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ntr" presetSubtype="4" fill="hold" grpId="0" nodeType="afterEffect">
                                  <p:stCondLst>
                                    <p:cond delay="0"/>
                                  </p:stCondLst>
                                  <p:childTnLst>
                                    <p:set>
                                      <p:cBhvr>
                                        <p:cTn id="43" dur="1" fill="hold">
                                          <p:stCondLst>
                                            <p:cond delay="0"/>
                                          </p:stCondLst>
                                        </p:cTn>
                                        <p:tgtEl>
                                          <p:spTgt spid="24579">
                                            <p:txEl>
                                              <p:pRg st="6" end="6"/>
                                            </p:txEl>
                                          </p:spTgt>
                                        </p:tgtEl>
                                        <p:attrNameLst>
                                          <p:attrName>style.visibility</p:attrName>
                                        </p:attrNameLst>
                                      </p:cBhvr>
                                      <p:to>
                                        <p:strVal val="visible"/>
                                      </p:to>
                                    </p:set>
                                    <p:anim calcmode="lin" valueType="num">
                                      <p:cBhvr additive="base">
                                        <p:cTn id="44"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fill="hold" grpId="0" nodeType="afterEffect">
                                  <p:stCondLst>
                                    <p:cond delay="0"/>
                                  </p:stCondLst>
                                  <p:childTnLst>
                                    <p:set>
                                      <p:cBhvr>
                                        <p:cTn id="53" dur="1" fill="hold">
                                          <p:stCondLst>
                                            <p:cond delay="0"/>
                                          </p:stCondLst>
                                        </p:cTn>
                                        <p:tgtEl>
                                          <p:spTgt spid="24579">
                                            <p:txEl>
                                              <p:pRg st="8" end="8"/>
                                            </p:txEl>
                                          </p:spTgt>
                                        </p:tgtEl>
                                        <p:attrNameLst>
                                          <p:attrName>style.visibility</p:attrName>
                                        </p:attrNameLst>
                                      </p:cBhvr>
                                      <p:to>
                                        <p:strVal val="visible"/>
                                      </p:to>
                                    </p:set>
                                    <p:anim calcmode="lin" valueType="num">
                                      <p:cBhvr additive="base">
                                        <p:cTn id="54"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579">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4" fill="hold" grpId="0" nodeType="afterEffect">
                                  <p:stCondLst>
                                    <p:cond delay="0"/>
                                  </p:stCondLst>
                                  <p:childTnLst>
                                    <p:set>
                                      <p:cBhvr>
                                        <p:cTn id="58" dur="1" fill="hold">
                                          <p:stCondLst>
                                            <p:cond delay="0"/>
                                          </p:stCondLst>
                                        </p:cTn>
                                        <p:tgtEl>
                                          <p:spTgt spid="24579">
                                            <p:txEl>
                                              <p:pRg st="9" end="9"/>
                                            </p:txEl>
                                          </p:spTgt>
                                        </p:tgtEl>
                                        <p:attrNameLst>
                                          <p:attrName>style.visibility</p:attrName>
                                        </p:attrNameLst>
                                      </p:cBhvr>
                                      <p:to>
                                        <p:strVal val="visible"/>
                                      </p:to>
                                    </p:set>
                                    <p:anim calcmode="lin" valueType="num">
                                      <p:cBhvr additive="base">
                                        <p:cTn id="59"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45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579">
                                            <p:txEl>
                                              <p:pRg st="10" end="10"/>
                                            </p:txEl>
                                          </p:spTgt>
                                        </p:tgtEl>
                                        <p:attrNameLst>
                                          <p:attrName>style.visibility</p:attrName>
                                        </p:attrNameLst>
                                      </p:cBhvr>
                                      <p:to>
                                        <p:strVal val="visible"/>
                                      </p:to>
                                    </p:set>
                                    <p:anim calcmode="lin" valueType="num">
                                      <p:cBhvr additive="base">
                                        <p:cTn id="65"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1" y="716090"/>
            <a:ext cx="2284685" cy="2786062"/>
          </a:xfrm>
          <a:prstGeom prst="rect">
            <a:avLst/>
          </a:prstGeom>
        </p:spPr>
      </p:pic>
      <p:sp>
        <p:nvSpPr>
          <p:cNvPr id="24578" name="AutoShape 2"/>
          <p:cNvSpPr>
            <a:spLocks noGrp="1" noChangeArrowheads="1"/>
          </p:cNvSpPr>
          <p:nvPr>
            <p:ph type="title"/>
          </p:nvPr>
        </p:nvSpPr>
        <p:spPr>
          <a:xfrm>
            <a:off x="2057400" y="457200"/>
            <a:ext cx="7924800" cy="609600"/>
          </a:xfrm>
        </p:spPr>
        <p:txBody>
          <a:bodyPr/>
          <a:lstStyle/>
          <a:p>
            <a:r>
              <a:rPr lang="en-US" altLang="en-US" dirty="0">
                <a:latin typeface="Arial Narrow" panose="020B0606020202030204" pitchFamily="34" charset="0"/>
              </a:rPr>
              <a:t>Questions?</a:t>
            </a:r>
          </a:p>
        </p:txBody>
      </p:sp>
      <p:pic>
        <p:nvPicPr>
          <p:cNvPr id="6" name="Picture 2" descr="C:\Users\dvilarino\AppData\Local\Microsoft\Windows\Temporary Internet Files\Content.IE5\3ODQ93BC\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1" y="3505201"/>
            <a:ext cx="2773685" cy="2773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762000"/>
            <a:ext cx="2392688" cy="2392688"/>
          </a:xfrm>
          <a:prstGeom prst="rect">
            <a:avLst/>
          </a:prstGeom>
        </p:spPr>
      </p:pic>
      <p:pic>
        <p:nvPicPr>
          <p:cNvPr id="7" name="Picture 3" descr="C:\Users\dvilarino\AppData\Local\Microsoft\Windows\Temporary Internet Files\Content.IE5\BI15M5DR\question-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971800"/>
            <a:ext cx="3429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1" y="3505201"/>
            <a:ext cx="2615615" cy="2615615"/>
          </a:xfrm>
          <a:prstGeom prst="rect">
            <a:avLst/>
          </a:prstGeom>
        </p:spPr>
      </p:pic>
    </p:spTree>
    <p:extLst>
      <p:ext uri="{BB962C8B-B14F-4D97-AF65-F5344CB8AC3E}">
        <p14:creationId xmlns:p14="http://schemas.microsoft.com/office/powerpoint/2010/main" val="29264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150000" y="150000"/>
                                    </p:animScale>
                                  </p:childTnLst>
                                </p:cTn>
                              </p:par>
                              <p:par>
                                <p:cTn id="7" presetID="6" presetClass="emph" presetSubtype="0" fill="hold" nodeType="withEffect">
                                  <p:stCondLst>
                                    <p:cond delay="0"/>
                                  </p:stCondLst>
                                  <p:childTnLst>
                                    <p:animScale>
                                      <p:cBhvr>
                                        <p:cTn id="8" dur="2000" fill="hold"/>
                                        <p:tgtEl>
                                          <p:spTgt spid="9"/>
                                        </p:tgtEl>
                                      </p:cBhvr>
                                      <p:by x="150000" y="150000"/>
                                    </p:animScale>
                                  </p:childTnLst>
                                </p:cTn>
                              </p:par>
                              <p:par>
                                <p:cTn id="9" presetID="6" presetClass="emph" presetSubtype="0" fill="hold" nodeType="withEffect">
                                  <p:stCondLst>
                                    <p:cond delay="0"/>
                                  </p:stCondLst>
                                  <p:childTnLst>
                                    <p:animScale>
                                      <p:cBhvr>
                                        <p:cTn id="10" dur="2000" fill="hold"/>
                                        <p:tgtEl>
                                          <p:spTgt spid="6"/>
                                        </p:tgtEl>
                                      </p:cBhvr>
                                      <p:by x="150000" y="150000"/>
                                    </p:animScale>
                                  </p:childTnLst>
                                </p:cTn>
                              </p:par>
                              <p:par>
                                <p:cTn id="11" presetID="6" presetClass="emph" presetSubtype="0" fill="hold" nodeType="withEffect">
                                  <p:stCondLst>
                                    <p:cond delay="0"/>
                                  </p:stCondLst>
                                  <p:childTnLst>
                                    <p:animScale>
                                      <p:cBhvr>
                                        <p:cTn id="12" dur="2000" fill="hold"/>
                                        <p:tgtEl>
                                          <p:spTgt spid="8"/>
                                        </p:tgtEl>
                                      </p:cBhvr>
                                      <p:by x="150000" y="150000"/>
                                    </p:animScale>
                                  </p:childTnLst>
                                </p:cTn>
                              </p:par>
                              <p:par>
                                <p:cTn id="13" presetID="6" presetClass="emph" presetSubtype="0" fill="hold" nodeType="withEffect">
                                  <p:stCondLst>
                                    <p:cond delay="0"/>
                                  </p:stCondLst>
                                  <p:childTnLst>
                                    <p:animScale>
                                      <p:cBhvr>
                                        <p:cTn id="1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307182" y="533400"/>
            <a:ext cx="964645" cy="457200"/>
          </a:xfrm>
          <a:prstGeom prst="roundRect">
            <a:avLst/>
          </a:prstGeom>
          <a:solidFill>
            <a:srgbClr val="FFFF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755" name="AutoShape 155"/>
          <p:cNvSpPr>
            <a:spLocks noGrp="1" noChangeArrowheads="1"/>
          </p:cNvSpPr>
          <p:nvPr>
            <p:ph type="title"/>
          </p:nvPr>
        </p:nvSpPr>
        <p:spPr/>
        <p:txBody>
          <a:bodyPr/>
          <a:lstStyle/>
          <a:p>
            <a:r>
              <a:rPr lang="en-US" altLang="en-US" sz="3200" dirty="0"/>
              <a:t>Distribution of Pensioners 2022 </a:t>
            </a:r>
            <a:r>
              <a:rPr lang="en-US" altLang="en-US" sz="1800" dirty="0"/>
              <a:t>(by age)</a:t>
            </a:r>
          </a:p>
        </p:txBody>
      </p:sp>
      <p:pic>
        <p:nvPicPr>
          <p:cNvPr id="25757" name="Picture 157" descr="LOGO OAS R&amp;PF Lar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6888" y="61913"/>
            <a:ext cx="971550" cy="9890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8"/>
          <p:cNvSpPr txBox="1">
            <a:spLocks noChangeArrowheads="1"/>
          </p:cNvSpPr>
          <p:nvPr/>
        </p:nvSpPr>
        <p:spPr bwMode="auto">
          <a:xfrm>
            <a:off x="9181029"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90</a:t>
            </a:r>
            <a:endParaRPr lang="en-US" altLang="en-US" sz="1200" b="1" dirty="0">
              <a:solidFill>
                <a:srgbClr val="000000"/>
              </a:solidFill>
            </a:endParaRPr>
          </a:p>
        </p:txBody>
      </p:sp>
      <p:sp>
        <p:nvSpPr>
          <p:cNvPr id="21" name="Text Box 7"/>
          <p:cNvSpPr txBox="1">
            <a:spLocks noChangeArrowheads="1"/>
          </p:cNvSpPr>
          <p:nvPr/>
        </p:nvSpPr>
        <p:spPr bwMode="auto">
          <a:xfrm>
            <a:off x="6986616"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80</a:t>
            </a:r>
            <a:endParaRPr lang="en-US" altLang="en-US" sz="1200" b="1" dirty="0">
              <a:solidFill>
                <a:srgbClr val="000000"/>
              </a:solidFill>
            </a:endParaRPr>
          </a:p>
        </p:txBody>
      </p:sp>
      <p:sp>
        <p:nvSpPr>
          <p:cNvPr id="22" name="Text Box 6"/>
          <p:cNvSpPr txBox="1">
            <a:spLocks noChangeArrowheads="1"/>
          </p:cNvSpPr>
          <p:nvPr/>
        </p:nvSpPr>
        <p:spPr bwMode="auto">
          <a:xfrm>
            <a:off x="4802197"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70</a:t>
            </a:r>
            <a:endParaRPr lang="en-US" altLang="en-US" sz="1200" b="1" dirty="0">
              <a:solidFill>
                <a:srgbClr val="000000"/>
              </a:solidFill>
            </a:endParaRPr>
          </a:p>
        </p:txBody>
      </p:sp>
      <p:sp>
        <p:nvSpPr>
          <p:cNvPr id="23" name="Text Box 41"/>
          <p:cNvSpPr txBox="1">
            <a:spLocks noChangeArrowheads="1"/>
          </p:cNvSpPr>
          <p:nvPr/>
        </p:nvSpPr>
        <p:spPr bwMode="auto">
          <a:xfrm>
            <a:off x="2609381"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60</a:t>
            </a:r>
            <a:endParaRPr lang="en-US" altLang="en-US" sz="1200" b="1" dirty="0">
              <a:solidFill>
                <a:srgbClr val="000000"/>
              </a:solidFill>
            </a:endParaRPr>
          </a:p>
        </p:txBody>
      </p:sp>
      <p:sp>
        <p:nvSpPr>
          <p:cNvPr id="24" name="Rectangle 2"/>
          <p:cNvSpPr>
            <a:spLocks noChangeArrowheads="1"/>
          </p:cNvSpPr>
          <p:nvPr/>
        </p:nvSpPr>
        <p:spPr bwMode="auto">
          <a:xfrm>
            <a:off x="2878006" y="2210101"/>
            <a:ext cx="2194560" cy="4648200"/>
          </a:xfrm>
          <a:prstGeom prst="rect">
            <a:avLst/>
          </a:prstGeom>
          <a:solidFill>
            <a:srgbClr val="CC0099">
              <a:alpha val="35000"/>
            </a:srgbClr>
          </a:solidFill>
          <a:ln>
            <a:noFill/>
          </a:ln>
          <a:effectLst/>
        </p:spPr>
        <p:txBody>
          <a:bodyPr wrap="none" anchor="ctr"/>
          <a:lstStyle/>
          <a:p>
            <a:endParaRPr lang="en-US"/>
          </a:p>
        </p:txBody>
      </p:sp>
      <p:sp>
        <p:nvSpPr>
          <p:cNvPr id="25" name="AutoShape 3"/>
          <p:cNvSpPr>
            <a:spLocks noChangeArrowheads="1"/>
          </p:cNvSpPr>
          <p:nvPr/>
        </p:nvSpPr>
        <p:spPr bwMode="auto">
          <a:xfrm>
            <a:off x="0" y="1669727"/>
            <a:ext cx="12192000" cy="311474"/>
          </a:xfrm>
          <a:prstGeom prst="homePlate">
            <a:avLst>
              <a:gd name="adj" fmla="val 35129"/>
            </a:avLst>
          </a:prstGeom>
          <a:gradFill rotWithShape="1">
            <a:gsLst>
              <a:gs pos="0">
                <a:srgbClr val="CCECFF"/>
              </a:gs>
              <a:gs pos="100000">
                <a:srgbClr val="6699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43"/>
          <p:cNvSpPr>
            <a:spLocks noChangeArrowheads="1"/>
          </p:cNvSpPr>
          <p:nvPr/>
        </p:nvSpPr>
        <p:spPr bwMode="auto">
          <a:xfrm>
            <a:off x="5070212" y="2210101"/>
            <a:ext cx="2194560" cy="4648200"/>
          </a:xfrm>
          <a:prstGeom prst="rect">
            <a:avLst/>
          </a:prstGeom>
          <a:solidFill>
            <a:srgbClr val="0000CC">
              <a:alpha val="20000"/>
            </a:srgbClr>
          </a:solidFill>
          <a:ln>
            <a:noFill/>
          </a:ln>
          <a:effectLst/>
        </p:spPr>
        <p:txBody>
          <a:bodyPr wrap="none" anchor="ctr"/>
          <a:lstStyle/>
          <a:p>
            <a:endParaRPr lang="en-US"/>
          </a:p>
        </p:txBody>
      </p:sp>
      <p:sp>
        <p:nvSpPr>
          <p:cNvPr id="60" name="Rectangle 44"/>
          <p:cNvSpPr>
            <a:spLocks noChangeArrowheads="1"/>
          </p:cNvSpPr>
          <p:nvPr/>
        </p:nvSpPr>
        <p:spPr bwMode="auto">
          <a:xfrm>
            <a:off x="7262418" y="2210101"/>
            <a:ext cx="2194560" cy="4648200"/>
          </a:xfrm>
          <a:prstGeom prst="rect">
            <a:avLst/>
          </a:prstGeom>
          <a:solidFill>
            <a:srgbClr val="FFCC00">
              <a:alpha val="26000"/>
            </a:srgbClr>
          </a:solidFill>
          <a:ln>
            <a:noFill/>
          </a:ln>
          <a:effectLst/>
        </p:spPr>
        <p:txBody>
          <a:bodyPr wrap="none" anchor="ctr"/>
          <a:lstStyle/>
          <a:p>
            <a:endParaRPr lang="en-US"/>
          </a:p>
        </p:txBody>
      </p:sp>
      <p:sp>
        <p:nvSpPr>
          <p:cNvPr id="61" name="Rectangle 45"/>
          <p:cNvSpPr>
            <a:spLocks noChangeArrowheads="1"/>
          </p:cNvSpPr>
          <p:nvPr/>
        </p:nvSpPr>
        <p:spPr bwMode="auto">
          <a:xfrm>
            <a:off x="9454624" y="2210101"/>
            <a:ext cx="2436168" cy="4648200"/>
          </a:xfrm>
          <a:prstGeom prst="rect">
            <a:avLst/>
          </a:prstGeom>
          <a:solidFill>
            <a:srgbClr val="FF6600">
              <a:alpha val="23000"/>
            </a:srgbClr>
          </a:solidFill>
          <a:ln>
            <a:noFill/>
          </a:ln>
          <a:effectLst/>
        </p:spPr>
        <p:txBody>
          <a:bodyPr wrap="none" anchor="ctr"/>
          <a:lstStyle/>
          <a:p>
            <a:endParaRPr lang="en-US"/>
          </a:p>
        </p:txBody>
      </p:sp>
      <p:sp>
        <p:nvSpPr>
          <p:cNvPr id="62" name="Oval 556"/>
          <p:cNvSpPr>
            <a:spLocks noChangeArrowheads="1"/>
          </p:cNvSpPr>
          <p:nvPr/>
        </p:nvSpPr>
        <p:spPr bwMode="auto">
          <a:xfrm>
            <a:off x="3584672" y="6198784"/>
            <a:ext cx="731837" cy="271462"/>
          </a:xfrm>
          <a:prstGeom prst="ellipse">
            <a:avLst/>
          </a:prstGeom>
          <a:solidFill>
            <a:srgbClr val="CC00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66</a:t>
            </a:r>
          </a:p>
        </p:txBody>
      </p:sp>
      <p:sp>
        <p:nvSpPr>
          <p:cNvPr id="63" name="Oval 557"/>
          <p:cNvSpPr>
            <a:spLocks noChangeArrowheads="1"/>
          </p:cNvSpPr>
          <p:nvPr/>
        </p:nvSpPr>
        <p:spPr bwMode="auto">
          <a:xfrm>
            <a:off x="5791200" y="6205538"/>
            <a:ext cx="731838" cy="271462"/>
          </a:xfrm>
          <a:prstGeom prst="ellipse">
            <a:avLst/>
          </a:prstGeom>
          <a:solidFill>
            <a:srgbClr val="3333FF"/>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125</a:t>
            </a:r>
            <a:endParaRPr lang="en-US" altLang="en-US" sz="1400" b="1" dirty="0">
              <a:solidFill>
                <a:schemeClr val="bg1"/>
              </a:solidFill>
              <a:latin typeface="Trebuchet MS" pitchFamily="34" charset="0"/>
            </a:endParaRPr>
          </a:p>
        </p:txBody>
      </p:sp>
      <p:sp>
        <p:nvSpPr>
          <p:cNvPr id="64" name="Oval 558"/>
          <p:cNvSpPr>
            <a:spLocks noChangeArrowheads="1"/>
          </p:cNvSpPr>
          <p:nvPr/>
        </p:nvSpPr>
        <p:spPr bwMode="auto">
          <a:xfrm>
            <a:off x="7988193" y="4786313"/>
            <a:ext cx="731837" cy="271462"/>
          </a:xfrm>
          <a:prstGeom prst="ellipse">
            <a:avLst/>
          </a:prstGeom>
          <a:solidFill>
            <a:srgbClr val="FFCC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70</a:t>
            </a:r>
            <a:endParaRPr lang="en-US" altLang="en-US" sz="1400" b="1" dirty="0">
              <a:solidFill>
                <a:schemeClr val="bg1"/>
              </a:solidFill>
              <a:latin typeface="Trebuchet MS" pitchFamily="34" charset="0"/>
            </a:endParaRPr>
          </a:p>
        </p:txBody>
      </p:sp>
      <p:sp>
        <p:nvSpPr>
          <p:cNvPr id="65" name="Oval 559"/>
          <p:cNvSpPr>
            <a:spLocks noChangeArrowheads="1"/>
          </p:cNvSpPr>
          <p:nvPr/>
        </p:nvSpPr>
        <p:spPr bwMode="auto">
          <a:xfrm>
            <a:off x="10179375" y="4793850"/>
            <a:ext cx="731837" cy="271462"/>
          </a:xfrm>
          <a:prstGeom prst="ellipse">
            <a:avLst/>
          </a:prstGeom>
          <a:solidFill>
            <a:srgbClr val="FF66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23</a:t>
            </a:r>
            <a:endParaRPr lang="en-US" altLang="en-US" sz="1400" b="1" dirty="0">
              <a:solidFill>
                <a:schemeClr val="bg1"/>
              </a:solidFill>
              <a:latin typeface="Trebuchet MS" pitchFamily="34" charset="0"/>
            </a:endParaRPr>
          </a:p>
        </p:txBody>
      </p:sp>
      <p:sp>
        <p:nvSpPr>
          <p:cNvPr id="66" name="Oval 560"/>
          <p:cNvSpPr>
            <a:spLocks noChangeArrowheads="1"/>
          </p:cNvSpPr>
          <p:nvPr/>
        </p:nvSpPr>
        <p:spPr bwMode="auto">
          <a:xfrm>
            <a:off x="3584672" y="1669646"/>
            <a:ext cx="731837" cy="274324"/>
          </a:xfrm>
          <a:prstGeom prst="ellipse">
            <a:avLst/>
          </a:prstGeom>
          <a:solidFill>
            <a:srgbClr val="CC00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23.0%</a:t>
            </a:r>
          </a:p>
        </p:txBody>
      </p:sp>
      <p:sp>
        <p:nvSpPr>
          <p:cNvPr id="67" name="Oval 561"/>
          <p:cNvSpPr>
            <a:spLocks noChangeArrowheads="1"/>
          </p:cNvSpPr>
          <p:nvPr/>
        </p:nvSpPr>
        <p:spPr bwMode="auto">
          <a:xfrm>
            <a:off x="5808663" y="1676400"/>
            <a:ext cx="731837" cy="274324"/>
          </a:xfrm>
          <a:prstGeom prst="ellipse">
            <a:avLst/>
          </a:prstGeom>
          <a:solidFill>
            <a:srgbClr val="3333FF"/>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43.6%</a:t>
            </a:r>
            <a:endParaRPr lang="en-US" altLang="en-US" sz="1400" b="1" dirty="0">
              <a:solidFill>
                <a:schemeClr val="bg1"/>
              </a:solidFill>
              <a:latin typeface="Trebuchet MS" pitchFamily="34" charset="0"/>
            </a:endParaRPr>
          </a:p>
        </p:txBody>
      </p:sp>
      <p:sp>
        <p:nvSpPr>
          <p:cNvPr id="68" name="Oval 562"/>
          <p:cNvSpPr>
            <a:spLocks noChangeArrowheads="1"/>
          </p:cNvSpPr>
          <p:nvPr/>
        </p:nvSpPr>
        <p:spPr bwMode="auto">
          <a:xfrm>
            <a:off x="7999305" y="1676400"/>
            <a:ext cx="731838" cy="274324"/>
          </a:xfrm>
          <a:prstGeom prst="ellipse">
            <a:avLst/>
          </a:prstGeom>
          <a:solidFill>
            <a:srgbClr val="FFCC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24.4%</a:t>
            </a:r>
            <a:endParaRPr lang="en-US" altLang="en-US" sz="1400" b="1" dirty="0">
              <a:solidFill>
                <a:schemeClr val="bg1"/>
              </a:solidFill>
              <a:latin typeface="Trebuchet MS" pitchFamily="34" charset="0"/>
            </a:endParaRPr>
          </a:p>
        </p:txBody>
      </p:sp>
      <p:sp>
        <p:nvSpPr>
          <p:cNvPr id="69" name="Oval 563"/>
          <p:cNvSpPr>
            <a:spLocks noChangeArrowheads="1"/>
          </p:cNvSpPr>
          <p:nvPr/>
        </p:nvSpPr>
        <p:spPr bwMode="auto">
          <a:xfrm>
            <a:off x="10147264" y="1676400"/>
            <a:ext cx="731837" cy="274324"/>
          </a:xfrm>
          <a:prstGeom prst="ellipse">
            <a:avLst/>
          </a:prstGeom>
          <a:solidFill>
            <a:srgbClr val="FF6600"/>
          </a:solidFill>
          <a:ln>
            <a:noFill/>
          </a:ln>
          <a:effectLst>
            <a:outerShdw dist="35921" dir="2700000" algn="ctr" rotWithShape="0">
              <a:srgbClr val="000000"/>
            </a:outerShdw>
          </a:effectLst>
        </p:spPr>
        <p:txBody>
          <a:bodyPr wrap="none" anchor="ctr"/>
          <a:lstStyle/>
          <a:p>
            <a:r>
              <a:rPr lang="es-UY" altLang="en-US" sz="1400" b="1" dirty="0">
                <a:solidFill>
                  <a:schemeClr val="bg1"/>
                </a:solidFill>
                <a:latin typeface="Trebuchet MS" pitchFamily="34" charset="0"/>
              </a:rPr>
              <a:t>8.0%</a:t>
            </a:r>
            <a:endParaRPr lang="en-US" altLang="en-US" sz="1400" b="1" dirty="0">
              <a:solidFill>
                <a:schemeClr val="bg1"/>
              </a:solidFill>
              <a:latin typeface="Trebuchet MS" pitchFamily="34" charset="0"/>
            </a:endParaRPr>
          </a:p>
        </p:txBody>
      </p:sp>
      <p:sp>
        <p:nvSpPr>
          <p:cNvPr id="70" name="AutoShape 564"/>
          <p:cNvSpPr>
            <a:spLocks noChangeArrowheads="1"/>
          </p:cNvSpPr>
          <p:nvPr/>
        </p:nvSpPr>
        <p:spPr bwMode="auto">
          <a:xfrm>
            <a:off x="0" y="1300794"/>
            <a:ext cx="12192000" cy="366713"/>
          </a:xfrm>
          <a:prstGeom prst="leftRightArrow">
            <a:avLst>
              <a:gd name="adj1" fmla="val 100000"/>
              <a:gd name="adj2" fmla="val 108629"/>
            </a:avLst>
          </a:prstGeom>
          <a:solidFill>
            <a:srgbClr val="A5002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UY" altLang="en-US" sz="1800" b="1" dirty="0">
                <a:solidFill>
                  <a:schemeClr val="bg1"/>
                </a:solidFill>
              </a:rPr>
              <a:t>Total </a:t>
            </a:r>
            <a:r>
              <a:rPr lang="es-UY" altLang="en-US" sz="1800" b="1" dirty="0" err="1">
                <a:solidFill>
                  <a:schemeClr val="bg1"/>
                </a:solidFill>
              </a:rPr>
              <a:t>number</a:t>
            </a:r>
            <a:r>
              <a:rPr lang="es-UY" altLang="en-US" sz="1800" b="1" dirty="0">
                <a:solidFill>
                  <a:schemeClr val="bg1"/>
                </a:solidFill>
              </a:rPr>
              <a:t> of </a:t>
            </a:r>
            <a:r>
              <a:rPr lang="es-UY" altLang="en-US" sz="1800" b="1" dirty="0" err="1">
                <a:solidFill>
                  <a:schemeClr val="bg1"/>
                </a:solidFill>
              </a:rPr>
              <a:t>Pensioners</a:t>
            </a:r>
            <a:r>
              <a:rPr lang="es-UY" altLang="en-US" sz="1800" b="1" dirty="0">
                <a:solidFill>
                  <a:schemeClr val="bg1"/>
                </a:solidFill>
              </a:rPr>
              <a:t> and Beneficiaries: 287, as </a:t>
            </a:r>
            <a:r>
              <a:rPr lang="es-UY" altLang="en-US" sz="1800" b="1" dirty="0" err="1">
                <a:solidFill>
                  <a:schemeClr val="bg1"/>
                </a:solidFill>
              </a:rPr>
              <a:t>of</a:t>
            </a:r>
            <a:r>
              <a:rPr lang="es-UY" altLang="en-US" sz="1800" b="1" dirty="0">
                <a:solidFill>
                  <a:schemeClr val="bg1"/>
                </a:solidFill>
              </a:rPr>
              <a:t> May 20, 2022</a:t>
            </a:r>
          </a:p>
        </p:txBody>
      </p:sp>
      <p:sp>
        <p:nvSpPr>
          <p:cNvPr id="71" name="AutoShape 565"/>
          <p:cNvSpPr>
            <a:spLocks noChangeArrowheads="1"/>
          </p:cNvSpPr>
          <p:nvPr/>
        </p:nvSpPr>
        <p:spPr bwMode="auto">
          <a:xfrm>
            <a:off x="7262245" y="5233648"/>
            <a:ext cx="4923474" cy="1250950"/>
          </a:xfrm>
          <a:prstGeom prst="homePlate">
            <a:avLst>
              <a:gd name="adj" fmla="val 48820"/>
            </a:avLst>
          </a:prstGeom>
          <a:solidFill>
            <a:srgbClr val="0000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s-UY" altLang="en-US" sz="1800" b="1" dirty="0">
                <a:solidFill>
                  <a:schemeClr val="bg1"/>
                </a:solidFill>
              </a:rPr>
              <a:t>93 </a:t>
            </a:r>
            <a:r>
              <a:rPr lang="es-UY" altLang="en-US" sz="1800" b="1" dirty="0" err="1">
                <a:solidFill>
                  <a:schemeClr val="bg1"/>
                </a:solidFill>
              </a:rPr>
              <a:t>Pensioners</a:t>
            </a:r>
            <a:r>
              <a:rPr lang="es-UY" altLang="en-US" sz="1800" b="1" dirty="0">
                <a:solidFill>
                  <a:schemeClr val="bg1"/>
                </a:solidFill>
              </a:rPr>
              <a:t> and </a:t>
            </a:r>
            <a:r>
              <a:rPr lang="es-UY" altLang="en-US" sz="1800" b="1" dirty="0" err="1">
                <a:solidFill>
                  <a:schemeClr val="bg1"/>
                </a:solidFill>
              </a:rPr>
              <a:t>Beneficiaries</a:t>
            </a:r>
            <a:r>
              <a:rPr lang="es-UY" altLang="en-US" sz="1800" b="1" dirty="0">
                <a:solidFill>
                  <a:schemeClr val="bg1"/>
                </a:solidFill>
              </a:rPr>
              <a:t>,</a:t>
            </a:r>
          </a:p>
          <a:p>
            <a:pPr algn="l"/>
            <a:r>
              <a:rPr lang="es-UY" altLang="en-US" sz="1800" b="1" dirty="0">
                <a:solidFill>
                  <a:schemeClr val="bg1"/>
                </a:solidFill>
              </a:rPr>
              <a:t>32.4% of </a:t>
            </a:r>
            <a:r>
              <a:rPr lang="es-UY" altLang="en-US" sz="1800" b="1" dirty="0" err="1">
                <a:solidFill>
                  <a:schemeClr val="bg1"/>
                </a:solidFill>
              </a:rPr>
              <a:t>the</a:t>
            </a:r>
            <a:r>
              <a:rPr lang="es-UY" altLang="en-US" sz="1800" b="1" dirty="0">
                <a:solidFill>
                  <a:schemeClr val="bg1"/>
                </a:solidFill>
              </a:rPr>
              <a:t> total, are </a:t>
            </a:r>
            <a:r>
              <a:rPr lang="es-UY" altLang="en-US" sz="1800" b="1" dirty="0" err="1">
                <a:solidFill>
                  <a:schemeClr val="bg1"/>
                </a:solidFill>
              </a:rPr>
              <a:t>above</a:t>
            </a:r>
            <a:r>
              <a:rPr lang="es-UY" altLang="en-US" sz="1800" b="1" dirty="0">
                <a:solidFill>
                  <a:schemeClr val="bg1"/>
                </a:solidFill>
              </a:rPr>
              <a:t> 80 </a:t>
            </a:r>
            <a:r>
              <a:rPr lang="es-UY" altLang="en-US" sz="1800" b="1" dirty="0" err="1">
                <a:solidFill>
                  <a:schemeClr val="bg1"/>
                </a:solidFill>
              </a:rPr>
              <a:t>years</a:t>
            </a:r>
            <a:r>
              <a:rPr lang="es-UY" altLang="en-US" sz="1800" b="1" dirty="0">
                <a:solidFill>
                  <a:schemeClr val="bg1"/>
                </a:solidFill>
              </a:rPr>
              <a:t> </a:t>
            </a:r>
            <a:r>
              <a:rPr lang="es-UY" altLang="en-US" sz="1800" b="1" dirty="0" err="1">
                <a:solidFill>
                  <a:schemeClr val="bg1"/>
                </a:solidFill>
              </a:rPr>
              <a:t>of</a:t>
            </a:r>
            <a:r>
              <a:rPr lang="es-UY" altLang="en-US" sz="1800" b="1" dirty="0">
                <a:solidFill>
                  <a:schemeClr val="bg1"/>
                </a:solidFill>
              </a:rPr>
              <a:t> </a:t>
            </a:r>
            <a:r>
              <a:rPr lang="es-UY" altLang="en-US" sz="1800" b="1" dirty="0" err="1">
                <a:solidFill>
                  <a:schemeClr val="bg1"/>
                </a:solidFill>
              </a:rPr>
              <a:t>age</a:t>
            </a:r>
            <a:endParaRPr lang="es-UY" altLang="en-US" sz="1800" b="1" dirty="0">
              <a:solidFill>
                <a:schemeClr val="bg1"/>
              </a:solidFill>
            </a:endParaRPr>
          </a:p>
        </p:txBody>
      </p:sp>
      <p:sp>
        <p:nvSpPr>
          <p:cNvPr id="74" name="Rectangle 724"/>
          <p:cNvSpPr>
            <a:spLocks noChangeArrowheads="1"/>
          </p:cNvSpPr>
          <p:nvPr/>
        </p:nvSpPr>
        <p:spPr bwMode="auto">
          <a:xfrm>
            <a:off x="685800" y="2210101"/>
            <a:ext cx="2194560" cy="4648200"/>
          </a:xfrm>
          <a:prstGeom prst="rect">
            <a:avLst/>
          </a:prstGeom>
          <a:solidFill>
            <a:srgbClr val="00CC99">
              <a:alpha val="40000"/>
            </a:srgbClr>
          </a:solidFill>
          <a:ln>
            <a:noFill/>
          </a:ln>
          <a:effectLst/>
        </p:spPr>
        <p:txBody>
          <a:bodyPr wrap="none" anchor="ctr"/>
          <a:lstStyle/>
          <a:p>
            <a:endParaRPr lang="en-US"/>
          </a:p>
        </p:txBody>
      </p:sp>
      <p:sp>
        <p:nvSpPr>
          <p:cNvPr id="75" name="Oval 725"/>
          <p:cNvSpPr>
            <a:spLocks noChangeArrowheads="1"/>
          </p:cNvSpPr>
          <p:nvPr/>
        </p:nvSpPr>
        <p:spPr bwMode="auto">
          <a:xfrm>
            <a:off x="1385888" y="6203279"/>
            <a:ext cx="731837" cy="271462"/>
          </a:xfrm>
          <a:prstGeom prst="ellipse">
            <a:avLst/>
          </a:prstGeom>
          <a:solidFill>
            <a:srgbClr val="00CC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3</a:t>
            </a:r>
          </a:p>
        </p:txBody>
      </p:sp>
      <p:sp>
        <p:nvSpPr>
          <p:cNvPr id="76" name="Oval 726"/>
          <p:cNvSpPr>
            <a:spLocks noChangeArrowheads="1"/>
          </p:cNvSpPr>
          <p:nvPr/>
        </p:nvSpPr>
        <p:spPr bwMode="auto">
          <a:xfrm>
            <a:off x="1401763" y="1670966"/>
            <a:ext cx="731837" cy="274324"/>
          </a:xfrm>
          <a:prstGeom prst="ellipse">
            <a:avLst/>
          </a:prstGeom>
          <a:solidFill>
            <a:srgbClr val="00CC99"/>
          </a:solidFill>
          <a:ln>
            <a:noFill/>
          </a:ln>
          <a:effectLst>
            <a:outerShdw dist="35921" dir="2700000" algn="ctr" rotWithShape="0">
              <a:srgbClr val="000000"/>
            </a:outerShdw>
          </a:effectLst>
        </p:spPr>
        <p:txBody>
          <a:bodyPr wrap="none" anchor="ctr"/>
          <a:lstStyle/>
          <a:p>
            <a:r>
              <a:rPr lang="en-US" altLang="en-US" sz="1400" b="1" dirty="0">
                <a:solidFill>
                  <a:schemeClr val="bg1"/>
                </a:solidFill>
                <a:latin typeface="Trebuchet MS" pitchFamily="34" charset="0"/>
              </a:rPr>
              <a:t>1.0%</a:t>
            </a:r>
          </a:p>
        </p:txBody>
      </p:sp>
      <p:sp>
        <p:nvSpPr>
          <p:cNvPr id="77" name="Text Box 778"/>
          <p:cNvSpPr txBox="1">
            <a:spLocks noChangeArrowheads="1"/>
          </p:cNvSpPr>
          <p:nvPr/>
        </p:nvSpPr>
        <p:spPr bwMode="auto">
          <a:xfrm>
            <a:off x="-76200" y="1965325"/>
            <a:ext cx="745970" cy="24622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UY" altLang="en-US" sz="1000" b="1" dirty="0">
                <a:solidFill>
                  <a:schemeClr val="bg1"/>
                </a:solidFill>
              </a:rPr>
              <a:t>Edad ►</a:t>
            </a:r>
          </a:p>
        </p:txBody>
      </p:sp>
      <p:grpSp>
        <p:nvGrpSpPr>
          <p:cNvPr id="79" name="Group 78"/>
          <p:cNvGrpSpPr/>
          <p:nvPr/>
        </p:nvGrpSpPr>
        <p:grpSpPr>
          <a:xfrm>
            <a:off x="5142596" y="2268644"/>
            <a:ext cx="2029268" cy="4194067"/>
            <a:chOff x="3476760" y="2280415"/>
            <a:chExt cx="2029268" cy="4194067"/>
          </a:xfrm>
        </p:grpSpPr>
        <p:grpSp>
          <p:nvGrpSpPr>
            <p:cNvPr id="80" name="Group 79"/>
            <p:cNvGrpSpPr/>
            <p:nvPr/>
          </p:nvGrpSpPr>
          <p:grpSpPr>
            <a:xfrm>
              <a:off x="3476760" y="2281735"/>
              <a:ext cx="157638" cy="247651"/>
              <a:chOff x="406481" y="3036713"/>
              <a:chExt cx="157638" cy="247651"/>
            </a:xfrm>
            <a:solidFill>
              <a:srgbClr val="3333FF"/>
            </a:solidFill>
            <a:effectLst>
              <a:outerShdw blurRad="63500" dist="38100" dir="2700000" algn="ctr" rotWithShape="0">
                <a:srgbClr val="000000"/>
              </a:outerShdw>
            </a:effectLst>
          </p:grpSpPr>
          <p:sp>
            <p:nvSpPr>
              <p:cNvPr id="301" name="Flowchart: Delay 3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02" name="Oval 3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1" name="Group 80"/>
            <p:cNvGrpSpPr/>
            <p:nvPr/>
          </p:nvGrpSpPr>
          <p:grpSpPr>
            <a:xfrm>
              <a:off x="3705360" y="2280415"/>
              <a:ext cx="157638" cy="247651"/>
              <a:chOff x="406481" y="3036713"/>
              <a:chExt cx="157638" cy="247651"/>
            </a:xfrm>
            <a:solidFill>
              <a:srgbClr val="3333FF"/>
            </a:solidFill>
            <a:effectLst>
              <a:outerShdw blurRad="63500" dist="38100" dir="2700000" algn="ctr" rotWithShape="0">
                <a:srgbClr val="000000"/>
              </a:outerShdw>
            </a:effectLst>
          </p:grpSpPr>
          <p:sp>
            <p:nvSpPr>
              <p:cNvPr id="299" name="Flowchart: Delay 2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00" name="Oval 2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2" name="Group 81"/>
            <p:cNvGrpSpPr/>
            <p:nvPr/>
          </p:nvGrpSpPr>
          <p:grpSpPr>
            <a:xfrm>
              <a:off x="3935444" y="2281735"/>
              <a:ext cx="157638" cy="247651"/>
              <a:chOff x="406481" y="3036713"/>
              <a:chExt cx="157638" cy="247651"/>
            </a:xfrm>
            <a:solidFill>
              <a:srgbClr val="3333FF"/>
            </a:solidFill>
            <a:effectLst>
              <a:outerShdw blurRad="63500" dist="38100" dir="2700000" algn="ctr" rotWithShape="0">
                <a:srgbClr val="000000"/>
              </a:outerShdw>
            </a:effectLst>
          </p:grpSpPr>
          <p:sp>
            <p:nvSpPr>
              <p:cNvPr id="297" name="Flowchart: Delay 2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8" name="Oval 2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3" name="Group 82"/>
            <p:cNvGrpSpPr/>
            <p:nvPr/>
          </p:nvGrpSpPr>
          <p:grpSpPr>
            <a:xfrm>
              <a:off x="4171529" y="2280415"/>
              <a:ext cx="157638" cy="247651"/>
              <a:chOff x="406481" y="3036713"/>
              <a:chExt cx="157638" cy="247651"/>
            </a:xfrm>
            <a:solidFill>
              <a:srgbClr val="3333FF"/>
            </a:solidFill>
            <a:effectLst>
              <a:outerShdw blurRad="63500" dist="38100" dir="2700000" algn="ctr" rotWithShape="0">
                <a:srgbClr val="000000"/>
              </a:outerShdw>
            </a:effectLst>
          </p:grpSpPr>
          <p:sp>
            <p:nvSpPr>
              <p:cNvPr id="295" name="Flowchart: Delay 2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6" name="Oval 2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4" name="Group 83"/>
            <p:cNvGrpSpPr/>
            <p:nvPr/>
          </p:nvGrpSpPr>
          <p:grpSpPr>
            <a:xfrm>
              <a:off x="4401613" y="2281735"/>
              <a:ext cx="157638" cy="247651"/>
              <a:chOff x="406481" y="3036713"/>
              <a:chExt cx="157638" cy="247651"/>
            </a:xfrm>
            <a:solidFill>
              <a:srgbClr val="3333FF"/>
            </a:solidFill>
            <a:effectLst>
              <a:outerShdw blurRad="63500" dist="38100" dir="2700000" algn="ctr" rotWithShape="0">
                <a:srgbClr val="000000"/>
              </a:outerShdw>
            </a:effectLst>
          </p:grpSpPr>
          <p:sp>
            <p:nvSpPr>
              <p:cNvPr id="293" name="Flowchart: Delay 2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4" name="Oval 2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5" name="Group 84"/>
            <p:cNvGrpSpPr/>
            <p:nvPr/>
          </p:nvGrpSpPr>
          <p:grpSpPr>
            <a:xfrm>
              <a:off x="4630213" y="2280415"/>
              <a:ext cx="157638" cy="247651"/>
              <a:chOff x="406481" y="3036713"/>
              <a:chExt cx="157638" cy="247651"/>
            </a:xfrm>
            <a:solidFill>
              <a:srgbClr val="3333FF"/>
            </a:solidFill>
            <a:effectLst>
              <a:outerShdw blurRad="63500" dist="38100" dir="2700000" algn="ctr" rotWithShape="0">
                <a:srgbClr val="000000"/>
              </a:outerShdw>
            </a:effectLst>
          </p:grpSpPr>
          <p:sp>
            <p:nvSpPr>
              <p:cNvPr id="291" name="Flowchart: Delay 2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2" name="Oval 2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6" name="Group 85"/>
            <p:cNvGrpSpPr/>
            <p:nvPr/>
          </p:nvGrpSpPr>
          <p:grpSpPr>
            <a:xfrm>
              <a:off x="4860297" y="2281735"/>
              <a:ext cx="612475" cy="258101"/>
              <a:chOff x="406481" y="3036713"/>
              <a:chExt cx="612475" cy="258101"/>
            </a:xfrm>
            <a:solidFill>
              <a:srgbClr val="3333FF"/>
            </a:solidFill>
            <a:effectLst>
              <a:outerShdw blurRad="63500" dist="38100" dir="2700000" algn="ctr" rotWithShape="0">
                <a:srgbClr val="000000"/>
              </a:outerShdw>
            </a:effectLst>
          </p:grpSpPr>
          <p:sp>
            <p:nvSpPr>
              <p:cNvPr id="289" name="Flowchart: Delay 2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90" name="Oval 2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9" name="Flowchart: Delay 818"/>
              <p:cNvSpPr/>
              <p:nvPr/>
            </p:nvSpPr>
            <p:spPr bwMode="auto">
              <a:xfrm rot="16200000">
                <a:off x="636020" y="313241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0" name="Oval 819"/>
              <p:cNvSpPr/>
              <p:nvPr/>
            </p:nvSpPr>
            <p:spPr bwMode="auto">
              <a:xfrm>
                <a:off x="664594" y="303978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9" name="Flowchart: Delay 838"/>
              <p:cNvSpPr/>
              <p:nvPr/>
            </p:nvSpPr>
            <p:spPr bwMode="auto">
              <a:xfrm rot="16200000">
                <a:off x="863937" y="313979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0" name="Oval 839"/>
              <p:cNvSpPr/>
              <p:nvPr/>
            </p:nvSpPr>
            <p:spPr bwMode="auto">
              <a:xfrm>
                <a:off x="892511" y="304716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7" name="Group 86"/>
            <p:cNvGrpSpPr/>
            <p:nvPr/>
          </p:nvGrpSpPr>
          <p:grpSpPr>
            <a:xfrm>
              <a:off x="3478823" y="2563430"/>
              <a:ext cx="157638" cy="247651"/>
              <a:chOff x="406481" y="3017661"/>
              <a:chExt cx="157638" cy="247651"/>
            </a:xfrm>
            <a:solidFill>
              <a:srgbClr val="3333FF"/>
            </a:solidFill>
            <a:effectLst>
              <a:outerShdw blurRad="63500" dist="38100" dir="2700000" algn="ctr" rotWithShape="0">
                <a:srgbClr val="000000"/>
              </a:outerShdw>
            </a:effectLst>
          </p:grpSpPr>
          <p:sp>
            <p:nvSpPr>
              <p:cNvPr id="287" name="Flowchart: Delay 286"/>
              <p:cNvSpPr/>
              <p:nvPr/>
            </p:nvSpPr>
            <p:spPr bwMode="auto">
              <a:xfrm rot="16200000">
                <a:off x="409100" y="311029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8" name="Oval 287"/>
              <p:cNvSpPr/>
              <p:nvPr/>
            </p:nvSpPr>
            <p:spPr bwMode="auto">
              <a:xfrm>
                <a:off x="437674" y="301766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8" name="Group 87"/>
            <p:cNvGrpSpPr/>
            <p:nvPr/>
          </p:nvGrpSpPr>
          <p:grpSpPr>
            <a:xfrm>
              <a:off x="3707423" y="2562110"/>
              <a:ext cx="157638" cy="247651"/>
              <a:chOff x="406481" y="3017661"/>
              <a:chExt cx="157638" cy="247651"/>
            </a:xfrm>
            <a:solidFill>
              <a:srgbClr val="3333FF"/>
            </a:solidFill>
            <a:effectLst>
              <a:outerShdw blurRad="63500" dist="38100" dir="2700000" algn="ctr" rotWithShape="0">
                <a:srgbClr val="000000"/>
              </a:outerShdw>
            </a:effectLst>
          </p:grpSpPr>
          <p:sp>
            <p:nvSpPr>
              <p:cNvPr id="285" name="Flowchart: Delay 284"/>
              <p:cNvSpPr/>
              <p:nvPr/>
            </p:nvSpPr>
            <p:spPr bwMode="auto">
              <a:xfrm rot="16200000">
                <a:off x="409100" y="311029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6" name="Oval 285"/>
              <p:cNvSpPr/>
              <p:nvPr/>
            </p:nvSpPr>
            <p:spPr bwMode="auto">
              <a:xfrm>
                <a:off x="437674" y="301766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89" name="Group 88"/>
            <p:cNvGrpSpPr/>
            <p:nvPr/>
          </p:nvGrpSpPr>
          <p:grpSpPr>
            <a:xfrm>
              <a:off x="3937507" y="2563430"/>
              <a:ext cx="157638" cy="247651"/>
              <a:chOff x="406481" y="3017661"/>
              <a:chExt cx="157638" cy="247651"/>
            </a:xfrm>
            <a:solidFill>
              <a:srgbClr val="3333FF"/>
            </a:solidFill>
            <a:effectLst>
              <a:outerShdw blurRad="63500" dist="38100" dir="2700000" algn="ctr" rotWithShape="0">
                <a:srgbClr val="000000"/>
              </a:outerShdw>
            </a:effectLst>
          </p:grpSpPr>
          <p:sp>
            <p:nvSpPr>
              <p:cNvPr id="283" name="Flowchart: Delay 282"/>
              <p:cNvSpPr/>
              <p:nvPr/>
            </p:nvSpPr>
            <p:spPr bwMode="auto">
              <a:xfrm rot="16200000">
                <a:off x="409100" y="311029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4" name="Oval 283"/>
              <p:cNvSpPr/>
              <p:nvPr/>
            </p:nvSpPr>
            <p:spPr bwMode="auto">
              <a:xfrm>
                <a:off x="437674" y="301766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0" name="Group 89"/>
            <p:cNvGrpSpPr/>
            <p:nvPr/>
          </p:nvGrpSpPr>
          <p:grpSpPr>
            <a:xfrm>
              <a:off x="4173592" y="2562110"/>
              <a:ext cx="157638" cy="247651"/>
              <a:chOff x="406481" y="3017661"/>
              <a:chExt cx="157638" cy="247651"/>
            </a:xfrm>
            <a:solidFill>
              <a:srgbClr val="3333FF"/>
            </a:solidFill>
            <a:effectLst>
              <a:outerShdw blurRad="63500" dist="38100" dir="2700000" algn="ctr" rotWithShape="0">
                <a:srgbClr val="000000"/>
              </a:outerShdw>
            </a:effectLst>
          </p:grpSpPr>
          <p:sp>
            <p:nvSpPr>
              <p:cNvPr id="281" name="Flowchart: Delay 280"/>
              <p:cNvSpPr/>
              <p:nvPr/>
            </p:nvSpPr>
            <p:spPr bwMode="auto">
              <a:xfrm rot="16200000">
                <a:off x="409100" y="311029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2" name="Oval 281"/>
              <p:cNvSpPr/>
              <p:nvPr/>
            </p:nvSpPr>
            <p:spPr bwMode="auto">
              <a:xfrm>
                <a:off x="437674" y="301766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1" name="Group 90"/>
            <p:cNvGrpSpPr/>
            <p:nvPr/>
          </p:nvGrpSpPr>
          <p:grpSpPr>
            <a:xfrm>
              <a:off x="4403676" y="2563430"/>
              <a:ext cx="157638" cy="247651"/>
              <a:chOff x="406481" y="3017661"/>
              <a:chExt cx="157638" cy="247651"/>
            </a:xfrm>
            <a:solidFill>
              <a:srgbClr val="3333FF"/>
            </a:solidFill>
            <a:effectLst>
              <a:outerShdw blurRad="63500" dist="38100" dir="2700000" algn="ctr" rotWithShape="0">
                <a:srgbClr val="000000"/>
              </a:outerShdw>
            </a:effectLst>
          </p:grpSpPr>
          <p:sp>
            <p:nvSpPr>
              <p:cNvPr id="279" name="Flowchart: Delay 278"/>
              <p:cNvSpPr/>
              <p:nvPr/>
            </p:nvSpPr>
            <p:spPr bwMode="auto">
              <a:xfrm rot="16200000">
                <a:off x="409100" y="311029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80" name="Oval 279"/>
              <p:cNvSpPr/>
              <p:nvPr/>
            </p:nvSpPr>
            <p:spPr bwMode="auto">
              <a:xfrm>
                <a:off x="437674" y="301766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2" name="Group 91"/>
            <p:cNvGrpSpPr/>
            <p:nvPr/>
          </p:nvGrpSpPr>
          <p:grpSpPr>
            <a:xfrm>
              <a:off x="4632276" y="2562110"/>
              <a:ext cx="157638" cy="247651"/>
              <a:chOff x="406481" y="3017661"/>
              <a:chExt cx="157638" cy="247651"/>
            </a:xfrm>
            <a:solidFill>
              <a:srgbClr val="3333FF"/>
            </a:solidFill>
            <a:effectLst>
              <a:outerShdw blurRad="63500" dist="38100" dir="2700000" algn="ctr" rotWithShape="0">
                <a:srgbClr val="000000"/>
              </a:outerShdw>
            </a:effectLst>
          </p:grpSpPr>
          <p:sp>
            <p:nvSpPr>
              <p:cNvPr id="277" name="Flowchart: Delay 276"/>
              <p:cNvSpPr/>
              <p:nvPr/>
            </p:nvSpPr>
            <p:spPr bwMode="auto">
              <a:xfrm rot="16200000">
                <a:off x="409100" y="311029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8" name="Oval 277"/>
              <p:cNvSpPr/>
              <p:nvPr/>
            </p:nvSpPr>
            <p:spPr bwMode="auto">
              <a:xfrm>
                <a:off x="437674" y="301766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3" name="Group 92"/>
            <p:cNvGrpSpPr/>
            <p:nvPr/>
          </p:nvGrpSpPr>
          <p:grpSpPr>
            <a:xfrm>
              <a:off x="4862360" y="2563430"/>
              <a:ext cx="612475" cy="258101"/>
              <a:chOff x="406481" y="3017661"/>
              <a:chExt cx="612475" cy="258101"/>
            </a:xfrm>
            <a:solidFill>
              <a:srgbClr val="3333FF"/>
            </a:solidFill>
            <a:effectLst>
              <a:outerShdw blurRad="63500" dist="38100" dir="2700000" algn="ctr" rotWithShape="0">
                <a:srgbClr val="000000"/>
              </a:outerShdw>
            </a:effectLst>
          </p:grpSpPr>
          <p:sp>
            <p:nvSpPr>
              <p:cNvPr id="275" name="Flowchart: Delay 274"/>
              <p:cNvSpPr/>
              <p:nvPr/>
            </p:nvSpPr>
            <p:spPr bwMode="auto">
              <a:xfrm rot="16200000">
                <a:off x="409100" y="311029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6" name="Oval 275"/>
              <p:cNvSpPr/>
              <p:nvPr/>
            </p:nvSpPr>
            <p:spPr bwMode="auto">
              <a:xfrm>
                <a:off x="437674" y="301766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1" name="Flowchart: Delay 820"/>
              <p:cNvSpPr/>
              <p:nvPr/>
            </p:nvSpPr>
            <p:spPr bwMode="auto">
              <a:xfrm rot="16200000">
                <a:off x="636020" y="311336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2" name="Oval 821"/>
              <p:cNvSpPr/>
              <p:nvPr/>
            </p:nvSpPr>
            <p:spPr bwMode="auto">
              <a:xfrm>
                <a:off x="664594" y="302072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1" name="Flowchart: Delay 840"/>
              <p:cNvSpPr/>
              <p:nvPr/>
            </p:nvSpPr>
            <p:spPr bwMode="auto">
              <a:xfrm rot="16200000">
                <a:off x="863937" y="312074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2" name="Oval 841"/>
              <p:cNvSpPr/>
              <p:nvPr/>
            </p:nvSpPr>
            <p:spPr bwMode="auto">
              <a:xfrm>
                <a:off x="892511" y="302811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4" name="Group 93"/>
            <p:cNvGrpSpPr/>
            <p:nvPr/>
          </p:nvGrpSpPr>
          <p:grpSpPr>
            <a:xfrm>
              <a:off x="3478823" y="2845781"/>
              <a:ext cx="157638" cy="247651"/>
              <a:chOff x="406481" y="3008135"/>
              <a:chExt cx="157638" cy="247651"/>
            </a:xfrm>
            <a:solidFill>
              <a:srgbClr val="3333FF"/>
            </a:solidFill>
            <a:effectLst>
              <a:outerShdw blurRad="63500" dist="38100" dir="2700000" algn="ctr" rotWithShape="0">
                <a:srgbClr val="000000"/>
              </a:outerShdw>
            </a:effectLst>
          </p:grpSpPr>
          <p:sp>
            <p:nvSpPr>
              <p:cNvPr id="273" name="Flowchart: Delay 272"/>
              <p:cNvSpPr/>
              <p:nvPr/>
            </p:nvSpPr>
            <p:spPr bwMode="auto">
              <a:xfrm rot="16200000">
                <a:off x="409100" y="31007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4" name="Oval 273"/>
              <p:cNvSpPr/>
              <p:nvPr/>
            </p:nvSpPr>
            <p:spPr bwMode="auto">
              <a:xfrm>
                <a:off x="437674" y="30081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5" name="Group 94"/>
            <p:cNvGrpSpPr/>
            <p:nvPr/>
          </p:nvGrpSpPr>
          <p:grpSpPr>
            <a:xfrm>
              <a:off x="3707423" y="2844461"/>
              <a:ext cx="157638" cy="247651"/>
              <a:chOff x="406481" y="3008135"/>
              <a:chExt cx="157638" cy="247651"/>
            </a:xfrm>
            <a:solidFill>
              <a:srgbClr val="3333FF"/>
            </a:solidFill>
            <a:effectLst>
              <a:outerShdw blurRad="63500" dist="38100" dir="2700000" algn="ctr" rotWithShape="0">
                <a:srgbClr val="000000"/>
              </a:outerShdw>
            </a:effectLst>
          </p:grpSpPr>
          <p:sp>
            <p:nvSpPr>
              <p:cNvPr id="271" name="Flowchart: Delay 270"/>
              <p:cNvSpPr/>
              <p:nvPr/>
            </p:nvSpPr>
            <p:spPr bwMode="auto">
              <a:xfrm rot="16200000">
                <a:off x="409100" y="31007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2" name="Oval 271"/>
              <p:cNvSpPr/>
              <p:nvPr/>
            </p:nvSpPr>
            <p:spPr bwMode="auto">
              <a:xfrm>
                <a:off x="437674" y="30081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6" name="Group 95"/>
            <p:cNvGrpSpPr/>
            <p:nvPr/>
          </p:nvGrpSpPr>
          <p:grpSpPr>
            <a:xfrm>
              <a:off x="3937507" y="2845781"/>
              <a:ext cx="157638" cy="247651"/>
              <a:chOff x="406481" y="3008135"/>
              <a:chExt cx="157638" cy="247651"/>
            </a:xfrm>
            <a:solidFill>
              <a:srgbClr val="3333FF"/>
            </a:solidFill>
            <a:effectLst>
              <a:outerShdw blurRad="63500" dist="38100" dir="2700000" algn="ctr" rotWithShape="0">
                <a:srgbClr val="000000"/>
              </a:outerShdw>
            </a:effectLst>
          </p:grpSpPr>
          <p:sp>
            <p:nvSpPr>
              <p:cNvPr id="269" name="Flowchart: Delay 268"/>
              <p:cNvSpPr/>
              <p:nvPr/>
            </p:nvSpPr>
            <p:spPr bwMode="auto">
              <a:xfrm rot="16200000">
                <a:off x="409100" y="31007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70" name="Oval 269"/>
              <p:cNvSpPr/>
              <p:nvPr/>
            </p:nvSpPr>
            <p:spPr bwMode="auto">
              <a:xfrm>
                <a:off x="437674" y="30081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7" name="Group 96"/>
            <p:cNvGrpSpPr/>
            <p:nvPr/>
          </p:nvGrpSpPr>
          <p:grpSpPr>
            <a:xfrm>
              <a:off x="4173592" y="2844461"/>
              <a:ext cx="157638" cy="247651"/>
              <a:chOff x="406481" y="3008135"/>
              <a:chExt cx="157638" cy="247651"/>
            </a:xfrm>
            <a:solidFill>
              <a:srgbClr val="3333FF"/>
            </a:solidFill>
            <a:effectLst>
              <a:outerShdw blurRad="63500" dist="38100" dir="2700000" algn="ctr" rotWithShape="0">
                <a:srgbClr val="000000"/>
              </a:outerShdw>
            </a:effectLst>
          </p:grpSpPr>
          <p:sp>
            <p:nvSpPr>
              <p:cNvPr id="267" name="Flowchart: Delay 266"/>
              <p:cNvSpPr/>
              <p:nvPr/>
            </p:nvSpPr>
            <p:spPr bwMode="auto">
              <a:xfrm rot="16200000">
                <a:off x="409100" y="31007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8" name="Oval 267"/>
              <p:cNvSpPr/>
              <p:nvPr/>
            </p:nvSpPr>
            <p:spPr bwMode="auto">
              <a:xfrm>
                <a:off x="437674" y="30081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8" name="Group 97"/>
            <p:cNvGrpSpPr/>
            <p:nvPr/>
          </p:nvGrpSpPr>
          <p:grpSpPr>
            <a:xfrm>
              <a:off x="4403676" y="2845781"/>
              <a:ext cx="157638" cy="247651"/>
              <a:chOff x="406481" y="3008135"/>
              <a:chExt cx="157638" cy="247651"/>
            </a:xfrm>
            <a:solidFill>
              <a:srgbClr val="3333FF"/>
            </a:solidFill>
            <a:effectLst>
              <a:outerShdw blurRad="63500" dist="38100" dir="2700000" algn="ctr" rotWithShape="0">
                <a:srgbClr val="000000"/>
              </a:outerShdw>
            </a:effectLst>
          </p:grpSpPr>
          <p:sp>
            <p:nvSpPr>
              <p:cNvPr id="265" name="Flowchart: Delay 264"/>
              <p:cNvSpPr/>
              <p:nvPr/>
            </p:nvSpPr>
            <p:spPr bwMode="auto">
              <a:xfrm rot="16200000">
                <a:off x="409100" y="31007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6" name="Oval 265"/>
              <p:cNvSpPr/>
              <p:nvPr/>
            </p:nvSpPr>
            <p:spPr bwMode="auto">
              <a:xfrm>
                <a:off x="437674" y="30081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99" name="Group 98"/>
            <p:cNvGrpSpPr/>
            <p:nvPr/>
          </p:nvGrpSpPr>
          <p:grpSpPr>
            <a:xfrm>
              <a:off x="4632276" y="2844461"/>
              <a:ext cx="157638" cy="247651"/>
              <a:chOff x="406481" y="3008135"/>
              <a:chExt cx="157638" cy="247651"/>
            </a:xfrm>
            <a:solidFill>
              <a:srgbClr val="3333FF"/>
            </a:solidFill>
            <a:effectLst>
              <a:outerShdw blurRad="63500" dist="38100" dir="2700000" algn="ctr" rotWithShape="0">
                <a:srgbClr val="000000"/>
              </a:outerShdw>
            </a:effectLst>
          </p:grpSpPr>
          <p:sp>
            <p:nvSpPr>
              <p:cNvPr id="263" name="Flowchart: Delay 262"/>
              <p:cNvSpPr/>
              <p:nvPr/>
            </p:nvSpPr>
            <p:spPr bwMode="auto">
              <a:xfrm rot="16200000">
                <a:off x="409100" y="31007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4" name="Oval 263"/>
              <p:cNvSpPr/>
              <p:nvPr/>
            </p:nvSpPr>
            <p:spPr bwMode="auto">
              <a:xfrm>
                <a:off x="437674" y="30081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0" name="Group 99"/>
            <p:cNvGrpSpPr/>
            <p:nvPr/>
          </p:nvGrpSpPr>
          <p:grpSpPr>
            <a:xfrm>
              <a:off x="4862360" y="2845781"/>
              <a:ext cx="612475" cy="258101"/>
              <a:chOff x="406481" y="3008135"/>
              <a:chExt cx="612475" cy="258101"/>
            </a:xfrm>
            <a:solidFill>
              <a:srgbClr val="3333FF"/>
            </a:solidFill>
            <a:effectLst>
              <a:outerShdw blurRad="63500" dist="38100" dir="2700000" algn="ctr" rotWithShape="0">
                <a:srgbClr val="000000"/>
              </a:outerShdw>
            </a:effectLst>
          </p:grpSpPr>
          <p:sp>
            <p:nvSpPr>
              <p:cNvPr id="261" name="Flowchart: Delay 260"/>
              <p:cNvSpPr/>
              <p:nvPr/>
            </p:nvSpPr>
            <p:spPr bwMode="auto">
              <a:xfrm rot="16200000">
                <a:off x="409100" y="31007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2" name="Oval 261"/>
              <p:cNvSpPr/>
              <p:nvPr/>
            </p:nvSpPr>
            <p:spPr bwMode="auto">
              <a:xfrm>
                <a:off x="437674" y="30081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3" name="Flowchart: Delay 822"/>
              <p:cNvSpPr/>
              <p:nvPr/>
            </p:nvSpPr>
            <p:spPr bwMode="auto">
              <a:xfrm rot="16200000">
                <a:off x="636020" y="310383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4" name="Oval 823"/>
              <p:cNvSpPr/>
              <p:nvPr/>
            </p:nvSpPr>
            <p:spPr bwMode="auto">
              <a:xfrm>
                <a:off x="664594" y="301120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3" name="Flowchart: Delay 842"/>
              <p:cNvSpPr/>
              <p:nvPr/>
            </p:nvSpPr>
            <p:spPr bwMode="auto">
              <a:xfrm rot="16200000">
                <a:off x="863937" y="31112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4" name="Oval 843"/>
              <p:cNvSpPr/>
              <p:nvPr/>
            </p:nvSpPr>
            <p:spPr bwMode="auto">
              <a:xfrm>
                <a:off x="892511" y="30185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1" name="Group 100"/>
            <p:cNvGrpSpPr/>
            <p:nvPr/>
          </p:nvGrpSpPr>
          <p:grpSpPr>
            <a:xfrm>
              <a:off x="3480886" y="3127476"/>
              <a:ext cx="157638" cy="247651"/>
              <a:chOff x="406481" y="2989083"/>
              <a:chExt cx="157638" cy="247651"/>
            </a:xfrm>
            <a:solidFill>
              <a:srgbClr val="3333FF"/>
            </a:solidFill>
            <a:effectLst>
              <a:outerShdw blurRad="63500" dist="38100" dir="2700000" algn="ctr" rotWithShape="0">
                <a:srgbClr val="000000"/>
              </a:outerShdw>
            </a:effectLst>
          </p:grpSpPr>
          <p:sp>
            <p:nvSpPr>
              <p:cNvPr id="259" name="Flowchart: Delay 258"/>
              <p:cNvSpPr/>
              <p:nvPr/>
            </p:nvSpPr>
            <p:spPr bwMode="auto">
              <a:xfrm rot="16200000">
                <a:off x="409100" y="308171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60" name="Oval 259"/>
              <p:cNvSpPr/>
              <p:nvPr/>
            </p:nvSpPr>
            <p:spPr bwMode="auto">
              <a:xfrm>
                <a:off x="437674" y="298908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2" name="Group 101"/>
            <p:cNvGrpSpPr/>
            <p:nvPr/>
          </p:nvGrpSpPr>
          <p:grpSpPr>
            <a:xfrm>
              <a:off x="3709486" y="3126156"/>
              <a:ext cx="157638" cy="247651"/>
              <a:chOff x="406481" y="2989083"/>
              <a:chExt cx="157638" cy="247651"/>
            </a:xfrm>
            <a:solidFill>
              <a:srgbClr val="3333FF"/>
            </a:solidFill>
            <a:effectLst>
              <a:outerShdw blurRad="63500" dist="38100" dir="2700000" algn="ctr" rotWithShape="0">
                <a:srgbClr val="000000"/>
              </a:outerShdw>
            </a:effectLst>
          </p:grpSpPr>
          <p:sp>
            <p:nvSpPr>
              <p:cNvPr id="257" name="Flowchart: Delay 256"/>
              <p:cNvSpPr/>
              <p:nvPr/>
            </p:nvSpPr>
            <p:spPr bwMode="auto">
              <a:xfrm rot="16200000">
                <a:off x="409100" y="308171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8" name="Oval 257"/>
              <p:cNvSpPr/>
              <p:nvPr/>
            </p:nvSpPr>
            <p:spPr bwMode="auto">
              <a:xfrm>
                <a:off x="437674" y="298908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3" name="Group 102"/>
            <p:cNvGrpSpPr/>
            <p:nvPr/>
          </p:nvGrpSpPr>
          <p:grpSpPr>
            <a:xfrm>
              <a:off x="3939570" y="3127476"/>
              <a:ext cx="157638" cy="247651"/>
              <a:chOff x="406481" y="2989083"/>
              <a:chExt cx="157638" cy="247651"/>
            </a:xfrm>
            <a:solidFill>
              <a:srgbClr val="3333FF"/>
            </a:solidFill>
            <a:effectLst>
              <a:outerShdw blurRad="63500" dist="38100" dir="2700000" algn="ctr" rotWithShape="0">
                <a:srgbClr val="000000"/>
              </a:outerShdw>
            </a:effectLst>
          </p:grpSpPr>
          <p:sp>
            <p:nvSpPr>
              <p:cNvPr id="255" name="Flowchart: Delay 254"/>
              <p:cNvSpPr/>
              <p:nvPr/>
            </p:nvSpPr>
            <p:spPr bwMode="auto">
              <a:xfrm rot="16200000">
                <a:off x="409100" y="308171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6" name="Oval 255"/>
              <p:cNvSpPr/>
              <p:nvPr/>
            </p:nvSpPr>
            <p:spPr bwMode="auto">
              <a:xfrm>
                <a:off x="437674" y="298908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4" name="Group 103"/>
            <p:cNvGrpSpPr/>
            <p:nvPr/>
          </p:nvGrpSpPr>
          <p:grpSpPr>
            <a:xfrm>
              <a:off x="4175655" y="3126156"/>
              <a:ext cx="157638" cy="247651"/>
              <a:chOff x="406481" y="2989083"/>
              <a:chExt cx="157638" cy="247651"/>
            </a:xfrm>
            <a:solidFill>
              <a:srgbClr val="3333FF"/>
            </a:solidFill>
            <a:effectLst>
              <a:outerShdw blurRad="63500" dist="38100" dir="2700000" algn="ctr" rotWithShape="0">
                <a:srgbClr val="000000"/>
              </a:outerShdw>
            </a:effectLst>
          </p:grpSpPr>
          <p:sp>
            <p:nvSpPr>
              <p:cNvPr id="253" name="Flowchart: Delay 252"/>
              <p:cNvSpPr/>
              <p:nvPr/>
            </p:nvSpPr>
            <p:spPr bwMode="auto">
              <a:xfrm rot="16200000">
                <a:off x="409100" y="308171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4" name="Oval 253"/>
              <p:cNvSpPr/>
              <p:nvPr/>
            </p:nvSpPr>
            <p:spPr bwMode="auto">
              <a:xfrm>
                <a:off x="437674" y="298908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5" name="Group 104"/>
            <p:cNvGrpSpPr/>
            <p:nvPr/>
          </p:nvGrpSpPr>
          <p:grpSpPr>
            <a:xfrm>
              <a:off x="4405739" y="3127476"/>
              <a:ext cx="157638" cy="247651"/>
              <a:chOff x="406481" y="2989083"/>
              <a:chExt cx="157638" cy="247651"/>
            </a:xfrm>
            <a:solidFill>
              <a:srgbClr val="3333FF"/>
            </a:solidFill>
            <a:effectLst>
              <a:outerShdw blurRad="63500" dist="38100" dir="2700000" algn="ctr" rotWithShape="0">
                <a:srgbClr val="000000"/>
              </a:outerShdw>
            </a:effectLst>
          </p:grpSpPr>
          <p:sp>
            <p:nvSpPr>
              <p:cNvPr id="251" name="Flowchart: Delay 250"/>
              <p:cNvSpPr/>
              <p:nvPr/>
            </p:nvSpPr>
            <p:spPr bwMode="auto">
              <a:xfrm rot="16200000">
                <a:off x="409100" y="308171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2" name="Oval 251"/>
              <p:cNvSpPr/>
              <p:nvPr/>
            </p:nvSpPr>
            <p:spPr bwMode="auto">
              <a:xfrm>
                <a:off x="437674" y="298908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6" name="Group 105"/>
            <p:cNvGrpSpPr/>
            <p:nvPr/>
          </p:nvGrpSpPr>
          <p:grpSpPr>
            <a:xfrm>
              <a:off x="4634339" y="3126156"/>
              <a:ext cx="157638" cy="247651"/>
              <a:chOff x="406481" y="2989083"/>
              <a:chExt cx="157638" cy="247651"/>
            </a:xfrm>
            <a:solidFill>
              <a:srgbClr val="3333FF"/>
            </a:solidFill>
            <a:effectLst>
              <a:outerShdw blurRad="63500" dist="38100" dir="2700000" algn="ctr" rotWithShape="0">
                <a:srgbClr val="000000"/>
              </a:outerShdw>
            </a:effectLst>
          </p:grpSpPr>
          <p:sp>
            <p:nvSpPr>
              <p:cNvPr id="249" name="Flowchart: Delay 248"/>
              <p:cNvSpPr/>
              <p:nvPr/>
            </p:nvSpPr>
            <p:spPr bwMode="auto">
              <a:xfrm rot="16200000">
                <a:off x="409100" y="308171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50" name="Oval 249"/>
              <p:cNvSpPr/>
              <p:nvPr/>
            </p:nvSpPr>
            <p:spPr bwMode="auto">
              <a:xfrm>
                <a:off x="437674" y="298908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7" name="Group 106"/>
            <p:cNvGrpSpPr/>
            <p:nvPr/>
          </p:nvGrpSpPr>
          <p:grpSpPr>
            <a:xfrm>
              <a:off x="4864423" y="3127476"/>
              <a:ext cx="612475" cy="258101"/>
              <a:chOff x="406481" y="2989083"/>
              <a:chExt cx="612475" cy="258101"/>
            </a:xfrm>
            <a:solidFill>
              <a:srgbClr val="3333FF"/>
            </a:solidFill>
            <a:effectLst>
              <a:outerShdw blurRad="63500" dist="38100" dir="2700000" algn="ctr" rotWithShape="0">
                <a:srgbClr val="000000"/>
              </a:outerShdw>
            </a:effectLst>
          </p:grpSpPr>
          <p:sp>
            <p:nvSpPr>
              <p:cNvPr id="247" name="Flowchart: Delay 246"/>
              <p:cNvSpPr/>
              <p:nvPr/>
            </p:nvSpPr>
            <p:spPr bwMode="auto">
              <a:xfrm rot="16200000">
                <a:off x="409100" y="308171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8" name="Oval 247"/>
              <p:cNvSpPr/>
              <p:nvPr/>
            </p:nvSpPr>
            <p:spPr bwMode="auto">
              <a:xfrm>
                <a:off x="437674" y="298908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5" name="Flowchart: Delay 824"/>
              <p:cNvSpPr/>
              <p:nvPr/>
            </p:nvSpPr>
            <p:spPr bwMode="auto">
              <a:xfrm rot="16200000">
                <a:off x="636020" y="308478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6" name="Oval 825"/>
              <p:cNvSpPr/>
              <p:nvPr/>
            </p:nvSpPr>
            <p:spPr bwMode="auto">
              <a:xfrm>
                <a:off x="664594" y="299215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5" name="Flowchart: Delay 844"/>
              <p:cNvSpPr/>
              <p:nvPr/>
            </p:nvSpPr>
            <p:spPr bwMode="auto">
              <a:xfrm rot="16200000">
                <a:off x="863937" y="309216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6" name="Oval 845"/>
              <p:cNvSpPr/>
              <p:nvPr/>
            </p:nvSpPr>
            <p:spPr bwMode="auto">
              <a:xfrm>
                <a:off x="892511" y="299953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8" name="Group 107"/>
            <p:cNvGrpSpPr/>
            <p:nvPr/>
          </p:nvGrpSpPr>
          <p:grpSpPr>
            <a:xfrm>
              <a:off x="3480886" y="3405594"/>
              <a:ext cx="157638" cy="247651"/>
              <a:chOff x="406481" y="2970031"/>
              <a:chExt cx="157638" cy="247651"/>
            </a:xfrm>
            <a:solidFill>
              <a:srgbClr val="3333FF"/>
            </a:solidFill>
            <a:effectLst>
              <a:outerShdw blurRad="63500" dist="38100" dir="2700000" algn="ctr" rotWithShape="0">
                <a:srgbClr val="000000"/>
              </a:outerShdw>
            </a:effectLst>
          </p:grpSpPr>
          <p:sp>
            <p:nvSpPr>
              <p:cNvPr id="245" name="Flowchart: Delay 244"/>
              <p:cNvSpPr/>
              <p:nvPr/>
            </p:nvSpPr>
            <p:spPr bwMode="auto">
              <a:xfrm rot="16200000">
                <a:off x="409100" y="306266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6" name="Oval 245"/>
              <p:cNvSpPr/>
              <p:nvPr/>
            </p:nvSpPr>
            <p:spPr bwMode="auto">
              <a:xfrm>
                <a:off x="437674" y="297003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09" name="Group 108"/>
            <p:cNvGrpSpPr/>
            <p:nvPr/>
          </p:nvGrpSpPr>
          <p:grpSpPr>
            <a:xfrm>
              <a:off x="3709486" y="3404274"/>
              <a:ext cx="157638" cy="247651"/>
              <a:chOff x="406481" y="2970031"/>
              <a:chExt cx="157638" cy="247651"/>
            </a:xfrm>
            <a:solidFill>
              <a:srgbClr val="3333FF"/>
            </a:solidFill>
            <a:effectLst>
              <a:outerShdw blurRad="63500" dist="38100" dir="2700000" algn="ctr" rotWithShape="0">
                <a:srgbClr val="000000"/>
              </a:outerShdw>
            </a:effectLst>
          </p:grpSpPr>
          <p:sp>
            <p:nvSpPr>
              <p:cNvPr id="243" name="Flowchart: Delay 242"/>
              <p:cNvSpPr/>
              <p:nvPr/>
            </p:nvSpPr>
            <p:spPr bwMode="auto">
              <a:xfrm rot="16200000">
                <a:off x="409100" y="306266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4" name="Oval 243"/>
              <p:cNvSpPr/>
              <p:nvPr/>
            </p:nvSpPr>
            <p:spPr bwMode="auto">
              <a:xfrm>
                <a:off x="437674" y="297003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0" name="Group 109"/>
            <p:cNvGrpSpPr/>
            <p:nvPr/>
          </p:nvGrpSpPr>
          <p:grpSpPr>
            <a:xfrm>
              <a:off x="3939570" y="3405594"/>
              <a:ext cx="157638" cy="247651"/>
              <a:chOff x="406481" y="2970031"/>
              <a:chExt cx="157638" cy="247651"/>
            </a:xfrm>
            <a:solidFill>
              <a:srgbClr val="3333FF"/>
            </a:solidFill>
            <a:effectLst>
              <a:outerShdw blurRad="63500" dist="38100" dir="2700000" algn="ctr" rotWithShape="0">
                <a:srgbClr val="000000"/>
              </a:outerShdw>
            </a:effectLst>
          </p:grpSpPr>
          <p:sp>
            <p:nvSpPr>
              <p:cNvPr id="241" name="Flowchart: Delay 240"/>
              <p:cNvSpPr/>
              <p:nvPr/>
            </p:nvSpPr>
            <p:spPr bwMode="auto">
              <a:xfrm rot="16200000">
                <a:off x="409100" y="306266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2" name="Oval 241"/>
              <p:cNvSpPr/>
              <p:nvPr/>
            </p:nvSpPr>
            <p:spPr bwMode="auto">
              <a:xfrm>
                <a:off x="437674" y="297003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1" name="Group 110"/>
            <p:cNvGrpSpPr/>
            <p:nvPr/>
          </p:nvGrpSpPr>
          <p:grpSpPr>
            <a:xfrm>
              <a:off x="4175655" y="3404274"/>
              <a:ext cx="157638" cy="247651"/>
              <a:chOff x="406481" y="2970031"/>
              <a:chExt cx="157638" cy="247651"/>
            </a:xfrm>
            <a:solidFill>
              <a:srgbClr val="3333FF"/>
            </a:solidFill>
            <a:effectLst>
              <a:outerShdw blurRad="63500" dist="38100" dir="2700000" algn="ctr" rotWithShape="0">
                <a:srgbClr val="000000"/>
              </a:outerShdw>
            </a:effectLst>
          </p:grpSpPr>
          <p:sp>
            <p:nvSpPr>
              <p:cNvPr id="239" name="Flowchart: Delay 238"/>
              <p:cNvSpPr/>
              <p:nvPr/>
            </p:nvSpPr>
            <p:spPr bwMode="auto">
              <a:xfrm rot="16200000">
                <a:off x="409100" y="306266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40" name="Oval 239"/>
              <p:cNvSpPr/>
              <p:nvPr/>
            </p:nvSpPr>
            <p:spPr bwMode="auto">
              <a:xfrm>
                <a:off x="437674" y="297003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2" name="Group 111"/>
            <p:cNvGrpSpPr/>
            <p:nvPr/>
          </p:nvGrpSpPr>
          <p:grpSpPr>
            <a:xfrm>
              <a:off x="4405739" y="3405594"/>
              <a:ext cx="157638" cy="247651"/>
              <a:chOff x="406481" y="2970031"/>
              <a:chExt cx="157638" cy="247651"/>
            </a:xfrm>
            <a:solidFill>
              <a:srgbClr val="3333FF"/>
            </a:solidFill>
            <a:effectLst>
              <a:outerShdw blurRad="63500" dist="38100" dir="2700000" algn="ctr" rotWithShape="0">
                <a:srgbClr val="000000"/>
              </a:outerShdw>
            </a:effectLst>
          </p:grpSpPr>
          <p:sp>
            <p:nvSpPr>
              <p:cNvPr id="237" name="Flowchart: Delay 236"/>
              <p:cNvSpPr/>
              <p:nvPr/>
            </p:nvSpPr>
            <p:spPr bwMode="auto">
              <a:xfrm rot="16200000">
                <a:off x="409100" y="306266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8" name="Oval 237"/>
              <p:cNvSpPr/>
              <p:nvPr/>
            </p:nvSpPr>
            <p:spPr bwMode="auto">
              <a:xfrm>
                <a:off x="437674" y="297003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3" name="Group 112"/>
            <p:cNvGrpSpPr/>
            <p:nvPr/>
          </p:nvGrpSpPr>
          <p:grpSpPr>
            <a:xfrm>
              <a:off x="4634339" y="3404274"/>
              <a:ext cx="157638" cy="247651"/>
              <a:chOff x="406481" y="2970031"/>
              <a:chExt cx="157638" cy="247651"/>
            </a:xfrm>
            <a:solidFill>
              <a:srgbClr val="3333FF"/>
            </a:solidFill>
            <a:effectLst>
              <a:outerShdw blurRad="63500" dist="38100" dir="2700000" algn="ctr" rotWithShape="0">
                <a:srgbClr val="000000"/>
              </a:outerShdw>
            </a:effectLst>
          </p:grpSpPr>
          <p:sp>
            <p:nvSpPr>
              <p:cNvPr id="235" name="Flowchart: Delay 234"/>
              <p:cNvSpPr/>
              <p:nvPr/>
            </p:nvSpPr>
            <p:spPr bwMode="auto">
              <a:xfrm rot="16200000">
                <a:off x="409100" y="306266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6" name="Oval 235"/>
              <p:cNvSpPr/>
              <p:nvPr/>
            </p:nvSpPr>
            <p:spPr bwMode="auto">
              <a:xfrm>
                <a:off x="437674" y="297003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4" name="Group 113"/>
            <p:cNvGrpSpPr/>
            <p:nvPr/>
          </p:nvGrpSpPr>
          <p:grpSpPr>
            <a:xfrm>
              <a:off x="4864423" y="3405594"/>
              <a:ext cx="612475" cy="258101"/>
              <a:chOff x="406481" y="2970031"/>
              <a:chExt cx="612475" cy="258101"/>
            </a:xfrm>
            <a:solidFill>
              <a:srgbClr val="3333FF"/>
            </a:solidFill>
            <a:effectLst>
              <a:outerShdw blurRad="63500" dist="38100" dir="2700000" algn="ctr" rotWithShape="0">
                <a:srgbClr val="000000"/>
              </a:outerShdw>
            </a:effectLst>
          </p:grpSpPr>
          <p:sp>
            <p:nvSpPr>
              <p:cNvPr id="233" name="Flowchart: Delay 232"/>
              <p:cNvSpPr/>
              <p:nvPr/>
            </p:nvSpPr>
            <p:spPr bwMode="auto">
              <a:xfrm rot="16200000">
                <a:off x="409100" y="306266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4" name="Oval 233"/>
              <p:cNvSpPr/>
              <p:nvPr/>
            </p:nvSpPr>
            <p:spPr bwMode="auto">
              <a:xfrm>
                <a:off x="437674" y="297003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7" name="Flowchart: Delay 826"/>
              <p:cNvSpPr/>
              <p:nvPr/>
            </p:nvSpPr>
            <p:spPr bwMode="auto">
              <a:xfrm rot="16200000">
                <a:off x="636020" y="306573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8" name="Oval 827"/>
              <p:cNvSpPr/>
              <p:nvPr/>
            </p:nvSpPr>
            <p:spPr bwMode="auto">
              <a:xfrm>
                <a:off x="664594" y="297309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7" name="Flowchart: Delay 846"/>
              <p:cNvSpPr/>
              <p:nvPr/>
            </p:nvSpPr>
            <p:spPr bwMode="auto">
              <a:xfrm rot="16200000">
                <a:off x="863937" y="307311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8" name="Oval 847"/>
              <p:cNvSpPr/>
              <p:nvPr/>
            </p:nvSpPr>
            <p:spPr bwMode="auto">
              <a:xfrm>
                <a:off x="892511" y="298048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5" name="Group 114"/>
            <p:cNvGrpSpPr/>
            <p:nvPr/>
          </p:nvGrpSpPr>
          <p:grpSpPr>
            <a:xfrm>
              <a:off x="3482949" y="3687289"/>
              <a:ext cx="157638" cy="247651"/>
              <a:chOff x="406481" y="2950979"/>
              <a:chExt cx="157638" cy="247651"/>
            </a:xfrm>
            <a:solidFill>
              <a:srgbClr val="3333FF"/>
            </a:solidFill>
            <a:effectLst>
              <a:outerShdw blurRad="63500" dist="38100" dir="2700000" algn="ctr" rotWithShape="0">
                <a:srgbClr val="000000"/>
              </a:outerShdw>
            </a:effectLst>
          </p:grpSpPr>
          <p:sp>
            <p:nvSpPr>
              <p:cNvPr id="231" name="Flowchart: Delay 230"/>
              <p:cNvSpPr/>
              <p:nvPr/>
            </p:nvSpPr>
            <p:spPr bwMode="auto">
              <a:xfrm rot="16200000">
                <a:off x="409100" y="30436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2" name="Oval 231"/>
              <p:cNvSpPr/>
              <p:nvPr/>
            </p:nvSpPr>
            <p:spPr bwMode="auto">
              <a:xfrm>
                <a:off x="437674" y="29509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6" name="Group 115"/>
            <p:cNvGrpSpPr/>
            <p:nvPr/>
          </p:nvGrpSpPr>
          <p:grpSpPr>
            <a:xfrm>
              <a:off x="3711549" y="3685969"/>
              <a:ext cx="157638" cy="247651"/>
              <a:chOff x="406481" y="2950979"/>
              <a:chExt cx="157638" cy="247651"/>
            </a:xfrm>
            <a:solidFill>
              <a:srgbClr val="3333FF"/>
            </a:solidFill>
            <a:effectLst>
              <a:outerShdw blurRad="63500" dist="38100" dir="2700000" algn="ctr" rotWithShape="0">
                <a:srgbClr val="000000"/>
              </a:outerShdw>
            </a:effectLst>
          </p:grpSpPr>
          <p:sp>
            <p:nvSpPr>
              <p:cNvPr id="229" name="Flowchart: Delay 228"/>
              <p:cNvSpPr/>
              <p:nvPr/>
            </p:nvSpPr>
            <p:spPr bwMode="auto">
              <a:xfrm rot="16200000">
                <a:off x="409100" y="30436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30" name="Oval 229"/>
              <p:cNvSpPr/>
              <p:nvPr/>
            </p:nvSpPr>
            <p:spPr bwMode="auto">
              <a:xfrm>
                <a:off x="437674" y="29509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7" name="Group 116"/>
            <p:cNvGrpSpPr/>
            <p:nvPr/>
          </p:nvGrpSpPr>
          <p:grpSpPr>
            <a:xfrm>
              <a:off x="3941633" y="3687289"/>
              <a:ext cx="157638" cy="247651"/>
              <a:chOff x="406481" y="2950979"/>
              <a:chExt cx="157638" cy="247651"/>
            </a:xfrm>
            <a:solidFill>
              <a:srgbClr val="3333FF"/>
            </a:solidFill>
            <a:effectLst>
              <a:outerShdw blurRad="63500" dist="38100" dir="2700000" algn="ctr" rotWithShape="0">
                <a:srgbClr val="000000"/>
              </a:outerShdw>
            </a:effectLst>
          </p:grpSpPr>
          <p:sp>
            <p:nvSpPr>
              <p:cNvPr id="227" name="Flowchart: Delay 226"/>
              <p:cNvSpPr/>
              <p:nvPr/>
            </p:nvSpPr>
            <p:spPr bwMode="auto">
              <a:xfrm rot="16200000">
                <a:off x="409100" y="30436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8" name="Oval 227"/>
              <p:cNvSpPr/>
              <p:nvPr/>
            </p:nvSpPr>
            <p:spPr bwMode="auto">
              <a:xfrm>
                <a:off x="437674" y="29509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8" name="Group 117"/>
            <p:cNvGrpSpPr/>
            <p:nvPr/>
          </p:nvGrpSpPr>
          <p:grpSpPr>
            <a:xfrm>
              <a:off x="4177718" y="3685969"/>
              <a:ext cx="157638" cy="247651"/>
              <a:chOff x="406481" y="2950979"/>
              <a:chExt cx="157638" cy="247651"/>
            </a:xfrm>
            <a:solidFill>
              <a:srgbClr val="3333FF"/>
            </a:solidFill>
            <a:effectLst>
              <a:outerShdw blurRad="63500" dist="38100" dir="2700000" algn="ctr" rotWithShape="0">
                <a:srgbClr val="000000"/>
              </a:outerShdw>
            </a:effectLst>
          </p:grpSpPr>
          <p:sp>
            <p:nvSpPr>
              <p:cNvPr id="225" name="Flowchart: Delay 224"/>
              <p:cNvSpPr/>
              <p:nvPr/>
            </p:nvSpPr>
            <p:spPr bwMode="auto">
              <a:xfrm rot="16200000">
                <a:off x="409100" y="30436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6" name="Oval 225"/>
              <p:cNvSpPr/>
              <p:nvPr/>
            </p:nvSpPr>
            <p:spPr bwMode="auto">
              <a:xfrm>
                <a:off x="437674" y="29509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19" name="Group 118"/>
            <p:cNvGrpSpPr/>
            <p:nvPr/>
          </p:nvGrpSpPr>
          <p:grpSpPr>
            <a:xfrm>
              <a:off x="4407802" y="3687289"/>
              <a:ext cx="157638" cy="247651"/>
              <a:chOff x="406481" y="2950979"/>
              <a:chExt cx="157638" cy="247651"/>
            </a:xfrm>
            <a:solidFill>
              <a:srgbClr val="3333FF"/>
            </a:solidFill>
            <a:effectLst>
              <a:outerShdw blurRad="63500" dist="38100" dir="2700000" algn="ctr" rotWithShape="0">
                <a:srgbClr val="000000"/>
              </a:outerShdw>
            </a:effectLst>
          </p:grpSpPr>
          <p:sp>
            <p:nvSpPr>
              <p:cNvPr id="223" name="Flowchart: Delay 222"/>
              <p:cNvSpPr/>
              <p:nvPr/>
            </p:nvSpPr>
            <p:spPr bwMode="auto">
              <a:xfrm rot="16200000">
                <a:off x="409100" y="30436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4" name="Oval 223"/>
              <p:cNvSpPr/>
              <p:nvPr/>
            </p:nvSpPr>
            <p:spPr bwMode="auto">
              <a:xfrm>
                <a:off x="437674" y="29509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0" name="Group 119"/>
            <p:cNvGrpSpPr/>
            <p:nvPr/>
          </p:nvGrpSpPr>
          <p:grpSpPr>
            <a:xfrm>
              <a:off x="4636402" y="3685969"/>
              <a:ext cx="157638" cy="247651"/>
              <a:chOff x="406481" y="2950979"/>
              <a:chExt cx="157638" cy="247651"/>
            </a:xfrm>
            <a:solidFill>
              <a:srgbClr val="3333FF"/>
            </a:solidFill>
            <a:effectLst>
              <a:outerShdw blurRad="63500" dist="38100" dir="2700000" algn="ctr" rotWithShape="0">
                <a:srgbClr val="000000"/>
              </a:outerShdw>
            </a:effectLst>
          </p:grpSpPr>
          <p:sp>
            <p:nvSpPr>
              <p:cNvPr id="221" name="Flowchart: Delay 220"/>
              <p:cNvSpPr/>
              <p:nvPr/>
            </p:nvSpPr>
            <p:spPr bwMode="auto">
              <a:xfrm rot="16200000">
                <a:off x="409100" y="30436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2" name="Oval 221"/>
              <p:cNvSpPr/>
              <p:nvPr/>
            </p:nvSpPr>
            <p:spPr bwMode="auto">
              <a:xfrm>
                <a:off x="437674" y="29509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1" name="Group 120"/>
            <p:cNvGrpSpPr/>
            <p:nvPr/>
          </p:nvGrpSpPr>
          <p:grpSpPr>
            <a:xfrm>
              <a:off x="4866486" y="3687289"/>
              <a:ext cx="612475" cy="258101"/>
              <a:chOff x="406481" y="2950979"/>
              <a:chExt cx="612475" cy="258101"/>
            </a:xfrm>
            <a:solidFill>
              <a:srgbClr val="3333FF"/>
            </a:solidFill>
            <a:effectLst>
              <a:outerShdw blurRad="63500" dist="38100" dir="2700000" algn="ctr" rotWithShape="0">
                <a:srgbClr val="000000"/>
              </a:outerShdw>
            </a:effectLst>
          </p:grpSpPr>
          <p:sp>
            <p:nvSpPr>
              <p:cNvPr id="219" name="Flowchart: Delay 218"/>
              <p:cNvSpPr/>
              <p:nvPr/>
            </p:nvSpPr>
            <p:spPr bwMode="auto">
              <a:xfrm rot="16200000">
                <a:off x="409100" y="30436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20" name="Oval 219"/>
              <p:cNvSpPr/>
              <p:nvPr/>
            </p:nvSpPr>
            <p:spPr bwMode="auto">
              <a:xfrm>
                <a:off x="437674" y="29509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29" name="Flowchart: Delay 828"/>
              <p:cNvSpPr/>
              <p:nvPr/>
            </p:nvSpPr>
            <p:spPr bwMode="auto">
              <a:xfrm rot="16200000">
                <a:off x="636020" y="3046678"/>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0" name="Oval 829"/>
              <p:cNvSpPr/>
              <p:nvPr/>
            </p:nvSpPr>
            <p:spPr bwMode="auto">
              <a:xfrm>
                <a:off x="664594" y="2954046"/>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49" name="Flowchart: Delay 848"/>
              <p:cNvSpPr/>
              <p:nvPr/>
            </p:nvSpPr>
            <p:spPr bwMode="auto">
              <a:xfrm rot="16200000">
                <a:off x="863937" y="305406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0" name="Oval 849"/>
              <p:cNvSpPr/>
              <p:nvPr/>
            </p:nvSpPr>
            <p:spPr bwMode="auto">
              <a:xfrm>
                <a:off x="892511" y="296142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2" name="Group 121"/>
            <p:cNvGrpSpPr/>
            <p:nvPr/>
          </p:nvGrpSpPr>
          <p:grpSpPr>
            <a:xfrm>
              <a:off x="3482949" y="3964877"/>
              <a:ext cx="157638" cy="247651"/>
              <a:chOff x="406481" y="2936690"/>
              <a:chExt cx="157638" cy="247651"/>
            </a:xfrm>
            <a:solidFill>
              <a:srgbClr val="3333FF"/>
            </a:solidFill>
            <a:effectLst>
              <a:outerShdw blurRad="63500" dist="38100" dir="2700000" algn="ctr" rotWithShape="0">
                <a:srgbClr val="000000"/>
              </a:outerShdw>
            </a:effectLst>
          </p:grpSpPr>
          <p:sp>
            <p:nvSpPr>
              <p:cNvPr id="217" name="Flowchart: Delay 216"/>
              <p:cNvSpPr/>
              <p:nvPr/>
            </p:nvSpPr>
            <p:spPr bwMode="auto">
              <a:xfrm rot="16200000">
                <a:off x="409100" y="302932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8" name="Oval 217"/>
              <p:cNvSpPr/>
              <p:nvPr/>
            </p:nvSpPr>
            <p:spPr bwMode="auto">
              <a:xfrm>
                <a:off x="437674" y="293669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3" name="Group 122"/>
            <p:cNvGrpSpPr/>
            <p:nvPr/>
          </p:nvGrpSpPr>
          <p:grpSpPr>
            <a:xfrm>
              <a:off x="3711549" y="3963557"/>
              <a:ext cx="157638" cy="247651"/>
              <a:chOff x="406481" y="2936690"/>
              <a:chExt cx="157638" cy="247651"/>
            </a:xfrm>
            <a:solidFill>
              <a:srgbClr val="3333FF"/>
            </a:solidFill>
            <a:effectLst>
              <a:outerShdw blurRad="63500" dist="38100" dir="2700000" algn="ctr" rotWithShape="0">
                <a:srgbClr val="000000"/>
              </a:outerShdw>
            </a:effectLst>
          </p:grpSpPr>
          <p:sp>
            <p:nvSpPr>
              <p:cNvPr id="215" name="Flowchart: Delay 214"/>
              <p:cNvSpPr/>
              <p:nvPr/>
            </p:nvSpPr>
            <p:spPr bwMode="auto">
              <a:xfrm rot="16200000">
                <a:off x="409100" y="302932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6" name="Oval 215"/>
              <p:cNvSpPr/>
              <p:nvPr/>
            </p:nvSpPr>
            <p:spPr bwMode="auto">
              <a:xfrm>
                <a:off x="437674" y="293669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4" name="Group 123"/>
            <p:cNvGrpSpPr/>
            <p:nvPr/>
          </p:nvGrpSpPr>
          <p:grpSpPr>
            <a:xfrm>
              <a:off x="3941633" y="3964877"/>
              <a:ext cx="157638" cy="247651"/>
              <a:chOff x="406481" y="2936690"/>
              <a:chExt cx="157638" cy="247651"/>
            </a:xfrm>
            <a:solidFill>
              <a:srgbClr val="3333FF"/>
            </a:solidFill>
            <a:effectLst>
              <a:outerShdw blurRad="63500" dist="38100" dir="2700000" algn="ctr" rotWithShape="0">
                <a:srgbClr val="000000"/>
              </a:outerShdw>
            </a:effectLst>
          </p:grpSpPr>
          <p:sp>
            <p:nvSpPr>
              <p:cNvPr id="213" name="Flowchart: Delay 212"/>
              <p:cNvSpPr/>
              <p:nvPr/>
            </p:nvSpPr>
            <p:spPr bwMode="auto">
              <a:xfrm rot="16200000">
                <a:off x="409100" y="302932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4" name="Oval 213"/>
              <p:cNvSpPr/>
              <p:nvPr/>
            </p:nvSpPr>
            <p:spPr bwMode="auto">
              <a:xfrm>
                <a:off x="437674" y="293669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5" name="Group 124"/>
            <p:cNvGrpSpPr/>
            <p:nvPr/>
          </p:nvGrpSpPr>
          <p:grpSpPr>
            <a:xfrm>
              <a:off x="4177718" y="3963557"/>
              <a:ext cx="157638" cy="247651"/>
              <a:chOff x="406481" y="2936690"/>
              <a:chExt cx="157638" cy="247651"/>
            </a:xfrm>
            <a:solidFill>
              <a:srgbClr val="3333FF"/>
            </a:solidFill>
            <a:effectLst>
              <a:outerShdw blurRad="63500" dist="38100" dir="2700000" algn="ctr" rotWithShape="0">
                <a:srgbClr val="000000"/>
              </a:outerShdw>
            </a:effectLst>
          </p:grpSpPr>
          <p:sp>
            <p:nvSpPr>
              <p:cNvPr id="211" name="Flowchart: Delay 210"/>
              <p:cNvSpPr/>
              <p:nvPr/>
            </p:nvSpPr>
            <p:spPr bwMode="auto">
              <a:xfrm rot="16200000">
                <a:off x="409100" y="302932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2" name="Oval 211"/>
              <p:cNvSpPr/>
              <p:nvPr/>
            </p:nvSpPr>
            <p:spPr bwMode="auto">
              <a:xfrm>
                <a:off x="437674" y="293669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6" name="Group 125"/>
            <p:cNvGrpSpPr/>
            <p:nvPr/>
          </p:nvGrpSpPr>
          <p:grpSpPr>
            <a:xfrm>
              <a:off x="4407802" y="3964877"/>
              <a:ext cx="157638" cy="247651"/>
              <a:chOff x="406481" y="2936690"/>
              <a:chExt cx="157638" cy="247651"/>
            </a:xfrm>
            <a:solidFill>
              <a:srgbClr val="3333FF"/>
            </a:solidFill>
            <a:effectLst>
              <a:outerShdw blurRad="63500" dist="38100" dir="2700000" algn="ctr" rotWithShape="0">
                <a:srgbClr val="000000"/>
              </a:outerShdw>
            </a:effectLst>
          </p:grpSpPr>
          <p:sp>
            <p:nvSpPr>
              <p:cNvPr id="209" name="Flowchart: Delay 208"/>
              <p:cNvSpPr/>
              <p:nvPr/>
            </p:nvSpPr>
            <p:spPr bwMode="auto">
              <a:xfrm rot="16200000">
                <a:off x="409100" y="302932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10" name="Oval 209"/>
              <p:cNvSpPr/>
              <p:nvPr/>
            </p:nvSpPr>
            <p:spPr bwMode="auto">
              <a:xfrm>
                <a:off x="437674" y="293669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7" name="Group 126"/>
            <p:cNvGrpSpPr/>
            <p:nvPr/>
          </p:nvGrpSpPr>
          <p:grpSpPr>
            <a:xfrm>
              <a:off x="4636402" y="3963557"/>
              <a:ext cx="157638" cy="247651"/>
              <a:chOff x="406481" y="2936690"/>
              <a:chExt cx="157638" cy="247651"/>
            </a:xfrm>
            <a:solidFill>
              <a:srgbClr val="3333FF"/>
            </a:solidFill>
            <a:effectLst>
              <a:outerShdw blurRad="63500" dist="38100" dir="2700000" algn="ctr" rotWithShape="0">
                <a:srgbClr val="000000"/>
              </a:outerShdw>
            </a:effectLst>
          </p:grpSpPr>
          <p:sp>
            <p:nvSpPr>
              <p:cNvPr id="207" name="Flowchart: Delay 206"/>
              <p:cNvSpPr/>
              <p:nvPr/>
            </p:nvSpPr>
            <p:spPr bwMode="auto">
              <a:xfrm rot="16200000">
                <a:off x="409100" y="302932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8" name="Oval 207"/>
              <p:cNvSpPr/>
              <p:nvPr/>
            </p:nvSpPr>
            <p:spPr bwMode="auto">
              <a:xfrm>
                <a:off x="437674" y="293669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8" name="Group 127"/>
            <p:cNvGrpSpPr/>
            <p:nvPr/>
          </p:nvGrpSpPr>
          <p:grpSpPr>
            <a:xfrm>
              <a:off x="4866486" y="3964877"/>
              <a:ext cx="612475" cy="258101"/>
              <a:chOff x="406481" y="2936690"/>
              <a:chExt cx="612475" cy="258101"/>
            </a:xfrm>
            <a:solidFill>
              <a:srgbClr val="3333FF"/>
            </a:solidFill>
            <a:effectLst>
              <a:outerShdw blurRad="63500" dist="38100" dir="2700000" algn="ctr" rotWithShape="0">
                <a:srgbClr val="000000"/>
              </a:outerShdw>
            </a:effectLst>
          </p:grpSpPr>
          <p:sp>
            <p:nvSpPr>
              <p:cNvPr id="205" name="Flowchart: Delay 204"/>
              <p:cNvSpPr/>
              <p:nvPr/>
            </p:nvSpPr>
            <p:spPr bwMode="auto">
              <a:xfrm rot="16200000">
                <a:off x="409100" y="302932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6" name="Oval 205"/>
              <p:cNvSpPr/>
              <p:nvPr/>
            </p:nvSpPr>
            <p:spPr bwMode="auto">
              <a:xfrm>
                <a:off x="437674" y="293669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1" name="Flowchart: Delay 830"/>
              <p:cNvSpPr/>
              <p:nvPr/>
            </p:nvSpPr>
            <p:spPr bwMode="auto">
              <a:xfrm rot="16200000">
                <a:off x="636020" y="3032389"/>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2" name="Oval 831"/>
              <p:cNvSpPr/>
              <p:nvPr/>
            </p:nvSpPr>
            <p:spPr bwMode="auto">
              <a:xfrm>
                <a:off x="664594" y="2939757"/>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1" name="Flowchart: Delay 850"/>
              <p:cNvSpPr/>
              <p:nvPr/>
            </p:nvSpPr>
            <p:spPr bwMode="auto">
              <a:xfrm rot="16200000">
                <a:off x="863937" y="303977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2" name="Oval 851"/>
              <p:cNvSpPr/>
              <p:nvPr/>
            </p:nvSpPr>
            <p:spPr bwMode="auto">
              <a:xfrm>
                <a:off x="892511" y="294714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29" name="Group 128"/>
            <p:cNvGrpSpPr/>
            <p:nvPr/>
          </p:nvGrpSpPr>
          <p:grpSpPr>
            <a:xfrm>
              <a:off x="3485012" y="4246572"/>
              <a:ext cx="157638" cy="247651"/>
              <a:chOff x="406481" y="2917638"/>
              <a:chExt cx="157638" cy="247651"/>
            </a:xfrm>
            <a:solidFill>
              <a:srgbClr val="3333FF"/>
            </a:solidFill>
            <a:effectLst>
              <a:outerShdw blurRad="63500" dist="38100" dir="2700000" algn="ctr" rotWithShape="0">
                <a:srgbClr val="000000"/>
              </a:outerShdw>
            </a:effectLst>
          </p:grpSpPr>
          <p:sp>
            <p:nvSpPr>
              <p:cNvPr id="203" name="Flowchart: Delay 202"/>
              <p:cNvSpPr/>
              <p:nvPr/>
            </p:nvSpPr>
            <p:spPr bwMode="auto">
              <a:xfrm rot="16200000">
                <a:off x="409100" y="301027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4" name="Oval 203"/>
              <p:cNvSpPr/>
              <p:nvPr/>
            </p:nvSpPr>
            <p:spPr bwMode="auto">
              <a:xfrm>
                <a:off x="437674" y="291763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0" name="Group 129"/>
            <p:cNvGrpSpPr/>
            <p:nvPr/>
          </p:nvGrpSpPr>
          <p:grpSpPr>
            <a:xfrm>
              <a:off x="3713612" y="4245252"/>
              <a:ext cx="157638" cy="247651"/>
              <a:chOff x="406481" y="2917638"/>
              <a:chExt cx="157638" cy="247651"/>
            </a:xfrm>
            <a:solidFill>
              <a:srgbClr val="3333FF"/>
            </a:solidFill>
            <a:effectLst>
              <a:outerShdw blurRad="63500" dist="38100" dir="2700000" algn="ctr" rotWithShape="0">
                <a:srgbClr val="000000"/>
              </a:outerShdw>
            </a:effectLst>
          </p:grpSpPr>
          <p:sp>
            <p:nvSpPr>
              <p:cNvPr id="201" name="Flowchart: Delay 200"/>
              <p:cNvSpPr/>
              <p:nvPr/>
            </p:nvSpPr>
            <p:spPr bwMode="auto">
              <a:xfrm rot="16200000">
                <a:off x="409100" y="301027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2" name="Oval 201"/>
              <p:cNvSpPr/>
              <p:nvPr/>
            </p:nvSpPr>
            <p:spPr bwMode="auto">
              <a:xfrm>
                <a:off x="437674" y="291763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1" name="Group 130"/>
            <p:cNvGrpSpPr/>
            <p:nvPr/>
          </p:nvGrpSpPr>
          <p:grpSpPr>
            <a:xfrm>
              <a:off x="3943696" y="4246572"/>
              <a:ext cx="157638" cy="247651"/>
              <a:chOff x="406481" y="2917638"/>
              <a:chExt cx="157638" cy="247651"/>
            </a:xfrm>
            <a:solidFill>
              <a:srgbClr val="3333FF"/>
            </a:solidFill>
            <a:effectLst>
              <a:outerShdw blurRad="63500" dist="38100" dir="2700000" algn="ctr" rotWithShape="0">
                <a:srgbClr val="000000"/>
              </a:outerShdw>
            </a:effectLst>
          </p:grpSpPr>
          <p:sp>
            <p:nvSpPr>
              <p:cNvPr id="199" name="Flowchart: Delay 198"/>
              <p:cNvSpPr/>
              <p:nvPr/>
            </p:nvSpPr>
            <p:spPr bwMode="auto">
              <a:xfrm rot="16200000">
                <a:off x="409100" y="301027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200" name="Oval 199"/>
              <p:cNvSpPr/>
              <p:nvPr/>
            </p:nvSpPr>
            <p:spPr bwMode="auto">
              <a:xfrm>
                <a:off x="437674" y="291763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2" name="Group 131"/>
            <p:cNvGrpSpPr/>
            <p:nvPr/>
          </p:nvGrpSpPr>
          <p:grpSpPr>
            <a:xfrm>
              <a:off x="4179781" y="4245252"/>
              <a:ext cx="157638" cy="247651"/>
              <a:chOff x="406481" y="2917638"/>
              <a:chExt cx="157638" cy="247651"/>
            </a:xfrm>
            <a:solidFill>
              <a:srgbClr val="3333FF"/>
            </a:solidFill>
            <a:effectLst>
              <a:outerShdw blurRad="63500" dist="38100" dir="2700000" algn="ctr" rotWithShape="0">
                <a:srgbClr val="000000"/>
              </a:outerShdw>
            </a:effectLst>
          </p:grpSpPr>
          <p:sp>
            <p:nvSpPr>
              <p:cNvPr id="197" name="Flowchart: Delay 196"/>
              <p:cNvSpPr/>
              <p:nvPr/>
            </p:nvSpPr>
            <p:spPr bwMode="auto">
              <a:xfrm rot="16200000">
                <a:off x="409100" y="301027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8" name="Oval 197"/>
              <p:cNvSpPr/>
              <p:nvPr/>
            </p:nvSpPr>
            <p:spPr bwMode="auto">
              <a:xfrm>
                <a:off x="437674" y="291763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3" name="Group 132"/>
            <p:cNvGrpSpPr/>
            <p:nvPr/>
          </p:nvGrpSpPr>
          <p:grpSpPr>
            <a:xfrm>
              <a:off x="4409865" y="4246572"/>
              <a:ext cx="157638" cy="247651"/>
              <a:chOff x="406481" y="2917638"/>
              <a:chExt cx="157638" cy="247651"/>
            </a:xfrm>
            <a:solidFill>
              <a:srgbClr val="3333FF"/>
            </a:solidFill>
            <a:effectLst>
              <a:outerShdw blurRad="63500" dist="38100" dir="2700000" algn="ctr" rotWithShape="0">
                <a:srgbClr val="000000"/>
              </a:outerShdw>
            </a:effectLst>
          </p:grpSpPr>
          <p:sp>
            <p:nvSpPr>
              <p:cNvPr id="195" name="Flowchart: Delay 194"/>
              <p:cNvSpPr/>
              <p:nvPr/>
            </p:nvSpPr>
            <p:spPr bwMode="auto">
              <a:xfrm rot="16200000">
                <a:off x="409100" y="301027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6" name="Oval 195"/>
              <p:cNvSpPr/>
              <p:nvPr/>
            </p:nvSpPr>
            <p:spPr bwMode="auto">
              <a:xfrm>
                <a:off x="437674" y="291763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4" name="Group 133"/>
            <p:cNvGrpSpPr/>
            <p:nvPr/>
          </p:nvGrpSpPr>
          <p:grpSpPr>
            <a:xfrm>
              <a:off x="4638465" y="4245252"/>
              <a:ext cx="157638" cy="247651"/>
              <a:chOff x="406481" y="2917638"/>
              <a:chExt cx="157638" cy="247651"/>
            </a:xfrm>
            <a:solidFill>
              <a:srgbClr val="3333FF"/>
            </a:solidFill>
            <a:effectLst>
              <a:outerShdw blurRad="63500" dist="38100" dir="2700000" algn="ctr" rotWithShape="0">
                <a:srgbClr val="000000"/>
              </a:outerShdw>
            </a:effectLst>
          </p:grpSpPr>
          <p:sp>
            <p:nvSpPr>
              <p:cNvPr id="193" name="Flowchart: Delay 192"/>
              <p:cNvSpPr/>
              <p:nvPr/>
            </p:nvSpPr>
            <p:spPr bwMode="auto">
              <a:xfrm rot="16200000">
                <a:off x="409100" y="301027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4" name="Oval 193"/>
              <p:cNvSpPr/>
              <p:nvPr/>
            </p:nvSpPr>
            <p:spPr bwMode="auto">
              <a:xfrm>
                <a:off x="437674" y="291763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5" name="Group 134"/>
            <p:cNvGrpSpPr/>
            <p:nvPr/>
          </p:nvGrpSpPr>
          <p:grpSpPr>
            <a:xfrm>
              <a:off x="4868549" y="4246572"/>
              <a:ext cx="612475" cy="258101"/>
              <a:chOff x="406481" y="2917638"/>
              <a:chExt cx="612475" cy="258101"/>
            </a:xfrm>
            <a:solidFill>
              <a:srgbClr val="3333FF"/>
            </a:solidFill>
            <a:effectLst>
              <a:outerShdw blurRad="63500" dist="38100" dir="2700000" algn="ctr" rotWithShape="0">
                <a:srgbClr val="000000"/>
              </a:outerShdw>
            </a:effectLst>
          </p:grpSpPr>
          <p:sp>
            <p:nvSpPr>
              <p:cNvPr id="191" name="Flowchart: Delay 190"/>
              <p:cNvSpPr/>
              <p:nvPr/>
            </p:nvSpPr>
            <p:spPr bwMode="auto">
              <a:xfrm rot="16200000">
                <a:off x="409100" y="301027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2" name="Oval 191"/>
              <p:cNvSpPr/>
              <p:nvPr/>
            </p:nvSpPr>
            <p:spPr bwMode="auto">
              <a:xfrm>
                <a:off x="437674" y="291763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3" name="Flowchart: Delay 832"/>
              <p:cNvSpPr/>
              <p:nvPr/>
            </p:nvSpPr>
            <p:spPr bwMode="auto">
              <a:xfrm rot="16200000">
                <a:off x="636020" y="301333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4" name="Oval 833"/>
              <p:cNvSpPr/>
              <p:nvPr/>
            </p:nvSpPr>
            <p:spPr bwMode="auto">
              <a:xfrm>
                <a:off x="664594" y="292070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3" name="Flowchart: Delay 852"/>
              <p:cNvSpPr/>
              <p:nvPr/>
            </p:nvSpPr>
            <p:spPr bwMode="auto">
              <a:xfrm rot="16200000">
                <a:off x="863937" y="302072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4" name="Oval 853"/>
              <p:cNvSpPr/>
              <p:nvPr/>
            </p:nvSpPr>
            <p:spPr bwMode="auto">
              <a:xfrm>
                <a:off x="892511" y="292808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6" name="Group 135"/>
            <p:cNvGrpSpPr/>
            <p:nvPr/>
          </p:nvGrpSpPr>
          <p:grpSpPr>
            <a:xfrm>
              <a:off x="3485962" y="4527935"/>
              <a:ext cx="157638" cy="247651"/>
              <a:chOff x="406481" y="2894013"/>
              <a:chExt cx="157638" cy="247651"/>
            </a:xfrm>
            <a:solidFill>
              <a:srgbClr val="3333FF"/>
            </a:solidFill>
            <a:effectLst>
              <a:outerShdw blurRad="63500" dist="38100" dir="2700000" algn="ctr" rotWithShape="0">
                <a:srgbClr val="000000"/>
              </a:outerShdw>
            </a:effectLst>
          </p:grpSpPr>
          <p:sp>
            <p:nvSpPr>
              <p:cNvPr id="189" name="Flowchart: Delay 188"/>
              <p:cNvSpPr/>
              <p:nvPr/>
            </p:nvSpPr>
            <p:spPr bwMode="auto">
              <a:xfrm rot="16200000">
                <a:off x="409100" y="29866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90" name="Oval 189"/>
              <p:cNvSpPr/>
              <p:nvPr/>
            </p:nvSpPr>
            <p:spPr bwMode="auto">
              <a:xfrm>
                <a:off x="437674" y="28940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7" name="Group 136"/>
            <p:cNvGrpSpPr/>
            <p:nvPr/>
          </p:nvGrpSpPr>
          <p:grpSpPr>
            <a:xfrm>
              <a:off x="3714562" y="4526615"/>
              <a:ext cx="157638" cy="247651"/>
              <a:chOff x="406481" y="2894013"/>
              <a:chExt cx="157638" cy="247651"/>
            </a:xfrm>
            <a:solidFill>
              <a:srgbClr val="3333FF"/>
            </a:solidFill>
            <a:effectLst>
              <a:outerShdw blurRad="63500" dist="38100" dir="2700000" algn="ctr" rotWithShape="0">
                <a:srgbClr val="000000"/>
              </a:outerShdw>
            </a:effectLst>
          </p:grpSpPr>
          <p:sp>
            <p:nvSpPr>
              <p:cNvPr id="187" name="Flowchart: Delay 186"/>
              <p:cNvSpPr/>
              <p:nvPr/>
            </p:nvSpPr>
            <p:spPr bwMode="auto">
              <a:xfrm rot="16200000">
                <a:off x="409100" y="29866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8" name="Oval 187"/>
              <p:cNvSpPr/>
              <p:nvPr/>
            </p:nvSpPr>
            <p:spPr bwMode="auto">
              <a:xfrm>
                <a:off x="437674" y="28940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8" name="Group 137"/>
            <p:cNvGrpSpPr/>
            <p:nvPr/>
          </p:nvGrpSpPr>
          <p:grpSpPr>
            <a:xfrm>
              <a:off x="3944646" y="4527935"/>
              <a:ext cx="157638" cy="247651"/>
              <a:chOff x="406481" y="2894013"/>
              <a:chExt cx="157638" cy="247651"/>
            </a:xfrm>
            <a:solidFill>
              <a:srgbClr val="3333FF"/>
            </a:solidFill>
            <a:effectLst>
              <a:outerShdw blurRad="63500" dist="38100" dir="2700000" algn="ctr" rotWithShape="0">
                <a:srgbClr val="000000"/>
              </a:outerShdw>
            </a:effectLst>
          </p:grpSpPr>
          <p:sp>
            <p:nvSpPr>
              <p:cNvPr id="185" name="Flowchart: Delay 184"/>
              <p:cNvSpPr/>
              <p:nvPr/>
            </p:nvSpPr>
            <p:spPr bwMode="auto">
              <a:xfrm rot="16200000">
                <a:off x="409100" y="29866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6" name="Oval 185"/>
              <p:cNvSpPr/>
              <p:nvPr/>
            </p:nvSpPr>
            <p:spPr bwMode="auto">
              <a:xfrm>
                <a:off x="437674" y="28940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39" name="Group 138"/>
            <p:cNvGrpSpPr/>
            <p:nvPr/>
          </p:nvGrpSpPr>
          <p:grpSpPr>
            <a:xfrm>
              <a:off x="4180731" y="4526615"/>
              <a:ext cx="157638" cy="247651"/>
              <a:chOff x="406481" y="2894013"/>
              <a:chExt cx="157638" cy="247651"/>
            </a:xfrm>
            <a:solidFill>
              <a:srgbClr val="3333FF"/>
            </a:solidFill>
            <a:effectLst>
              <a:outerShdw blurRad="63500" dist="38100" dir="2700000" algn="ctr" rotWithShape="0">
                <a:srgbClr val="000000"/>
              </a:outerShdw>
            </a:effectLst>
          </p:grpSpPr>
          <p:sp>
            <p:nvSpPr>
              <p:cNvPr id="183" name="Flowchart: Delay 182"/>
              <p:cNvSpPr/>
              <p:nvPr/>
            </p:nvSpPr>
            <p:spPr bwMode="auto">
              <a:xfrm rot="16200000">
                <a:off x="409100" y="29866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4" name="Oval 183"/>
              <p:cNvSpPr/>
              <p:nvPr/>
            </p:nvSpPr>
            <p:spPr bwMode="auto">
              <a:xfrm>
                <a:off x="437674" y="28940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0" name="Group 139"/>
            <p:cNvGrpSpPr/>
            <p:nvPr/>
          </p:nvGrpSpPr>
          <p:grpSpPr>
            <a:xfrm>
              <a:off x="4410815" y="4527935"/>
              <a:ext cx="157638" cy="247651"/>
              <a:chOff x="406481" y="2894013"/>
              <a:chExt cx="157638" cy="247651"/>
            </a:xfrm>
            <a:solidFill>
              <a:srgbClr val="3333FF"/>
            </a:solidFill>
            <a:effectLst>
              <a:outerShdw blurRad="63500" dist="38100" dir="2700000" algn="ctr" rotWithShape="0">
                <a:srgbClr val="000000"/>
              </a:outerShdw>
            </a:effectLst>
          </p:grpSpPr>
          <p:sp>
            <p:nvSpPr>
              <p:cNvPr id="181" name="Flowchart: Delay 180"/>
              <p:cNvSpPr/>
              <p:nvPr/>
            </p:nvSpPr>
            <p:spPr bwMode="auto">
              <a:xfrm rot="16200000">
                <a:off x="409100" y="29866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2" name="Oval 181"/>
              <p:cNvSpPr/>
              <p:nvPr/>
            </p:nvSpPr>
            <p:spPr bwMode="auto">
              <a:xfrm>
                <a:off x="437674" y="28940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1" name="Group 140"/>
            <p:cNvGrpSpPr/>
            <p:nvPr/>
          </p:nvGrpSpPr>
          <p:grpSpPr>
            <a:xfrm>
              <a:off x="4639415" y="4526615"/>
              <a:ext cx="157638" cy="247651"/>
              <a:chOff x="406481" y="2894013"/>
              <a:chExt cx="157638" cy="247651"/>
            </a:xfrm>
            <a:solidFill>
              <a:srgbClr val="3333FF"/>
            </a:solidFill>
            <a:effectLst>
              <a:outerShdw blurRad="63500" dist="38100" dir="2700000" algn="ctr" rotWithShape="0">
                <a:srgbClr val="000000"/>
              </a:outerShdw>
            </a:effectLst>
          </p:grpSpPr>
          <p:sp>
            <p:nvSpPr>
              <p:cNvPr id="179" name="Flowchart: Delay 178"/>
              <p:cNvSpPr/>
              <p:nvPr/>
            </p:nvSpPr>
            <p:spPr bwMode="auto">
              <a:xfrm rot="16200000">
                <a:off x="409100" y="29866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80" name="Oval 179"/>
              <p:cNvSpPr/>
              <p:nvPr/>
            </p:nvSpPr>
            <p:spPr bwMode="auto">
              <a:xfrm>
                <a:off x="437674" y="28940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2" name="Group 141"/>
            <p:cNvGrpSpPr/>
            <p:nvPr/>
          </p:nvGrpSpPr>
          <p:grpSpPr>
            <a:xfrm>
              <a:off x="4869499" y="4527935"/>
              <a:ext cx="612475" cy="258101"/>
              <a:chOff x="406481" y="2894013"/>
              <a:chExt cx="612475" cy="258101"/>
            </a:xfrm>
            <a:solidFill>
              <a:srgbClr val="3333FF"/>
            </a:solidFill>
            <a:effectLst>
              <a:outerShdw blurRad="63500" dist="38100" dir="2700000" algn="ctr" rotWithShape="0">
                <a:srgbClr val="000000"/>
              </a:outerShdw>
            </a:effectLst>
          </p:grpSpPr>
          <p:sp>
            <p:nvSpPr>
              <p:cNvPr id="177" name="Flowchart: Delay 176"/>
              <p:cNvSpPr/>
              <p:nvPr/>
            </p:nvSpPr>
            <p:spPr bwMode="auto">
              <a:xfrm rot="16200000">
                <a:off x="409100" y="29866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78" name="Oval 177"/>
              <p:cNvSpPr/>
              <p:nvPr/>
            </p:nvSpPr>
            <p:spPr bwMode="auto">
              <a:xfrm>
                <a:off x="437674" y="28940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5" name="Flowchart: Delay 834"/>
              <p:cNvSpPr/>
              <p:nvPr/>
            </p:nvSpPr>
            <p:spPr bwMode="auto">
              <a:xfrm rot="16200000">
                <a:off x="636020" y="298971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6" name="Oval 835"/>
              <p:cNvSpPr/>
              <p:nvPr/>
            </p:nvSpPr>
            <p:spPr bwMode="auto">
              <a:xfrm>
                <a:off x="664594" y="289708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5" name="Flowchart: Delay 854"/>
              <p:cNvSpPr/>
              <p:nvPr/>
            </p:nvSpPr>
            <p:spPr bwMode="auto">
              <a:xfrm rot="16200000">
                <a:off x="863937" y="299709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6" name="Oval 855"/>
              <p:cNvSpPr/>
              <p:nvPr/>
            </p:nvSpPr>
            <p:spPr bwMode="auto">
              <a:xfrm>
                <a:off x="892511" y="290446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3" name="Group 142"/>
            <p:cNvGrpSpPr/>
            <p:nvPr/>
          </p:nvGrpSpPr>
          <p:grpSpPr>
            <a:xfrm>
              <a:off x="3488025" y="4808928"/>
              <a:ext cx="179629" cy="1655104"/>
              <a:chOff x="406481" y="2874259"/>
              <a:chExt cx="179629" cy="1655104"/>
            </a:xfrm>
            <a:solidFill>
              <a:srgbClr val="3333FF"/>
            </a:solidFill>
            <a:effectLst>
              <a:outerShdw blurRad="63500" dist="38100" dir="2700000" algn="ctr" rotWithShape="0">
                <a:srgbClr val="000000"/>
              </a:outerShdw>
            </a:effectLst>
          </p:grpSpPr>
          <p:sp>
            <p:nvSpPr>
              <p:cNvPr id="159" name="Flowchart: Delay 158"/>
              <p:cNvSpPr/>
              <p:nvPr/>
            </p:nvSpPr>
            <p:spPr bwMode="auto">
              <a:xfrm rot="16200000">
                <a:off x="409100" y="29668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76" name="Oval 175"/>
              <p:cNvSpPr/>
              <p:nvPr/>
            </p:nvSpPr>
            <p:spPr bwMode="auto">
              <a:xfrm>
                <a:off x="437674" y="28742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1" name="Flowchart: Delay 860"/>
              <p:cNvSpPr/>
              <p:nvPr/>
            </p:nvSpPr>
            <p:spPr bwMode="auto">
              <a:xfrm rot="16200000">
                <a:off x="409100" y="3247876"/>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2" name="Oval 861"/>
              <p:cNvSpPr/>
              <p:nvPr/>
            </p:nvSpPr>
            <p:spPr bwMode="auto">
              <a:xfrm>
                <a:off x="437674" y="3155244"/>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9" name="Flowchart: Delay 878"/>
              <p:cNvSpPr/>
              <p:nvPr/>
            </p:nvSpPr>
            <p:spPr bwMode="auto">
              <a:xfrm rot="16200000">
                <a:off x="413054" y="353362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0" name="Oval 879"/>
              <p:cNvSpPr/>
              <p:nvPr/>
            </p:nvSpPr>
            <p:spPr bwMode="auto">
              <a:xfrm>
                <a:off x="441628" y="344099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7" name="Flowchart: Delay 896"/>
              <p:cNvSpPr/>
              <p:nvPr/>
            </p:nvSpPr>
            <p:spPr bwMode="auto">
              <a:xfrm rot="16200000">
                <a:off x="413054" y="38146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8" name="Oval 897"/>
              <p:cNvSpPr/>
              <p:nvPr/>
            </p:nvSpPr>
            <p:spPr bwMode="auto">
              <a:xfrm>
                <a:off x="441628" y="37219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5" name="Flowchart: Delay 914"/>
              <p:cNvSpPr/>
              <p:nvPr/>
            </p:nvSpPr>
            <p:spPr bwMode="auto">
              <a:xfrm rot="16200000">
                <a:off x="421943" y="409355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6" name="Oval 915"/>
              <p:cNvSpPr/>
              <p:nvPr/>
            </p:nvSpPr>
            <p:spPr bwMode="auto">
              <a:xfrm>
                <a:off x="450517" y="400091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33" name="Flowchart: Delay 932"/>
              <p:cNvSpPr/>
              <p:nvPr/>
            </p:nvSpPr>
            <p:spPr bwMode="auto">
              <a:xfrm rot="16200000">
                <a:off x="431091" y="437434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34" name="Oval 933"/>
              <p:cNvSpPr/>
              <p:nvPr/>
            </p:nvSpPr>
            <p:spPr bwMode="auto">
              <a:xfrm>
                <a:off x="459665" y="428171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4" name="Group 143"/>
            <p:cNvGrpSpPr/>
            <p:nvPr/>
          </p:nvGrpSpPr>
          <p:grpSpPr>
            <a:xfrm>
              <a:off x="3716625" y="4807608"/>
              <a:ext cx="179629" cy="1655104"/>
              <a:chOff x="406481" y="2874259"/>
              <a:chExt cx="179629" cy="1655104"/>
            </a:xfrm>
            <a:solidFill>
              <a:srgbClr val="3333FF"/>
            </a:solidFill>
            <a:effectLst>
              <a:outerShdw blurRad="63500" dist="38100" dir="2700000" algn="ctr" rotWithShape="0">
                <a:srgbClr val="000000"/>
              </a:outerShdw>
            </a:effectLst>
          </p:grpSpPr>
          <p:sp>
            <p:nvSpPr>
              <p:cNvPr id="157" name="Flowchart: Delay 156"/>
              <p:cNvSpPr/>
              <p:nvPr/>
            </p:nvSpPr>
            <p:spPr bwMode="auto">
              <a:xfrm rot="16200000">
                <a:off x="409100" y="29668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8" name="Oval 157"/>
              <p:cNvSpPr/>
              <p:nvPr/>
            </p:nvSpPr>
            <p:spPr bwMode="auto">
              <a:xfrm>
                <a:off x="437674" y="28742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3" name="Flowchart: Delay 862"/>
              <p:cNvSpPr/>
              <p:nvPr/>
            </p:nvSpPr>
            <p:spPr bwMode="auto">
              <a:xfrm rot="16200000">
                <a:off x="409100" y="3247876"/>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4" name="Oval 863"/>
              <p:cNvSpPr/>
              <p:nvPr/>
            </p:nvSpPr>
            <p:spPr bwMode="auto">
              <a:xfrm>
                <a:off x="437674" y="3155244"/>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1" name="Flowchart: Delay 880"/>
              <p:cNvSpPr/>
              <p:nvPr/>
            </p:nvSpPr>
            <p:spPr bwMode="auto">
              <a:xfrm rot="16200000">
                <a:off x="413054" y="353362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2" name="Oval 881"/>
              <p:cNvSpPr/>
              <p:nvPr/>
            </p:nvSpPr>
            <p:spPr bwMode="auto">
              <a:xfrm>
                <a:off x="441628" y="344099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9" name="Flowchart: Delay 898"/>
              <p:cNvSpPr/>
              <p:nvPr/>
            </p:nvSpPr>
            <p:spPr bwMode="auto">
              <a:xfrm rot="16200000">
                <a:off x="413054" y="38146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0" name="Oval 899"/>
              <p:cNvSpPr/>
              <p:nvPr/>
            </p:nvSpPr>
            <p:spPr bwMode="auto">
              <a:xfrm>
                <a:off x="441628" y="37219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7" name="Flowchart: Delay 916"/>
              <p:cNvSpPr/>
              <p:nvPr/>
            </p:nvSpPr>
            <p:spPr bwMode="auto">
              <a:xfrm rot="16200000">
                <a:off x="421943" y="409355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8" name="Oval 917"/>
              <p:cNvSpPr/>
              <p:nvPr/>
            </p:nvSpPr>
            <p:spPr bwMode="auto">
              <a:xfrm>
                <a:off x="450517" y="400091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35" name="Flowchart: Delay 934"/>
              <p:cNvSpPr/>
              <p:nvPr/>
            </p:nvSpPr>
            <p:spPr bwMode="auto">
              <a:xfrm rot="16200000">
                <a:off x="431091" y="437434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36" name="Oval 935"/>
              <p:cNvSpPr/>
              <p:nvPr/>
            </p:nvSpPr>
            <p:spPr bwMode="auto">
              <a:xfrm>
                <a:off x="459665" y="428171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5" name="Group 144"/>
            <p:cNvGrpSpPr/>
            <p:nvPr/>
          </p:nvGrpSpPr>
          <p:grpSpPr>
            <a:xfrm>
              <a:off x="3946709" y="4808928"/>
              <a:ext cx="399412" cy="1098444"/>
              <a:chOff x="406481" y="2874259"/>
              <a:chExt cx="399412" cy="1098444"/>
            </a:xfrm>
            <a:solidFill>
              <a:srgbClr val="3333FF"/>
            </a:solidFill>
            <a:effectLst>
              <a:outerShdw blurRad="63500" dist="38100" dir="2700000" algn="ctr" rotWithShape="0">
                <a:srgbClr val="000000"/>
              </a:outerShdw>
            </a:effectLst>
          </p:grpSpPr>
          <p:sp>
            <p:nvSpPr>
              <p:cNvPr id="155" name="Flowchart: Delay 154"/>
              <p:cNvSpPr/>
              <p:nvPr/>
            </p:nvSpPr>
            <p:spPr bwMode="auto">
              <a:xfrm rot="16200000">
                <a:off x="409100" y="29668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6" name="Oval 155"/>
              <p:cNvSpPr/>
              <p:nvPr/>
            </p:nvSpPr>
            <p:spPr bwMode="auto">
              <a:xfrm>
                <a:off x="437674" y="28742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9" name="Flowchart: Delay 858"/>
              <p:cNvSpPr/>
              <p:nvPr/>
            </p:nvSpPr>
            <p:spPr bwMode="auto">
              <a:xfrm rot="16200000">
                <a:off x="646920" y="2969958"/>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0" name="Oval 859"/>
              <p:cNvSpPr/>
              <p:nvPr/>
            </p:nvSpPr>
            <p:spPr bwMode="auto">
              <a:xfrm>
                <a:off x="675494" y="2877326"/>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5" name="Flowchart: Delay 864"/>
              <p:cNvSpPr/>
              <p:nvPr/>
            </p:nvSpPr>
            <p:spPr bwMode="auto">
              <a:xfrm rot="16200000">
                <a:off x="409100" y="3247876"/>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6" name="Oval 865"/>
              <p:cNvSpPr/>
              <p:nvPr/>
            </p:nvSpPr>
            <p:spPr bwMode="auto">
              <a:xfrm>
                <a:off x="437674" y="3155244"/>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7" name="Flowchart: Delay 866"/>
              <p:cNvSpPr/>
              <p:nvPr/>
            </p:nvSpPr>
            <p:spPr bwMode="auto">
              <a:xfrm rot="16200000">
                <a:off x="646920" y="325094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8" name="Oval 867"/>
              <p:cNvSpPr/>
              <p:nvPr/>
            </p:nvSpPr>
            <p:spPr bwMode="auto">
              <a:xfrm>
                <a:off x="675494" y="315831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3" name="Flowchart: Delay 882"/>
              <p:cNvSpPr/>
              <p:nvPr/>
            </p:nvSpPr>
            <p:spPr bwMode="auto">
              <a:xfrm rot="16200000">
                <a:off x="413054" y="353362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4" name="Oval 883"/>
              <p:cNvSpPr/>
              <p:nvPr/>
            </p:nvSpPr>
            <p:spPr bwMode="auto">
              <a:xfrm>
                <a:off x="441628" y="344099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5" name="Flowchart: Delay 884"/>
              <p:cNvSpPr/>
              <p:nvPr/>
            </p:nvSpPr>
            <p:spPr bwMode="auto">
              <a:xfrm rot="16200000">
                <a:off x="650874" y="35366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6" name="Oval 885"/>
              <p:cNvSpPr/>
              <p:nvPr/>
            </p:nvSpPr>
            <p:spPr bwMode="auto">
              <a:xfrm>
                <a:off x="679448" y="34440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1" name="Flowchart: Delay 900"/>
              <p:cNvSpPr/>
              <p:nvPr/>
            </p:nvSpPr>
            <p:spPr bwMode="auto">
              <a:xfrm rot="16200000">
                <a:off x="413054" y="38146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2" name="Oval 901"/>
              <p:cNvSpPr/>
              <p:nvPr/>
            </p:nvSpPr>
            <p:spPr bwMode="auto">
              <a:xfrm>
                <a:off x="441628" y="37219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3" name="Flowchart: Delay 902"/>
              <p:cNvSpPr/>
              <p:nvPr/>
            </p:nvSpPr>
            <p:spPr bwMode="auto">
              <a:xfrm rot="16200000">
                <a:off x="650874" y="381768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4" name="Oval 903"/>
              <p:cNvSpPr/>
              <p:nvPr/>
            </p:nvSpPr>
            <p:spPr bwMode="auto">
              <a:xfrm>
                <a:off x="679448" y="372505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6" name="Group 145"/>
            <p:cNvGrpSpPr/>
            <p:nvPr/>
          </p:nvGrpSpPr>
          <p:grpSpPr>
            <a:xfrm>
              <a:off x="4412878" y="4808928"/>
              <a:ext cx="161592" cy="1095377"/>
              <a:chOff x="406481" y="2874259"/>
              <a:chExt cx="161592" cy="1095377"/>
            </a:xfrm>
            <a:solidFill>
              <a:srgbClr val="3333FF"/>
            </a:solidFill>
            <a:effectLst>
              <a:outerShdw blurRad="63500" dist="38100" dir="2700000" algn="ctr" rotWithShape="0">
                <a:srgbClr val="000000"/>
              </a:outerShdw>
            </a:effectLst>
          </p:grpSpPr>
          <p:sp>
            <p:nvSpPr>
              <p:cNvPr id="153" name="Flowchart: Delay 152"/>
              <p:cNvSpPr/>
              <p:nvPr/>
            </p:nvSpPr>
            <p:spPr bwMode="auto">
              <a:xfrm rot="16200000">
                <a:off x="409100" y="29668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4" name="Oval 153"/>
              <p:cNvSpPr/>
              <p:nvPr/>
            </p:nvSpPr>
            <p:spPr bwMode="auto">
              <a:xfrm>
                <a:off x="437674" y="28742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69" name="Flowchart: Delay 868"/>
              <p:cNvSpPr/>
              <p:nvPr/>
            </p:nvSpPr>
            <p:spPr bwMode="auto">
              <a:xfrm rot="16200000">
                <a:off x="409100" y="3247876"/>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0" name="Oval 869"/>
              <p:cNvSpPr/>
              <p:nvPr/>
            </p:nvSpPr>
            <p:spPr bwMode="auto">
              <a:xfrm>
                <a:off x="437674" y="3155244"/>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7" name="Flowchart: Delay 886"/>
              <p:cNvSpPr/>
              <p:nvPr/>
            </p:nvSpPr>
            <p:spPr bwMode="auto">
              <a:xfrm rot="16200000">
                <a:off x="413054" y="353362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8" name="Oval 887"/>
              <p:cNvSpPr/>
              <p:nvPr/>
            </p:nvSpPr>
            <p:spPr bwMode="auto">
              <a:xfrm>
                <a:off x="441628" y="344099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5" name="Flowchart: Delay 904"/>
              <p:cNvSpPr/>
              <p:nvPr/>
            </p:nvSpPr>
            <p:spPr bwMode="auto">
              <a:xfrm rot="16200000">
                <a:off x="413054" y="38146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6" name="Oval 905"/>
              <p:cNvSpPr/>
              <p:nvPr/>
            </p:nvSpPr>
            <p:spPr bwMode="auto">
              <a:xfrm>
                <a:off x="441628" y="37219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7" name="Group 146"/>
            <p:cNvGrpSpPr/>
            <p:nvPr/>
          </p:nvGrpSpPr>
          <p:grpSpPr>
            <a:xfrm>
              <a:off x="4641478" y="4807608"/>
              <a:ext cx="161592" cy="1095377"/>
              <a:chOff x="406481" y="2874259"/>
              <a:chExt cx="161592" cy="1095377"/>
            </a:xfrm>
            <a:solidFill>
              <a:srgbClr val="3333FF"/>
            </a:solidFill>
            <a:effectLst>
              <a:outerShdw blurRad="63500" dist="38100" dir="2700000" algn="ctr" rotWithShape="0">
                <a:srgbClr val="000000"/>
              </a:outerShdw>
            </a:effectLst>
          </p:grpSpPr>
          <p:sp>
            <p:nvSpPr>
              <p:cNvPr id="151" name="Flowchart: Delay 150"/>
              <p:cNvSpPr/>
              <p:nvPr/>
            </p:nvSpPr>
            <p:spPr bwMode="auto">
              <a:xfrm rot="16200000">
                <a:off x="409100" y="29668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2" name="Oval 151"/>
              <p:cNvSpPr/>
              <p:nvPr/>
            </p:nvSpPr>
            <p:spPr bwMode="auto">
              <a:xfrm>
                <a:off x="437674" y="28742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1" name="Flowchart: Delay 870"/>
              <p:cNvSpPr/>
              <p:nvPr/>
            </p:nvSpPr>
            <p:spPr bwMode="auto">
              <a:xfrm rot="16200000">
                <a:off x="409100" y="3247876"/>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2" name="Oval 871"/>
              <p:cNvSpPr/>
              <p:nvPr/>
            </p:nvSpPr>
            <p:spPr bwMode="auto">
              <a:xfrm>
                <a:off x="437674" y="3155244"/>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89" name="Flowchart: Delay 888"/>
              <p:cNvSpPr/>
              <p:nvPr/>
            </p:nvSpPr>
            <p:spPr bwMode="auto">
              <a:xfrm rot="16200000">
                <a:off x="413054" y="353362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0" name="Oval 889"/>
              <p:cNvSpPr/>
              <p:nvPr/>
            </p:nvSpPr>
            <p:spPr bwMode="auto">
              <a:xfrm>
                <a:off x="441628" y="344099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7" name="Flowchart: Delay 906"/>
              <p:cNvSpPr/>
              <p:nvPr/>
            </p:nvSpPr>
            <p:spPr bwMode="auto">
              <a:xfrm rot="16200000">
                <a:off x="413054" y="38146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8" name="Oval 907"/>
              <p:cNvSpPr/>
              <p:nvPr/>
            </p:nvSpPr>
            <p:spPr bwMode="auto">
              <a:xfrm>
                <a:off x="441628" y="37219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148" name="Group 147"/>
            <p:cNvGrpSpPr/>
            <p:nvPr/>
          </p:nvGrpSpPr>
          <p:grpSpPr>
            <a:xfrm>
              <a:off x="4871562" y="4808928"/>
              <a:ext cx="634466" cy="1665554"/>
              <a:chOff x="406481" y="2874259"/>
              <a:chExt cx="634466" cy="1665554"/>
            </a:xfrm>
            <a:solidFill>
              <a:srgbClr val="3333FF"/>
            </a:solidFill>
            <a:effectLst>
              <a:outerShdw blurRad="63500" dist="38100" dir="2700000" algn="ctr" rotWithShape="0">
                <a:srgbClr val="000000"/>
              </a:outerShdw>
            </a:effectLst>
          </p:grpSpPr>
          <p:sp>
            <p:nvSpPr>
              <p:cNvPr id="149" name="Flowchart: Delay 148"/>
              <p:cNvSpPr/>
              <p:nvPr/>
            </p:nvSpPr>
            <p:spPr bwMode="auto">
              <a:xfrm rot="16200000">
                <a:off x="409100" y="29668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50" name="Oval 149"/>
              <p:cNvSpPr/>
              <p:nvPr/>
            </p:nvSpPr>
            <p:spPr bwMode="auto">
              <a:xfrm>
                <a:off x="437674" y="28742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7" name="Flowchart: Delay 836"/>
              <p:cNvSpPr/>
              <p:nvPr/>
            </p:nvSpPr>
            <p:spPr bwMode="auto">
              <a:xfrm rot="16200000">
                <a:off x="636020" y="2969958"/>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38" name="Oval 837"/>
              <p:cNvSpPr/>
              <p:nvPr/>
            </p:nvSpPr>
            <p:spPr bwMode="auto">
              <a:xfrm>
                <a:off x="664594" y="2877326"/>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7" name="Flowchart: Delay 856"/>
              <p:cNvSpPr/>
              <p:nvPr/>
            </p:nvSpPr>
            <p:spPr bwMode="auto">
              <a:xfrm rot="16200000">
                <a:off x="863937" y="297734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58" name="Oval 857"/>
              <p:cNvSpPr/>
              <p:nvPr/>
            </p:nvSpPr>
            <p:spPr bwMode="auto">
              <a:xfrm>
                <a:off x="892511" y="288470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3" name="Flowchart: Delay 872"/>
              <p:cNvSpPr/>
              <p:nvPr/>
            </p:nvSpPr>
            <p:spPr bwMode="auto">
              <a:xfrm rot="16200000">
                <a:off x="409100" y="3247876"/>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4" name="Oval 873"/>
              <p:cNvSpPr/>
              <p:nvPr/>
            </p:nvSpPr>
            <p:spPr bwMode="auto">
              <a:xfrm>
                <a:off x="437674" y="3155244"/>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5" name="Flowchart: Delay 874"/>
              <p:cNvSpPr/>
              <p:nvPr/>
            </p:nvSpPr>
            <p:spPr bwMode="auto">
              <a:xfrm rot="16200000">
                <a:off x="636020" y="325094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6" name="Oval 875"/>
              <p:cNvSpPr/>
              <p:nvPr/>
            </p:nvSpPr>
            <p:spPr bwMode="auto">
              <a:xfrm>
                <a:off x="664594" y="315831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7" name="Flowchart: Delay 876"/>
              <p:cNvSpPr/>
              <p:nvPr/>
            </p:nvSpPr>
            <p:spPr bwMode="auto">
              <a:xfrm rot="16200000">
                <a:off x="863937" y="3258326"/>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78" name="Oval 877"/>
              <p:cNvSpPr/>
              <p:nvPr/>
            </p:nvSpPr>
            <p:spPr bwMode="auto">
              <a:xfrm>
                <a:off x="892511" y="3165694"/>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1" name="Flowchart: Delay 890"/>
              <p:cNvSpPr/>
              <p:nvPr/>
            </p:nvSpPr>
            <p:spPr bwMode="auto">
              <a:xfrm rot="16200000">
                <a:off x="413054" y="353362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2" name="Oval 891"/>
              <p:cNvSpPr/>
              <p:nvPr/>
            </p:nvSpPr>
            <p:spPr bwMode="auto">
              <a:xfrm>
                <a:off x="441628" y="344099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3" name="Flowchart: Delay 892"/>
              <p:cNvSpPr/>
              <p:nvPr/>
            </p:nvSpPr>
            <p:spPr bwMode="auto">
              <a:xfrm rot="16200000">
                <a:off x="639974" y="353669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4" name="Oval 893"/>
              <p:cNvSpPr/>
              <p:nvPr/>
            </p:nvSpPr>
            <p:spPr bwMode="auto">
              <a:xfrm>
                <a:off x="668548" y="344405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5" name="Flowchart: Delay 894"/>
              <p:cNvSpPr/>
              <p:nvPr/>
            </p:nvSpPr>
            <p:spPr bwMode="auto">
              <a:xfrm rot="16200000">
                <a:off x="867891" y="354407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96" name="Oval 895"/>
              <p:cNvSpPr/>
              <p:nvPr/>
            </p:nvSpPr>
            <p:spPr bwMode="auto">
              <a:xfrm>
                <a:off x="896465" y="345144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09" name="Flowchart: Delay 908"/>
              <p:cNvSpPr/>
              <p:nvPr/>
            </p:nvSpPr>
            <p:spPr bwMode="auto">
              <a:xfrm rot="16200000">
                <a:off x="413054" y="38146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0" name="Oval 909"/>
              <p:cNvSpPr/>
              <p:nvPr/>
            </p:nvSpPr>
            <p:spPr bwMode="auto">
              <a:xfrm>
                <a:off x="441628" y="37219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1" name="Flowchart: Delay 910"/>
              <p:cNvSpPr/>
              <p:nvPr/>
            </p:nvSpPr>
            <p:spPr bwMode="auto">
              <a:xfrm rot="16200000">
                <a:off x="639974" y="381768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2" name="Oval 911"/>
              <p:cNvSpPr/>
              <p:nvPr/>
            </p:nvSpPr>
            <p:spPr bwMode="auto">
              <a:xfrm>
                <a:off x="668548" y="372505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3" name="Flowchart: Delay 912"/>
              <p:cNvSpPr/>
              <p:nvPr/>
            </p:nvSpPr>
            <p:spPr bwMode="auto">
              <a:xfrm rot="16200000">
                <a:off x="867891" y="382506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14" name="Oval 913"/>
              <p:cNvSpPr/>
              <p:nvPr/>
            </p:nvSpPr>
            <p:spPr bwMode="auto">
              <a:xfrm>
                <a:off x="896465" y="373243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29" name="Flowchart: Delay 928"/>
              <p:cNvSpPr/>
              <p:nvPr/>
            </p:nvSpPr>
            <p:spPr bwMode="auto">
              <a:xfrm rot="16200000">
                <a:off x="648863" y="409661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30" name="Oval 929"/>
              <p:cNvSpPr/>
              <p:nvPr/>
            </p:nvSpPr>
            <p:spPr bwMode="auto">
              <a:xfrm>
                <a:off x="677437" y="400398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31" name="Flowchart: Delay 930"/>
              <p:cNvSpPr/>
              <p:nvPr/>
            </p:nvSpPr>
            <p:spPr bwMode="auto">
              <a:xfrm rot="16200000">
                <a:off x="876780" y="4104000"/>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32" name="Oval 931"/>
              <p:cNvSpPr/>
              <p:nvPr/>
            </p:nvSpPr>
            <p:spPr bwMode="auto">
              <a:xfrm>
                <a:off x="905354" y="4011368"/>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47" name="Flowchart: Delay 946"/>
              <p:cNvSpPr/>
              <p:nvPr/>
            </p:nvSpPr>
            <p:spPr bwMode="auto">
              <a:xfrm rot="16200000">
                <a:off x="658011" y="437741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48" name="Oval 947"/>
              <p:cNvSpPr/>
              <p:nvPr/>
            </p:nvSpPr>
            <p:spPr bwMode="auto">
              <a:xfrm>
                <a:off x="686585" y="428477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49" name="Flowchart: Delay 948"/>
              <p:cNvSpPr/>
              <p:nvPr/>
            </p:nvSpPr>
            <p:spPr bwMode="auto">
              <a:xfrm rot="16200000">
                <a:off x="885928" y="4384794"/>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0" name="Oval 949"/>
              <p:cNvSpPr/>
              <p:nvPr/>
            </p:nvSpPr>
            <p:spPr bwMode="auto">
              <a:xfrm>
                <a:off x="914502" y="4292162"/>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303" name="Group 302"/>
          <p:cNvGrpSpPr/>
          <p:nvPr/>
        </p:nvGrpSpPr>
        <p:grpSpPr>
          <a:xfrm>
            <a:off x="10021737" y="2281735"/>
            <a:ext cx="1681079" cy="851173"/>
            <a:chOff x="7889400" y="2281735"/>
            <a:chExt cx="1681079" cy="851173"/>
          </a:xfrm>
        </p:grpSpPr>
        <p:grpSp>
          <p:nvGrpSpPr>
            <p:cNvPr id="304" name="Group 303"/>
            <p:cNvGrpSpPr/>
            <p:nvPr/>
          </p:nvGrpSpPr>
          <p:grpSpPr>
            <a:xfrm>
              <a:off x="7889400" y="2283055"/>
              <a:ext cx="1066986" cy="257229"/>
              <a:chOff x="182747" y="3036713"/>
              <a:chExt cx="1066986" cy="257229"/>
            </a:xfrm>
            <a:solidFill>
              <a:srgbClr val="FF6600"/>
            </a:solidFill>
            <a:effectLst>
              <a:outerShdw blurRad="63500" dist="38100" dir="2700000" algn="ctr" rotWithShape="0">
                <a:srgbClr val="000000"/>
              </a:outerShdw>
            </a:effectLst>
          </p:grpSpPr>
          <p:sp>
            <p:nvSpPr>
              <p:cNvPr id="329" name="Flowchart: Delay 3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30" name="Oval 3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5" name="Flowchart: Delay 1024"/>
              <p:cNvSpPr/>
              <p:nvPr/>
            </p:nvSpPr>
            <p:spPr bwMode="auto">
              <a:xfrm rot="16200000">
                <a:off x="185366" y="313892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6" name="Oval 1025"/>
              <p:cNvSpPr/>
              <p:nvPr/>
            </p:nvSpPr>
            <p:spPr bwMode="auto">
              <a:xfrm>
                <a:off x="213940" y="304629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1" name="Flowchart: Delay 1030"/>
              <p:cNvSpPr/>
              <p:nvPr/>
            </p:nvSpPr>
            <p:spPr bwMode="auto">
              <a:xfrm rot="16200000">
                <a:off x="1094714" y="313691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2" name="Oval 1031"/>
              <p:cNvSpPr/>
              <p:nvPr/>
            </p:nvSpPr>
            <p:spPr bwMode="auto">
              <a:xfrm>
                <a:off x="1123288" y="304428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5" name="Group 304"/>
            <p:cNvGrpSpPr/>
            <p:nvPr/>
          </p:nvGrpSpPr>
          <p:grpSpPr>
            <a:xfrm>
              <a:off x="8341734" y="2281735"/>
              <a:ext cx="157638" cy="247651"/>
              <a:chOff x="406481" y="3036713"/>
              <a:chExt cx="157638" cy="247651"/>
            </a:xfrm>
            <a:solidFill>
              <a:srgbClr val="FF6600"/>
            </a:solidFill>
            <a:effectLst>
              <a:outerShdw blurRad="63500" dist="38100" dir="2700000" algn="ctr" rotWithShape="0">
                <a:srgbClr val="000000"/>
              </a:outerShdw>
            </a:effectLst>
          </p:grpSpPr>
          <p:sp>
            <p:nvSpPr>
              <p:cNvPr id="327" name="Flowchart: Delay 3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8" name="Oval 3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6" name="Group 305"/>
            <p:cNvGrpSpPr/>
            <p:nvPr/>
          </p:nvGrpSpPr>
          <p:grpSpPr>
            <a:xfrm>
              <a:off x="8571818" y="2283055"/>
              <a:ext cx="157638" cy="247651"/>
              <a:chOff x="406481" y="3036713"/>
              <a:chExt cx="157638" cy="247651"/>
            </a:xfrm>
            <a:solidFill>
              <a:srgbClr val="FF6600"/>
            </a:solidFill>
            <a:effectLst>
              <a:outerShdw blurRad="63500" dist="38100" dir="2700000" algn="ctr" rotWithShape="0">
                <a:srgbClr val="000000"/>
              </a:outerShdw>
            </a:effectLst>
          </p:grpSpPr>
          <p:sp>
            <p:nvSpPr>
              <p:cNvPr id="325" name="Flowchart: Delay 3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6" name="Oval 3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7" name="Group 306"/>
            <p:cNvGrpSpPr/>
            <p:nvPr/>
          </p:nvGrpSpPr>
          <p:grpSpPr>
            <a:xfrm>
              <a:off x="7891463" y="2583802"/>
              <a:ext cx="1066986" cy="257229"/>
              <a:chOff x="182747" y="3036713"/>
              <a:chExt cx="1066986" cy="257229"/>
            </a:xfrm>
            <a:solidFill>
              <a:srgbClr val="FF6600"/>
            </a:solidFill>
            <a:effectLst>
              <a:outerShdw blurRad="63500" dist="38100" dir="2700000" algn="ctr" rotWithShape="0">
                <a:srgbClr val="000000"/>
              </a:outerShdw>
            </a:effectLst>
          </p:grpSpPr>
          <p:sp>
            <p:nvSpPr>
              <p:cNvPr id="323" name="Flowchart: Delay 3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4" name="Oval 3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7" name="Flowchart: Delay 1026"/>
              <p:cNvSpPr/>
              <p:nvPr/>
            </p:nvSpPr>
            <p:spPr bwMode="auto">
              <a:xfrm rot="16200000">
                <a:off x="185366" y="313892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8" name="Oval 1027"/>
              <p:cNvSpPr/>
              <p:nvPr/>
            </p:nvSpPr>
            <p:spPr bwMode="auto">
              <a:xfrm>
                <a:off x="213940" y="304629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3" name="Flowchart: Delay 1032"/>
              <p:cNvSpPr/>
              <p:nvPr/>
            </p:nvSpPr>
            <p:spPr bwMode="auto">
              <a:xfrm rot="16200000">
                <a:off x="1094714" y="313691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4" name="Oval 1033"/>
              <p:cNvSpPr/>
              <p:nvPr/>
            </p:nvSpPr>
            <p:spPr bwMode="auto">
              <a:xfrm>
                <a:off x="1123288" y="304428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8" name="Group 307"/>
            <p:cNvGrpSpPr/>
            <p:nvPr/>
          </p:nvGrpSpPr>
          <p:grpSpPr>
            <a:xfrm>
              <a:off x="8343797" y="2582482"/>
              <a:ext cx="157638" cy="247651"/>
              <a:chOff x="406481" y="3036713"/>
              <a:chExt cx="157638" cy="247651"/>
            </a:xfrm>
            <a:solidFill>
              <a:srgbClr val="FF6600"/>
            </a:solidFill>
            <a:effectLst>
              <a:outerShdw blurRad="63500" dist="38100" dir="2700000" algn="ctr" rotWithShape="0">
                <a:srgbClr val="000000"/>
              </a:outerShdw>
            </a:effectLst>
          </p:grpSpPr>
          <p:sp>
            <p:nvSpPr>
              <p:cNvPr id="321" name="Flowchart: Delay 3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2" name="Oval 3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09" name="Group 308"/>
            <p:cNvGrpSpPr/>
            <p:nvPr/>
          </p:nvGrpSpPr>
          <p:grpSpPr>
            <a:xfrm>
              <a:off x="8573881" y="2583802"/>
              <a:ext cx="157638" cy="247651"/>
              <a:chOff x="406481" y="3036713"/>
              <a:chExt cx="157638" cy="247651"/>
            </a:xfrm>
            <a:solidFill>
              <a:srgbClr val="FF6600"/>
            </a:solidFill>
            <a:effectLst>
              <a:outerShdw blurRad="63500" dist="38100" dir="2700000" algn="ctr" rotWithShape="0">
                <a:srgbClr val="000000"/>
              </a:outerShdw>
            </a:effectLst>
          </p:grpSpPr>
          <p:sp>
            <p:nvSpPr>
              <p:cNvPr id="319" name="Flowchart: Delay 3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20" name="Oval 3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10" name="Group 309"/>
            <p:cNvGrpSpPr/>
            <p:nvPr/>
          </p:nvGrpSpPr>
          <p:grpSpPr>
            <a:xfrm>
              <a:off x="7891463" y="2875679"/>
              <a:ext cx="1066986" cy="257229"/>
              <a:chOff x="182747" y="3036713"/>
              <a:chExt cx="1066986" cy="257229"/>
            </a:xfrm>
            <a:solidFill>
              <a:srgbClr val="FF6600"/>
            </a:solidFill>
            <a:effectLst>
              <a:outerShdw blurRad="63500" dist="38100" dir="2700000" algn="ctr" rotWithShape="0">
                <a:srgbClr val="000000"/>
              </a:outerShdw>
            </a:effectLst>
          </p:grpSpPr>
          <p:sp>
            <p:nvSpPr>
              <p:cNvPr id="317" name="Flowchart: Delay 3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18" name="Oval 3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9" name="Flowchart: Delay 1028"/>
              <p:cNvSpPr/>
              <p:nvPr/>
            </p:nvSpPr>
            <p:spPr bwMode="auto">
              <a:xfrm rot="16200000">
                <a:off x="185366" y="3138923"/>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0" name="Oval 1029"/>
              <p:cNvSpPr/>
              <p:nvPr/>
            </p:nvSpPr>
            <p:spPr bwMode="auto">
              <a:xfrm>
                <a:off x="213940" y="3046291"/>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5" name="Flowchart: Delay 1034"/>
              <p:cNvSpPr/>
              <p:nvPr/>
            </p:nvSpPr>
            <p:spPr bwMode="auto">
              <a:xfrm rot="16200000">
                <a:off x="1094714" y="313691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6" name="Oval 1035"/>
              <p:cNvSpPr/>
              <p:nvPr/>
            </p:nvSpPr>
            <p:spPr bwMode="auto">
              <a:xfrm>
                <a:off x="1123288" y="304428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11" name="Group 310"/>
            <p:cNvGrpSpPr/>
            <p:nvPr/>
          </p:nvGrpSpPr>
          <p:grpSpPr>
            <a:xfrm>
              <a:off x="8343797" y="2874359"/>
              <a:ext cx="1226682" cy="254321"/>
              <a:chOff x="406481" y="3036713"/>
              <a:chExt cx="1226682" cy="254321"/>
            </a:xfrm>
            <a:solidFill>
              <a:srgbClr val="FF6600"/>
            </a:solidFill>
            <a:effectLst>
              <a:outerShdw blurRad="63500" dist="38100" dir="2700000" algn="ctr" rotWithShape="0">
                <a:srgbClr val="000000"/>
              </a:outerShdw>
            </a:effectLst>
          </p:grpSpPr>
          <p:sp>
            <p:nvSpPr>
              <p:cNvPr id="315" name="Flowchart: Delay 3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16" name="Oval 3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7" name="Flowchart: Delay 1036"/>
              <p:cNvSpPr/>
              <p:nvPr/>
            </p:nvSpPr>
            <p:spPr bwMode="auto">
              <a:xfrm rot="16200000">
                <a:off x="1478144" y="3136015"/>
                <a:ext cx="152400" cy="157638"/>
              </a:xfrm>
              <a:prstGeom prst="flowChartDelay">
                <a:avLst/>
              </a:prstGeom>
              <a:gradFill>
                <a:gsLst>
                  <a:gs pos="0">
                    <a:srgbClr val="FFFF00"/>
                  </a:gs>
                  <a:gs pos="53000">
                    <a:srgbClr val="FFC000"/>
                  </a:gs>
                  <a:gs pos="100000">
                    <a:srgbClr val="FFFF00"/>
                  </a:gs>
                </a:gsLst>
                <a:lin ang="5400000" scaled="0"/>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38" name="Oval 1037"/>
              <p:cNvSpPr/>
              <p:nvPr/>
            </p:nvSpPr>
            <p:spPr bwMode="auto">
              <a:xfrm>
                <a:off x="1506718" y="3043383"/>
                <a:ext cx="95250" cy="95250"/>
              </a:xfrm>
              <a:prstGeom prst="ellipse">
                <a:avLst/>
              </a:prstGeom>
              <a:gradFill>
                <a:gsLst>
                  <a:gs pos="0">
                    <a:srgbClr val="FFFF00"/>
                  </a:gs>
                  <a:gs pos="53000">
                    <a:srgbClr val="FFC000"/>
                  </a:gs>
                  <a:gs pos="100000">
                    <a:srgbClr val="FFFF00"/>
                  </a:gs>
                </a:gsLst>
                <a:lin ang="10800000" scaled="0"/>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12" name="Group 311"/>
            <p:cNvGrpSpPr/>
            <p:nvPr/>
          </p:nvGrpSpPr>
          <p:grpSpPr>
            <a:xfrm>
              <a:off x="8573881" y="2875679"/>
              <a:ext cx="157638" cy="247651"/>
              <a:chOff x="406481" y="3036713"/>
              <a:chExt cx="157638" cy="247651"/>
            </a:xfrm>
            <a:solidFill>
              <a:srgbClr val="FF6600"/>
            </a:solidFill>
            <a:effectLst>
              <a:outerShdw blurRad="63500" dist="38100" dir="2700000" algn="ctr" rotWithShape="0">
                <a:srgbClr val="000000"/>
              </a:outerShdw>
            </a:effectLst>
          </p:grpSpPr>
          <p:sp>
            <p:nvSpPr>
              <p:cNvPr id="313" name="Flowchart: Delay 3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14" name="Oval 3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331" name="Group 330"/>
          <p:cNvGrpSpPr/>
          <p:nvPr/>
        </p:nvGrpSpPr>
        <p:grpSpPr>
          <a:xfrm>
            <a:off x="7392339" y="2296520"/>
            <a:ext cx="1973825" cy="2338332"/>
            <a:chOff x="5590634" y="2296520"/>
            <a:chExt cx="1973825" cy="2338332"/>
          </a:xfrm>
        </p:grpSpPr>
        <p:grpSp>
          <p:nvGrpSpPr>
            <p:cNvPr id="332" name="Group 331"/>
            <p:cNvGrpSpPr/>
            <p:nvPr/>
          </p:nvGrpSpPr>
          <p:grpSpPr>
            <a:xfrm>
              <a:off x="5590634" y="2297840"/>
              <a:ext cx="1739036" cy="253433"/>
              <a:chOff x="-27900" y="3036713"/>
              <a:chExt cx="1739036" cy="253433"/>
            </a:xfrm>
            <a:solidFill>
              <a:srgbClr val="FFCC00"/>
            </a:solidFill>
            <a:effectLst>
              <a:outerShdw blurRad="63500" dist="38100" dir="2700000" algn="ctr" rotWithShape="0">
                <a:srgbClr val="000000"/>
              </a:outerShdw>
            </a:effectLst>
          </p:grpSpPr>
          <p:sp>
            <p:nvSpPr>
              <p:cNvPr id="441" name="Flowchart: Delay 44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42" name="Oval 44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5" name="Flowchart: Delay 954"/>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6" name="Oval 955"/>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3" name="Flowchart: Delay 982"/>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4" name="Oval 983"/>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3" name="Group 332"/>
            <p:cNvGrpSpPr/>
            <p:nvPr/>
          </p:nvGrpSpPr>
          <p:grpSpPr>
            <a:xfrm>
              <a:off x="5819234" y="2296520"/>
              <a:ext cx="1739036" cy="253433"/>
              <a:chOff x="-27900" y="3036713"/>
              <a:chExt cx="1739036" cy="253433"/>
            </a:xfrm>
            <a:solidFill>
              <a:srgbClr val="FFCC00"/>
            </a:solidFill>
            <a:effectLst>
              <a:outerShdw blurRad="63500" dist="38100" dir="2700000" algn="ctr" rotWithShape="0">
                <a:srgbClr val="000000"/>
              </a:outerShdw>
            </a:effectLst>
          </p:grpSpPr>
          <p:sp>
            <p:nvSpPr>
              <p:cNvPr id="439" name="Flowchart: Delay 43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40" name="Oval 43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7" name="Flowchart: Delay 956"/>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8" name="Oval 957"/>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5" name="Flowchart: Delay 984"/>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6" name="Oval 985"/>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4" name="Group 333"/>
            <p:cNvGrpSpPr/>
            <p:nvPr/>
          </p:nvGrpSpPr>
          <p:grpSpPr>
            <a:xfrm>
              <a:off x="6483699" y="2297840"/>
              <a:ext cx="157638" cy="247651"/>
              <a:chOff x="406481" y="3036713"/>
              <a:chExt cx="157638" cy="247651"/>
            </a:xfrm>
            <a:solidFill>
              <a:srgbClr val="FFCC00"/>
            </a:solidFill>
            <a:effectLst>
              <a:outerShdw blurRad="63500" dist="38100" dir="2700000" algn="ctr" rotWithShape="0">
                <a:srgbClr val="000000"/>
              </a:outerShdw>
            </a:effectLst>
          </p:grpSpPr>
          <p:sp>
            <p:nvSpPr>
              <p:cNvPr id="437" name="Flowchart: Delay 43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8" name="Oval 43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5" name="Group 334"/>
            <p:cNvGrpSpPr/>
            <p:nvPr/>
          </p:nvGrpSpPr>
          <p:grpSpPr>
            <a:xfrm>
              <a:off x="6719784" y="2296520"/>
              <a:ext cx="157638" cy="247651"/>
              <a:chOff x="406481" y="3036713"/>
              <a:chExt cx="157638" cy="247651"/>
            </a:xfrm>
            <a:solidFill>
              <a:srgbClr val="FFCC00"/>
            </a:solidFill>
            <a:effectLst>
              <a:outerShdw blurRad="63500" dist="38100" dir="2700000" algn="ctr" rotWithShape="0">
                <a:srgbClr val="000000"/>
              </a:outerShdw>
            </a:effectLst>
          </p:grpSpPr>
          <p:sp>
            <p:nvSpPr>
              <p:cNvPr id="435" name="Flowchart: Delay 43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6" name="Oval 43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6" name="Group 335"/>
            <p:cNvGrpSpPr/>
            <p:nvPr/>
          </p:nvGrpSpPr>
          <p:grpSpPr>
            <a:xfrm>
              <a:off x="6949868" y="2297840"/>
              <a:ext cx="157638" cy="247651"/>
              <a:chOff x="406481" y="3036713"/>
              <a:chExt cx="157638" cy="247651"/>
            </a:xfrm>
            <a:solidFill>
              <a:srgbClr val="FFCC00"/>
            </a:solidFill>
            <a:effectLst>
              <a:outerShdw blurRad="63500" dist="38100" dir="2700000" algn="ctr" rotWithShape="0">
                <a:srgbClr val="000000"/>
              </a:outerShdw>
            </a:effectLst>
          </p:grpSpPr>
          <p:sp>
            <p:nvSpPr>
              <p:cNvPr id="433" name="Flowchart: Delay 43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4" name="Oval 43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7" name="Group 336"/>
            <p:cNvGrpSpPr/>
            <p:nvPr/>
          </p:nvGrpSpPr>
          <p:grpSpPr>
            <a:xfrm>
              <a:off x="5592697" y="2598587"/>
              <a:ext cx="1739036" cy="253433"/>
              <a:chOff x="-27900" y="3036713"/>
              <a:chExt cx="1739036" cy="253433"/>
            </a:xfrm>
            <a:solidFill>
              <a:srgbClr val="FFCC00"/>
            </a:solidFill>
            <a:effectLst>
              <a:outerShdw blurRad="63500" dist="38100" dir="2700000" algn="ctr" rotWithShape="0">
                <a:srgbClr val="000000"/>
              </a:outerShdw>
            </a:effectLst>
          </p:grpSpPr>
          <p:sp>
            <p:nvSpPr>
              <p:cNvPr id="431" name="Flowchart: Delay 43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2" name="Oval 43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9" name="Flowchart: Delay 958"/>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0" name="Oval 959"/>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7" name="Flowchart: Delay 986"/>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8" name="Oval 987"/>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8" name="Group 337"/>
            <p:cNvGrpSpPr/>
            <p:nvPr/>
          </p:nvGrpSpPr>
          <p:grpSpPr>
            <a:xfrm>
              <a:off x="5821297" y="2597267"/>
              <a:ext cx="1739036" cy="253433"/>
              <a:chOff x="-27900" y="3036713"/>
              <a:chExt cx="1739036" cy="253433"/>
            </a:xfrm>
            <a:solidFill>
              <a:srgbClr val="FFCC00"/>
            </a:solidFill>
            <a:effectLst>
              <a:outerShdw blurRad="63500" dist="38100" dir="2700000" algn="ctr" rotWithShape="0">
                <a:srgbClr val="000000"/>
              </a:outerShdw>
            </a:effectLst>
          </p:grpSpPr>
          <p:sp>
            <p:nvSpPr>
              <p:cNvPr id="429" name="Flowchart: Delay 4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30" name="Oval 4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1" name="Flowchart: Delay 960"/>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2" name="Oval 961"/>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9" name="Flowchart: Delay 988"/>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0" name="Oval 989"/>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39" name="Group 338"/>
            <p:cNvGrpSpPr/>
            <p:nvPr/>
          </p:nvGrpSpPr>
          <p:grpSpPr>
            <a:xfrm>
              <a:off x="6485762" y="2598587"/>
              <a:ext cx="157638" cy="247651"/>
              <a:chOff x="406481" y="3036713"/>
              <a:chExt cx="157638" cy="247651"/>
            </a:xfrm>
            <a:solidFill>
              <a:srgbClr val="FFCC00"/>
            </a:solidFill>
            <a:effectLst>
              <a:outerShdw blurRad="63500" dist="38100" dir="2700000" algn="ctr" rotWithShape="0">
                <a:srgbClr val="000000"/>
              </a:outerShdw>
            </a:effectLst>
          </p:grpSpPr>
          <p:sp>
            <p:nvSpPr>
              <p:cNvPr id="427" name="Flowchart: Delay 4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8" name="Oval 4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0" name="Group 339"/>
            <p:cNvGrpSpPr/>
            <p:nvPr/>
          </p:nvGrpSpPr>
          <p:grpSpPr>
            <a:xfrm>
              <a:off x="6721847" y="2597267"/>
              <a:ext cx="157638" cy="247651"/>
              <a:chOff x="406481" y="3036713"/>
              <a:chExt cx="157638" cy="247651"/>
            </a:xfrm>
            <a:solidFill>
              <a:srgbClr val="FFCC00"/>
            </a:solidFill>
            <a:effectLst>
              <a:outerShdw blurRad="63500" dist="38100" dir="2700000" algn="ctr" rotWithShape="0">
                <a:srgbClr val="000000"/>
              </a:outerShdw>
            </a:effectLst>
          </p:grpSpPr>
          <p:sp>
            <p:nvSpPr>
              <p:cNvPr id="425" name="Flowchart: Delay 4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6" name="Oval 4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1" name="Group 340"/>
            <p:cNvGrpSpPr/>
            <p:nvPr/>
          </p:nvGrpSpPr>
          <p:grpSpPr>
            <a:xfrm>
              <a:off x="6951931" y="2598587"/>
              <a:ext cx="157638" cy="247651"/>
              <a:chOff x="406481" y="3036713"/>
              <a:chExt cx="157638" cy="247651"/>
            </a:xfrm>
            <a:solidFill>
              <a:srgbClr val="FFCC00"/>
            </a:solidFill>
            <a:effectLst>
              <a:outerShdw blurRad="63500" dist="38100" dir="2700000" algn="ctr" rotWithShape="0">
                <a:srgbClr val="000000"/>
              </a:outerShdw>
            </a:effectLst>
          </p:grpSpPr>
          <p:sp>
            <p:nvSpPr>
              <p:cNvPr id="423" name="Flowchart: Delay 4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4" name="Oval 4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2" name="Group 341"/>
            <p:cNvGrpSpPr/>
            <p:nvPr/>
          </p:nvGrpSpPr>
          <p:grpSpPr>
            <a:xfrm>
              <a:off x="5592697" y="2890464"/>
              <a:ext cx="1739036" cy="253433"/>
              <a:chOff x="-27900" y="3036713"/>
              <a:chExt cx="1739036" cy="253433"/>
            </a:xfrm>
            <a:solidFill>
              <a:srgbClr val="FFCC00"/>
            </a:solidFill>
            <a:effectLst>
              <a:outerShdw blurRad="63500" dist="38100" dir="2700000" algn="ctr" rotWithShape="0">
                <a:srgbClr val="000000"/>
              </a:outerShdw>
            </a:effectLst>
          </p:grpSpPr>
          <p:sp>
            <p:nvSpPr>
              <p:cNvPr id="421" name="Flowchart: Delay 4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2" name="Oval 4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3" name="Flowchart: Delay 962"/>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4" name="Oval 963"/>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1" name="Flowchart: Delay 990"/>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2" name="Oval 991"/>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3" name="Group 342"/>
            <p:cNvGrpSpPr/>
            <p:nvPr/>
          </p:nvGrpSpPr>
          <p:grpSpPr>
            <a:xfrm>
              <a:off x="5821297" y="2889144"/>
              <a:ext cx="1739036" cy="253433"/>
              <a:chOff x="-27900" y="3036713"/>
              <a:chExt cx="1739036" cy="253433"/>
            </a:xfrm>
            <a:solidFill>
              <a:srgbClr val="FFCC00"/>
            </a:solidFill>
            <a:effectLst>
              <a:outerShdw blurRad="63500" dist="38100" dir="2700000" algn="ctr" rotWithShape="0">
                <a:srgbClr val="000000"/>
              </a:outerShdw>
            </a:effectLst>
          </p:grpSpPr>
          <p:sp>
            <p:nvSpPr>
              <p:cNvPr id="419" name="Flowchart: Delay 4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20" name="Oval 4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5" name="Flowchart: Delay 964"/>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6" name="Oval 965"/>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3" name="Flowchart: Delay 992"/>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4" name="Oval 993"/>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4" name="Group 343"/>
            <p:cNvGrpSpPr/>
            <p:nvPr/>
          </p:nvGrpSpPr>
          <p:grpSpPr>
            <a:xfrm>
              <a:off x="6485762" y="2890464"/>
              <a:ext cx="157638" cy="247651"/>
              <a:chOff x="406481" y="3036713"/>
              <a:chExt cx="157638" cy="247651"/>
            </a:xfrm>
            <a:solidFill>
              <a:srgbClr val="FFCC00"/>
            </a:solidFill>
            <a:effectLst>
              <a:outerShdw blurRad="63500" dist="38100" dir="2700000" algn="ctr" rotWithShape="0">
                <a:srgbClr val="000000"/>
              </a:outerShdw>
            </a:effectLst>
          </p:grpSpPr>
          <p:sp>
            <p:nvSpPr>
              <p:cNvPr id="417" name="Flowchart: Delay 4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8" name="Oval 4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5" name="Group 344"/>
            <p:cNvGrpSpPr/>
            <p:nvPr/>
          </p:nvGrpSpPr>
          <p:grpSpPr>
            <a:xfrm>
              <a:off x="6721847" y="2889144"/>
              <a:ext cx="157638" cy="247651"/>
              <a:chOff x="406481" y="3036713"/>
              <a:chExt cx="157638" cy="247651"/>
            </a:xfrm>
            <a:solidFill>
              <a:srgbClr val="FFCC00"/>
            </a:solidFill>
            <a:effectLst>
              <a:outerShdw blurRad="63500" dist="38100" dir="2700000" algn="ctr" rotWithShape="0">
                <a:srgbClr val="000000"/>
              </a:outerShdw>
            </a:effectLst>
          </p:grpSpPr>
          <p:sp>
            <p:nvSpPr>
              <p:cNvPr id="415" name="Flowchart: Delay 4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6" name="Oval 4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6" name="Group 345"/>
            <p:cNvGrpSpPr/>
            <p:nvPr/>
          </p:nvGrpSpPr>
          <p:grpSpPr>
            <a:xfrm>
              <a:off x="6951931" y="2890464"/>
              <a:ext cx="157638" cy="247651"/>
              <a:chOff x="406481" y="3036713"/>
              <a:chExt cx="157638" cy="247651"/>
            </a:xfrm>
            <a:solidFill>
              <a:srgbClr val="FFCC00"/>
            </a:solidFill>
            <a:effectLst>
              <a:outerShdw blurRad="63500" dist="38100" dir="2700000" algn="ctr" rotWithShape="0">
                <a:srgbClr val="000000"/>
              </a:outerShdw>
            </a:effectLst>
          </p:grpSpPr>
          <p:sp>
            <p:nvSpPr>
              <p:cNvPr id="413" name="Flowchart: Delay 4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4" name="Oval 4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7" name="Group 346"/>
            <p:cNvGrpSpPr/>
            <p:nvPr/>
          </p:nvGrpSpPr>
          <p:grpSpPr>
            <a:xfrm>
              <a:off x="5594760" y="3191211"/>
              <a:ext cx="1739036" cy="253433"/>
              <a:chOff x="-27900" y="3036713"/>
              <a:chExt cx="1739036" cy="253433"/>
            </a:xfrm>
            <a:solidFill>
              <a:srgbClr val="FFCC00"/>
            </a:solidFill>
            <a:effectLst>
              <a:outerShdw blurRad="63500" dist="38100" dir="2700000" algn="ctr" rotWithShape="0">
                <a:srgbClr val="000000"/>
              </a:outerShdw>
            </a:effectLst>
          </p:grpSpPr>
          <p:sp>
            <p:nvSpPr>
              <p:cNvPr id="411" name="Flowchart: Delay 4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2" name="Oval 4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7" name="Flowchart: Delay 966"/>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8" name="Oval 967"/>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5" name="Flowchart: Delay 994"/>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6" name="Oval 995"/>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8" name="Group 347"/>
            <p:cNvGrpSpPr/>
            <p:nvPr/>
          </p:nvGrpSpPr>
          <p:grpSpPr>
            <a:xfrm>
              <a:off x="5823360" y="3189891"/>
              <a:ext cx="1739036" cy="253433"/>
              <a:chOff x="-27900" y="3036713"/>
              <a:chExt cx="1739036" cy="253433"/>
            </a:xfrm>
            <a:solidFill>
              <a:srgbClr val="FFCC00"/>
            </a:solidFill>
            <a:effectLst>
              <a:outerShdw blurRad="63500" dist="38100" dir="2700000" algn="ctr" rotWithShape="0">
                <a:srgbClr val="000000"/>
              </a:outerShdw>
            </a:effectLst>
          </p:grpSpPr>
          <p:sp>
            <p:nvSpPr>
              <p:cNvPr id="409" name="Flowchart: Delay 4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10" name="Oval 4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69" name="Flowchart: Delay 968"/>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0" name="Oval 969"/>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7" name="Flowchart: Delay 996"/>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8" name="Oval 997"/>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49" name="Group 348"/>
            <p:cNvGrpSpPr/>
            <p:nvPr/>
          </p:nvGrpSpPr>
          <p:grpSpPr>
            <a:xfrm>
              <a:off x="6487825" y="3191211"/>
              <a:ext cx="157638" cy="247651"/>
              <a:chOff x="406481" y="3036713"/>
              <a:chExt cx="157638" cy="247651"/>
            </a:xfrm>
            <a:solidFill>
              <a:srgbClr val="FFCC00"/>
            </a:solidFill>
            <a:effectLst>
              <a:outerShdw blurRad="63500" dist="38100" dir="2700000" algn="ctr" rotWithShape="0">
                <a:srgbClr val="000000"/>
              </a:outerShdw>
            </a:effectLst>
          </p:grpSpPr>
          <p:sp>
            <p:nvSpPr>
              <p:cNvPr id="407" name="Flowchart: Delay 4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8" name="Oval 4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0" name="Group 349"/>
            <p:cNvGrpSpPr/>
            <p:nvPr/>
          </p:nvGrpSpPr>
          <p:grpSpPr>
            <a:xfrm>
              <a:off x="6723910" y="3189891"/>
              <a:ext cx="157638" cy="247651"/>
              <a:chOff x="406481" y="3036713"/>
              <a:chExt cx="157638" cy="247651"/>
            </a:xfrm>
            <a:solidFill>
              <a:srgbClr val="FFCC00"/>
            </a:solidFill>
            <a:effectLst>
              <a:outerShdw blurRad="63500" dist="38100" dir="2700000" algn="ctr" rotWithShape="0">
                <a:srgbClr val="000000"/>
              </a:outerShdw>
            </a:effectLst>
          </p:grpSpPr>
          <p:sp>
            <p:nvSpPr>
              <p:cNvPr id="405" name="Flowchart: Delay 4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6" name="Oval 4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1" name="Group 350"/>
            <p:cNvGrpSpPr/>
            <p:nvPr/>
          </p:nvGrpSpPr>
          <p:grpSpPr>
            <a:xfrm>
              <a:off x="6953994" y="3191211"/>
              <a:ext cx="157638" cy="247651"/>
              <a:chOff x="406481" y="3036713"/>
              <a:chExt cx="157638" cy="247651"/>
            </a:xfrm>
            <a:solidFill>
              <a:srgbClr val="FFCC00"/>
            </a:solidFill>
            <a:effectLst>
              <a:outerShdw blurRad="63500" dist="38100" dir="2700000" algn="ctr" rotWithShape="0">
                <a:srgbClr val="000000"/>
              </a:outerShdw>
            </a:effectLst>
          </p:grpSpPr>
          <p:sp>
            <p:nvSpPr>
              <p:cNvPr id="403" name="Flowchart: Delay 40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4" name="Oval 40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2" name="Group 351"/>
            <p:cNvGrpSpPr/>
            <p:nvPr/>
          </p:nvGrpSpPr>
          <p:grpSpPr>
            <a:xfrm>
              <a:off x="5594760" y="3488381"/>
              <a:ext cx="1739036" cy="253433"/>
              <a:chOff x="-27900" y="3036713"/>
              <a:chExt cx="1739036" cy="253433"/>
            </a:xfrm>
            <a:solidFill>
              <a:srgbClr val="FFCC00"/>
            </a:solidFill>
            <a:effectLst>
              <a:outerShdw blurRad="63500" dist="38100" dir="2700000" algn="ctr" rotWithShape="0">
                <a:srgbClr val="000000"/>
              </a:outerShdw>
            </a:effectLst>
          </p:grpSpPr>
          <p:sp>
            <p:nvSpPr>
              <p:cNvPr id="401" name="Flowchart: Delay 4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2" name="Oval 4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1" name="Flowchart: Delay 970"/>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2" name="Oval 971"/>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99" name="Flowchart: Delay 998"/>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0" name="Oval 999"/>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3" name="Group 352"/>
            <p:cNvGrpSpPr/>
            <p:nvPr/>
          </p:nvGrpSpPr>
          <p:grpSpPr>
            <a:xfrm>
              <a:off x="5823360" y="3487061"/>
              <a:ext cx="1739036" cy="253433"/>
              <a:chOff x="-27900" y="3036713"/>
              <a:chExt cx="1739036" cy="253433"/>
            </a:xfrm>
            <a:solidFill>
              <a:srgbClr val="FFCC00"/>
            </a:solidFill>
            <a:effectLst>
              <a:outerShdw blurRad="63500" dist="38100" dir="2700000" algn="ctr" rotWithShape="0">
                <a:srgbClr val="000000"/>
              </a:outerShdw>
            </a:effectLst>
          </p:grpSpPr>
          <p:sp>
            <p:nvSpPr>
              <p:cNvPr id="399" name="Flowchart: Delay 3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00" name="Oval 3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3" name="Flowchart: Delay 972"/>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4" name="Oval 973"/>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1" name="Flowchart: Delay 1000"/>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2" name="Oval 1001"/>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4" name="Group 353"/>
            <p:cNvGrpSpPr/>
            <p:nvPr/>
          </p:nvGrpSpPr>
          <p:grpSpPr>
            <a:xfrm>
              <a:off x="6487825" y="3488381"/>
              <a:ext cx="157638" cy="247651"/>
              <a:chOff x="406481" y="3036713"/>
              <a:chExt cx="157638" cy="247651"/>
            </a:xfrm>
            <a:solidFill>
              <a:srgbClr val="FFCC00"/>
            </a:solidFill>
            <a:effectLst>
              <a:outerShdw blurRad="63500" dist="38100" dir="2700000" algn="ctr" rotWithShape="0">
                <a:srgbClr val="000000"/>
              </a:outerShdw>
            </a:effectLst>
          </p:grpSpPr>
          <p:sp>
            <p:nvSpPr>
              <p:cNvPr id="397" name="Flowchart: Delay 3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8" name="Oval 3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5" name="Group 354"/>
            <p:cNvGrpSpPr/>
            <p:nvPr/>
          </p:nvGrpSpPr>
          <p:grpSpPr>
            <a:xfrm>
              <a:off x="6723910" y="3487061"/>
              <a:ext cx="157638" cy="247651"/>
              <a:chOff x="406481" y="3036713"/>
              <a:chExt cx="157638" cy="247651"/>
            </a:xfrm>
            <a:solidFill>
              <a:srgbClr val="FFCC00"/>
            </a:solidFill>
            <a:effectLst>
              <a:outerShdw blurRad="63500" dist="38100" dir="2700000" algn="ctr" rotWithShape="0">
                <a:srgbClr val="000000"/>
              </a:outerShdw>
            </a:effectLst>
          </p:grpSpPr>
          <p:sp>
            <p:nvSpPr>
              <p:cNvPr id="395" name="Flowchart: Delay 3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6" name="Oval 3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6" name="Group 355"/>
            <p:cNvGrpSpPr/>
            <p:nvPr/>
          </p:nvGrpSpPr>
          <p:grpSpPr>
            <a:xfrm>
              <a:off x="6953994" y="3488381"/>
              <a:ext cx="157638" cy="247651"/>
              <a:chOff x="406481" y="3036713"/>
              <a:chExt cx="157638" cy="247651"/>
            </a:xfrm>
            <a:solidFill>
              <a:srgbClr val="FFCC00"/>
            </a:solidFill>
            <a:effectLst>
              <a:outerShdw blurRad="63500" dist="38100" dir="2700000" algn="ctr" rotWithShape="0">
                <a:srgbClr val="000000"/>
              </a:outerShdw>
            </a:effectLst>
          </p:grpSpPr>
          <p:sp>
            <p:nvSpPr>
              <p:cNvPr id="393" name="Flowchart: Delay 3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4" name="Oval 3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7" name="Group 356"/>
            <p:cNvGrpSpPr/>
            <p:nvPr/>
          </p:nvGrpSpPr>
          <p:grpSpPr>
            <a:xfrm>
              <a:off x="5596823" y="3789128"/>
              <a:ext cx="1739036" cy="253433"/>
              <a:chOff x="-27900" y="3036713"/>
              <a:chExt cx="1739036" cy="253433"/>
            </a:xfrm>
            <a:solidFill>
              <a:srgbClr val="FFCC00"/>
            </a:solidFill>
            <a:effectLst>
              <a:outerShdw blurRad="63500" dist="38100" dir="2700000" algn="ctr" rotWithShape="0">
                <a:srgbClr val="000000"/>
              </a:outerShdw>
            </a:effectLst>
          </p:grpSpPr>
          <p:sp>
            <p:nvSpPr>
              <p:cNvPr id="391" name="Flowchart: Delay 3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2" name="Oval 3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5" name="Flowchart: Delay 974"/>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6" name="Oval 975"/>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3" name="Flowchart: Delay 1002"/>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4" name="Oval 1003"/>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8" name="Group 357"/>
            <p:cNvGrpSpPr/>
            <p:nvPr/>
          </p:nvGrpSpPr>
          <p:grpSpPr>
            <a:xfrm>
              <a:off x="5825423" y="3787808"/>
              <a:ext cx="1739036" cy="253433"/>
              <a:chOff x="-27900" y="3036713"/>
              <a:chExt cx="1739036" cy="253433"/>
            </a:xfrm>
            <a:solidFill>
              <a:srgbClr val="FFCC00"/>
            </a:solidFill>
            <a:effectLst>
              <a:outerShdw blurRad="63500" dist="38100" dir="2700000" algn="ctr" rotWithShape="0">
                <a:srgbClr val="000000"/>
              </a:outerShdw>
            </a:effectLst>
          </p:grpSpPr>
          <p:sp>
            <p:nvSpPr>
              <p:cNvPr id="389" name="Flowchart: Delay 3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90" name="Oval 3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7" name="Flowchart: Delay 976"/>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8" name="Oval 977"/>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5" name="Flowchart: Delay 1004"/>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6" name="Oval 1005"/>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59" name="Group 358"/>
            <p:cNvGrpSpPr/>
            <p:nvPr/>
          </p:nvGrpSpPr>
          <p:grpSpPr>
            <a:xfrm>
              <a:off x="6489888" y="3789128"/>
              <a:ext cx="157638" cy="247651"/>
              <a:chOff x="406481" y="3036713"/>
              <a:chExt cx="157638" cy="247651"/>
            </a:xfrm>
            <a:solidFill>
              <a:srgbClr val="FFCC00"/>
            </a:solidFill>
            <a:effectLst>
              <a:outerShdw blurRad="63500" dist="38100" dir="2700000" algn="ctr" rotWithShape="0">
                <a:srgbClr val="000000"/>
              </a:outerShdw>
            </a:effectLst>
          </p:grpSpPr>
          <p:sp>
            <p:nvSpPr>
              <p:cNvPr id="387" name="Flowchart: Delay 3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8" name="Oval 3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0" name="Group 359"/>
            <p:cNvGrpSpPr/>
            <p:nvPr/>
          </p:nvGrpSpPr>
          <p:grpSpPr>
            <a:xfrm>
              <a:off x="6725973" y="3787808"/>
              <a:ext cx="157638" cy="247651"/>
              <a:chOff x="406481" y="3036713"/>
              <a:chExt cx="157638" cy="247651"/>
            </a:xfrm>
            <a:solidFill>
              <a:srgbClr val="FFCC00"/>
            </a:solidFill>
            <a:effectLst>
              <a:outerShdw blurRad="63500" dist="38100" dir="2700000" algn="ctr" rotWithShape="0">
                <a:srgbClr val="000000"/>
              </a:outerShdw>
            </a:effectLst>
          </p:grpSpPr>
          <p:sp>
            <p:nvSpPr>
              <p:cNvPr id="385" name="Flowchart: Delay 3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6" name="Oval 3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1" name="Group 360"/>
            <p:cNvGrpSpPr/>
            <p:nvPr/>
          </p:nvGrpSpPr>
          <p:grpSpPr>
            <a:xfrm>
              <a:off x="6956057" y="3789128"/>
              <a:ext cx="157638" cy="247651"/>
              <a:chOff x="406481" y="3036713"/>
              <a:chExt cx="157638" cy="247651"/>
            </a:xfrm>
            <a:solidFill>
              <a:srgbClr val="FFCC00"/>
            </a:solidFill>
            <a:effectLst>
              <a:outerShdw blurRad="63500" dist="38100" dir="2700000" algn="ctr" rotWithShape="0">
                <a:srgbClr val="000000"/>
              </a:outerShdw>
            </a:effectLst>
          </p:grpSpPr>
          <p:sp>
            <p:nvSpPr>
              <p:cNvPr id="383" name="Flowchart: Delay 3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4" name="Oval 3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2" name="Group 361"/>
            <p:cNvGrpSpPr/>
            <p:nvPr/>
          </p:nvGrpSpPr>
          <p:grpSpPr>
            <a:xfrm>
              <a:off x="5596823" y="4081005"/>
              <a:ext cx="1752113" cy="553847"/>
              <a:chOff x="-27900" y="3036713"/>
              <a:chExt cx="1752113" cy="553847"/>
            </a:xfrm>
            <a:solidFill>
              <a:srgbClr val="FFCC00"/>
            </a:solidFill>
            <a:effectLst>
              <a:outerShdw blurRad="63500" dist="38100" dir="2700000" algn="ctr" rotWithShape="0">
                <a:srgbClr val="000000"/>
              </a:outerShdw>
            </a:effectLst>
          </p:grpSpPr>
          <p:sp>
            <p:nvSpPr>
              <p:cNvPr id="381" name="Flowchart: Delay 3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2" name="Oval 3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79" name="Flowchart: Delay 978"/>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0" name="Oval 979"/>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7" name="Flowchart: Delay 1006"/>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8" name="Oval 1007"/>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1" name="Flowchart: Delay 1010"/>
              <p:cNvSpPr/>
              <p:nvPr/>
            </p:nvSpPr>
            <p:spPr bwMode="auto">
              <a:xfrm rot="16200000">
                <a:off x="422177" y="3429759"/>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2" name="Oval 1011"/>
              <p:cNvSpPr/>
              <p:nvPr/>
            </p:nvSpPr>
            <p:spPr bwMode="auto">
              <a:xfrm>
                <a:off x="450751" y="3337127"/>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3" name="Flowchart: Delay 1012"/>
              <p:cNvSpPr/>
              <p:nvPr/>
            </p:nvSpPr>
            <p:spPr bwMode="auto">
              <a:xfrm rot="16200000">
                <a:off x="1569194" y="343554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4" name="Oval 1013"/>
              <p:cNvSpPr/>
              <p:nvPr/>
            </p:nvSpPr>
            <p:spPr bwMode="auto">
              <a:xfrm>
                <a:off x="1597768" y="334290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3" name="Group 362"/>
            <p:cNvGrpSpPr/>
            <p:nvPr/>
          </p:nvGrpSpPr>
          <p:grpSpPr>
            <a:xfrm>
              <a:off x="5825423" y="4079685"/>
              <a:ext cx="1739036" cy="553847"/>
              <a:chOff x="-27900" y="3036713"/>
              <a:chExt cx="1739036" cy="553847"/>
            </a:xfrm>
            <a:solidFill>
              <a:srgbClr val="FFCC00"/>
            </a:solidFill>
            <a:effectLst>
              <a:outerShdw blurRad="63500" dist="38100" dir="2700000" algn="ctr" rotWithShape="0">
                <a:srgbClr val="000000"/>
              </a:outerShdw>
            </a:effectLst>
          </p:grpSpPr>
          <p:sp>
            <p:nvSpPr>
              <p:cNvPr id="379" name="Flowchart: Delay 3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80" name="Oval 3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1" name="Flowchart: Delay 980"/>
              <p:cNvSpPr/>
              <p:nvPr/>
            </p:nvSpPr>
            <p:spPr bwMode="auto">
              <a:xfrm rot="16200000">
                <a:off x="-25281"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82" name="Oval 981"/>
              <p:cNvSpPr/>
              <p:nvPr/>
            </p:nvSpPr>
            <p:spPr bwMode="auto">
              <a:xfrm>
                <a:off x="3293"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09" name="Flowchart: Delay 1008"/>
              <p:cNvSpPr/>
              <p:nvPr/>
            </p:nvSpPr>
            <p:spPr bwMode="auto">
              <a:xfrm rot="16200000">
                <a:off x="1556117" y="3135127"/>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0" name="Oval 1009"/>
              <p:cNvSpPr/>
              <p:nvPr/>
            </p:nvSpPr>
            <p:spPr bwMode="auto">
              <a:xfrm>
                <a:off x="1584691" y="3042495"/>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5" name="Flowchart: Delay 1014"/>
              <p:cNvSpPr/>
              <p:nvPr/>
            </p:nvSpPr>
            <p:spPr bwMode="auto">
              <a:xfrm rot="16200000">
                <a:off x="422177" y="3429759"/>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6" name="Oval 1015"/>
              <p:cNvSpPr/>
              <p:nvPr/>
            </p:nvSpPr>
            <p:spPr bwMode="auto">
              <a:xfrm>
                <a:off x="450751" y="3337127"/>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7" name="Flowchart: Delay 1016"/>
              <p:cNvSpPr/>
              <p:nvPr/>
            </p:nvSpPr>
            <p:spPr bwMode="auto">
              <a:xfrm rot="16200000">
                <a:off x="-12204" y="3435541"/>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8" name="Oval 1017"/>
              <p:cNvSpPr/>
              <p:nvPr/>
            </p:nvSpPr>
            <p:spPr bwMode="auto">
              <a:xfrm>
                <a:off x="16370" y="3342909"/>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4" name="Group 363"/>
            <p:cNvGrpSpPr/>
            <p:nvPr/>
          </p:nvGrpSpPr>
          <p:grpSpPr>
            <a:xfrm>
              <a:off x="6489888" y="4081005"/>
              <a:ext cx="170715" cy="548065"/>
              <a:chOff x="406481" y="3036713"/>
              <a:chExt cx="170715" cy="548065"/>
            </a:xfrm>
            <a:solidFill>
              <a:srgbClr val="FFCC00"/>
            </a:solidFill>
            <a:effectLst>
              <a:outerShdw blurRad="63500" dist="38100" dir="2700000" algn="ctr" rotWithShape="0">
                <a:srgbClr val="000000"/>
              </a:outerShdw>
            </a:effectLst>
          </p:grpSpPr>
          <p:sp>
            <p:nvSpPr>
              <p:cNvPr id="377" name="Flowchart: Delay 3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8" name="Oval 3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19" name="Flowchart: Delay 1018"/>
              <p:cNvSpPr/>
              <p:nvPr/>
            </p:nvSpPr>
            <p:spPr bwMode="auto">
              <a:xfrm rot="16200000">
                <a:off x="422177" y="3429759"/>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0" name="Oval 1019"/>
              <p:cNvSpPr/>
              <p:nvPr/>
            </p:nvSpPr>
            <p:spPr bwMode="auto">
              <a:xfrm>
                <a:off x="450751" y="3337127"/>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5" name="Group 364"/>
            <p:cNvGrpSpPr/>
            <p:nvPr/>
          </p:nvGrpSpPr>
          <p:grpSpPr>
            <a:xfrm>
              <a:off x="6725973" y="4079685"/>
              <a:ext cx="170715" cy="548065"/>
              <a:chOff x="406481" y="3036713"/>
              <a:chExt cx="170715" cy="548065"/>
            </a:xfrm>
            <a:solidFill>
              <a:srgbClr val="FFCC00"/>
            </a:solidFill>
            <a:effectLst>
              <a:outerShdw blurRad="63500" dist="38100" dir="2700000" algn="ctr" rotWithShape="0">
                <a:srgbClr val="000000"/>
              </a:outerShdw>
            </a:effectLst>
          </p:grpSpPr>
          <p:sp>
            <p:nvSpPr>
              <p:cNvPr id="375" name="Flowchart: Delay 3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6" name="Oval 3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1" name="Flowchart: Delay 1020"/>
              <p:cNvSpPr/>
              <p:nvPr/>
            </p:nvSpPr>
            <p:spPr bwMode="auto">
              <a:xfrm rot="16200000">
                <a:off x="422177" y="3429759"/>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2" name="Oval 1021"/>
              <p:cNvSpPr/>
              <p:nvPr/>
            </p:nvSpPr>
            <p:spPr bwMode="auto">
              <a:xfrm>
                <a:off x="450751" y="3337127"/>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366" name="Group 365"/>
            <p:cNvGrpSpPr/>
            <p:nvPr/>
          </p:nvGrpSpPr>
          <p:grpSpPr>
            <a:xfrm>
              <a:off x="6956057" y="4081005"/>
              <a:ext cx="170715" cy="548065"/>
              <a:chOff x="406481" y="3036713"/>
              <a:chExt cx="170715" cy="548065"/>
            </a:xfrm>
            <a:solidFill>
              <a:srgbClr val="FFCC00"/>
            </a:solidFill>
            <a:effectLst>
              <a:outerShdw blurRad="63500" dist="38100" dir="2700000" algn="ctr" rotWithShape="0">
                <a:srgbClr val="000000"/>
              </a:outerShdw>
            </a:effectLst>
          </p:grpSpPr>
          <p:sp>
            <p:nvSpPr>
              <p:cNvPr id="373" name="Flowchart: Delay 37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374" name="Oval 37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3" name="Flowchart: Delay 1022"/>
              <p:cNvSpPr/>
              <p:nvPr/>
            </p:nvSpPr>
            <p:spPr bwMode="auto">
              <a:xfrm rot="16200000">
                <a:off x="422177" y="3429759"/>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1024" name="Oval 1023"/>
              <p:cNvSpPr/>
              <p:nvPr/>
            </p:nvSpPr>
            <p:spPr bwMode="auto">
              <a:xfrm>
                <a:off x="450751" y="3337127"/>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443" name="Group 442"/>
          <p:cNvGrpSpPr/>
          <p:nvPr/>
        </p:nvGrpSpPr>
        <p:grpSpPr>
          <a:xfrm>
            <a:off x="1669991" y="2291943"/>
            <a:ext cx="159701" cy="840275"/>
            <a:chOff x="76756" y="3470956"/>
            <a:chExt cx="159701" cy="840275"/>
          </a:xfrm>
        </p:grpSpPr>
        <p:grpSp>
          <p:nvGrpSpPr>
            <p:cNvPr id="455" name="Group 454"/>
            <p:cNvGrpSpPr/>
            <p:nvPr/>
          </p:nvGrpSpPr>
          <p:grpSpPr>
            <a:xfrm>
              <a:off x="76756" y="3470956"/>
              <a:ext cx="157638" cy="247651"/>
              <a:chOff x="406481" y="3036713"/>
              <a:chExt cx="157638" cy="247651"/>
            </a:xfrm>
            <a:solidFill>
              <a:srgbClr val="00CC99"/>
            </a:solidFill>
            <a:effectLst>
              <a:outerShdw blurRad="63500" dist="38100" dir="2700000" algn="ctr" rotWithShape="0">
                <a:srgbClr val="000000"/>
              </a:outerShdw>
            </a:effectLst>
          </p:grpSpPr>
          <p:sp>
            <p:nvSpPr>
              <p:cNvPr id="471" name="Flowchart: Delay 47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72" name="Oval 47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6" name="Group 455"/>
            <p:cNvGrpSpPr/>
            <p:nvPr/>
          </p:nvGrpSpPr>
          <p:grpSpPr>
            <a:xfrm>
              <a:off x="78819" y="3771703"/>
              <a:ext cx="157638" cy="247651"/>
              <a:chOff x="406481" y="3036713"/>
              <a:chExt cx="157638" cy="247651"/>
            </a:xfrm>
            <a:solidFill>
              <a:srgbClr val="00CC99"/>
            </a:solidFill>
            <a:effectLst>
              <a:outerShdw blurRad="63500" dist="38100" dir="2700000" algn="ctr" rotWithShape="0">
                <a:srgbClr val="000000"/>
              </a:outerShdw>
            </a:effectLst>
          </p:grpSpPr>
          <p:sp>
            <p:nvSpPr>
              <p:cNvPr id="469" name="Flowchart: Delay 46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70" name="Oval 46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57" name="Group 456"/>
            <p:cNvGrpSpPr/>
            <p:nvPr/>
          </p:nvGrpSpPr>
          <p:grpSpPr>
            <a:xfrm>
              <a:off x="78819" y="4063580"/>
              <a:ext cx="157638" cy="247651"/>
              <a:chOff x="406481" y="3036713"/>
              <a:chExt cx="157638" cy="247651"/>
            </a:xfrm>
            <a:solidFill>
              <a:srgbClr val="00CC99"/>
            </a:solidFill>
            <a:effectLst>
              <a:outerShdw blurRad="63500" dist="38100" dir="2700000" algn="ctr" rotWithShape="0">
                <a:srgbClr val="000000"/>
              </a:outerShdw>
            </a:effectLst>
          </p:grpSpPr>
          <p:sp>
            <p:nvSpPr>
              <p:cNvPr id="467" name="Flowchart: Delay 46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468" name="Oval 46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grpSp>
        <p:nvGrpSpPr>
          <p:cNvPr id="495" name="Group 494"/>
          <p:cNvGrpSpPr/>
          <p:nvPr/>
        </p:nvGrpSpPr>
        <p:grpSpPr>
          <a:xfrm>
            <a:off x="3060908" y="2290623"/>
            <a:ext cx="1778637" cy="2632310"/>
            <a:chOff x="961550" y="2280415"/>
            <a:chExt cx="1778637" cy="2632310"/>
          </a:xfrm>
        </p:grpSpPr>
        <p:grpSp>
          <p:nvGrpSpPr>
            <p:cNvPr id="496" name="Group 495"/>
            <p:cNvGrpSpPr/>
            <p:nvPr/>
          </p:nvGrpSpPr>
          <p:grpSpPr>
            <a:xfrm>
              <a:off x="1190760" y="2280415"/>
              <a:ext cx="157638" cy="247651"/>
              <a:chOff x="406481" y="3036713"/>
              <a:chExt cx="157638" cy="247651"/>
            </a:xfrm>
            <a:solidFill>
              <a:srgbClr val="CC0099"/>
            </a:solidFill>
            <a:effectLst>
              <a:outerShdw blurRad="63500" dist="38100" dir="2700000" algn="ctr" rotWithShape="0">
                <a:srgbClr val="000000"/>
              </a:outerShdw>
            </a:effectLst>
          </p:grpSpPr>
          <p:sp>
            <p:nvSpPr>
              <p:cNvPr id="815" name="Flowchart: Delay 8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6" name="Oval 8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97" name="Group 496"/>
            <p:cNvGrpSpPr/>
            <p:nvPr/>
          </p:nvGrpSpPr>
          <p:grpSpPr>
            <a:xfrm>
              <a:off x="1420844" y="2281735"/>
              <a:ext cx="157638" cy="247651"/>
              <a:chOff x="406481" y="3036713"/>
              <a:chExt cx="157638" cy="247651"/>
            </a:xfrm>
            <a:solidFill>
              <a:srgbClr val="CC0099"/>
            </a:solidFill>
            <a:effectLst>
              <a:outerShdw blurRad="63500" dist="38100" dir="2700000" algn="ctr" rotWithShape="0">
                <a:srgbClr val="000000"/>
              </a:outerShdw>
            </a:effectLst>
          </p:grpSpPr>
          <p:sp>
            <p:nvSpPr>
              <p:cNvPr id="813" name="Flowchart: Delay 8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4" name="Oval 8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98" name="Group 497"/>
            <p:cNvGrpSpPr/>
            <p:nvPr/>
          </p:nvGrpSpPr>
          <p:grpSpPr>
            <a:xfrm>
              <a:off x="1649444" y="2280415"/>
              <a:ext cx="157638" cy="247651"/>
              <a:chOff x="406481" y="3036713"/>
              <a:chExt cx="157638" cy="247651"/>
            </a:xfrm>
            <a:solidFill>
              <a:srgbClr val="CC0099"/>
            </a:solidFill>
            <a:effectLst>
              <a:outerShdw blurRad="63500" dist="38100" dir="2700000" algn="ctr" rotWithShape="0">
                <a:srgbClr val="000000"/>
              </a:outerShdw>
            </a:effectLst>
          </p:grpSpPr>
          <p:sp>
            <p:nvSpPr>
              <p:cNvPr id="811" name="Flowchart: Delay 8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2" name="Oval 8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499" name="Group 498"/>
            <p:cNvGrpSpPr/>
            <p:nvPr/>
          </p:nvGrpSpPr>
          <p:grpSpPr>
            <a:xfrm>
              <a:off x="1879528" y="2281735"/>
              <a:ext cx="157638" cy="247651"/>
              <a:chOff x="406481" y="3036713"/>
              <a:chExt cx="157638" cy="247651"/>
            </a:xfrm>
            <a:solidFill>
              <a:srgbClr val="CC0099"/>
            </a:solidFill>
            <a:effectLst>
              <a:outerShdw blurRad="63500" dist="38100" dir="2700000" algn="ctr" rotWithShape="0">
                <a:srgbClr val="000000"/>
              </a:outerShdw>
            </a:effectLst>
          </p:grpSpPr>
          <p:sp>
            <p:nvSpPr>
              <p:cNvPr id="809" name="Flowchart: Delay 8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10" name="Oval 8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0" name="Group 499"/>
            <p:cNvGrpSpPr/>
            <p:nvPr/>
          </p:nvGrpSpPr>
          <p:grpSpPr>
            <a:xfrm>
              <a:off x="2115613" y="2280415"/>
              <a:ext cx="157638" cy="247651"/>
              <a:chOff x="406481" y="3036713"/>
              <a:chExt cx="157638" cy="247651"/>
            </a:xfrm>
            <a:solidFill>
              <a:srgbClr val="CC0099"/>
            </a:solidFill>
            <a:effectLst>
              <a:outerShdw blurRad="63500" dist="38100" dir="2700000" algn="ctr" rotWithShape="0">
                <a:srgbClr val="000000"/>
              </a:outerShdw>
            </a:effectLst>
          </p:grpSpPr>
          <p:sp>
            <p:nvSpPr>
              <p:cNvPr id="807" name="Flowchart: Delay 8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8" name="Oval 8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1" name="Group 500"/>
            <p:cNvGrpSpPr/>
            <p:nvPr/>
          </p:nvGrpSpPr>
          <p:grpSpPr>
            <a:xfrm>
              <a:off x="2345697" y="2281735"/>
              <a:ext cx="157638" cy="247651"/>
              <a:chOff x="406481" y="3036713"/>
              <a:chExt cx="157638" cy="247651"/>
            </a:xfrm>
            <a:solidFill>
              <a:srgbClr val="CC0099"/>
            </a:solidFill>
            <a:effectLst>
              <a:outerShdw blurRad="63500" dist="38100" dir="2700000" algn="ctr" rotWithShape="0">
                <a:srgbClr val="000000"/>
              </a:outerShdw>
            </a:effectLst>
          </p:grpSpPr>
          <p:sp>
            <p:nvSpPr>
              <p:cNvPr id="805" name="Flowchart: Delay 8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6" name="Oval 8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2" name="Group 501"/>
            <p:cNvGrpSpPr/>
            <p:nvPr/>
          </p:nvGrpSpPr>
          <p:grpSpPr>
            <a:xfrm>
              <a:off x="2574297" y="2280415"/>
              <a:ext cx="157638" cy="247651"/>
              <a:chOff x="406481" y="3036713"/>
              <a:chExt cx="157638" cy="247651"/>
            </a:xfrm>
            <a:solidFill>
              <a:srgbClr val="CC0099"/>
            </a:solidFill>
            <a:effectLst>
              <a:outerShdw blurRad="63500" dist="38100" dir="2700000" algn="ctr" rotWithShape="0">
                <a:srgbClr val="000000"/>
              </a:outerShdw>
            </a:effectLst>
          </p:grpSpPr>
          <p:sp>
            <p:nvSpPr>
              <p:cNvPr id="803" name="Flowchart: Delay 80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4" name="Oval 80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3" name="Group 502"/>
            <p:cNvGrpSpPr/>
            <p:nvPr/>
          </p:nvGrpSpPr>
          <p:grpSpPr>
            <a:xfrm>
              <a:off x="1192823" y="2581162"/>
              <a:ext cx="157638" cy="247651"/>
              <a:chOff x="406481" y="3036713"/>
              <a:chExt cx="157638" cy="247651"/>
            </a:xfrm>
            <a:solidFill>
              <a:srgbClr val="CC0099"/>
            </a:solidFill>
            <a:effectLst>
              <a:outerShdw blurRad="63500" dist="38100" dir="2700000" algn="ctr" rotWithShape="0">
                <a:srgbClr val="000000"/>
              </a:outerShdw>
            </a:effectLst>
          </p:grpSpPr>
          <p:sp>
            <p:nvSpPr>
              <p:cNvPr id="801" name="Flowchart: Delay 80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2" name="Oval 80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4" name="Group 503"/>
            <p:cNvGrpSpPr/>
            <p:nvPr/>
          </p:nvGrpSpPr>
          <p:grpSpPr>
            <a:xfrm>
              <a:off x="1422907" y="2582482"/>
              <a:ext cx="157638" cy="247651"/>
              <a:chOff x="406481" y="3036713"/>
              <a:chExt cx="157638" cy="247651"/>
            </a:xfrm>
            <a:solidFill>
              <a:srgbClr val="CC0099"/>
            </a:solidFill>
            <a:effectLst>
              <a:outerShdw blurRad="63500" dist="38100" dir="2700000" algn="ctr" rotWithShape="0">
                <a:srgbClr val="000000"/>
              </a:outerShdw>
            </a:effectLst>
          </p:grpSpPr>
          <p:sp>
            <p:nvSpPr>
              <p:cNvPr id="799" name="Flowchart: Delay 79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800" name="Oval 79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5" name="Group 504"/>
            <p:cNvGrpSpPr/>
            <p:nvPr/>
          </p:nvGrpSpPr>
          <p:grpSpPr>
            <a:xfrm>
              <a:off x="1651507" y="2581162"/>
              <a:ext cx="157638" cy="247651"/>
              <a:chOff x="406481" y="3036713"/>
              <a:chExt cx="157638" cy="247651"/>
            </a:xfrm>
            <a:solidFill>
              <a:srgbClr val="CC0099"/>
            </a:solidFill>
            <a:effectLst>
              <a:outerShdw blurRad="63500" dist="38100" dir="2700000" algn="ctr" rotWithShape="0">
                <a:srgbClr val="000000"/>
              </a:outerShdw>
            </a:effectLst>
          </p:grpSpPr>
          <p:sp>
            <p:nvSpPr>
              <p:cNvPr id="797" name="Flowchart: Delay 79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8" name="Oval 79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6" name="Group 505"/>
            <p:cNvGrpSpPr/>
            <p:nvPr/>
          </p:nvGrpSpPr>
          <p:grpSpPr>
            <a:xfrm>
              <a:off x="1881591" y="2582482"/>
              <a:ext cx="157638" cy="247651"/>
              <a:chOff x="406481" y="3036713"/>
              <a:chExt cx="157638" cy="247651"/>
            </a:xfrm>
            <a:solidFill>
              <a:srgbClr val="CC0099"/>
            </a:solidFill>
            <a:effectLst>
              <a:outerShdw blurRad="63500" dist="38100" dir="2700000" algn="ctr" rotWithShape="0">
                <a:srgbClr val="000000"/>
              </a:outerShdw>
            </a:effectLst>
          </p:grpSpPr>
          <p:sp>
            <p:nvSpPr>
              <p:cNvPr id="795" name="Flowchart: Delay 79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6" name="Oval 79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7" name="Group 506"/>
            <p:cNvGrpSpPr/>
            <p:nvPr/>
          </p:nvGrpSpPr>
          <p:grpSpPr>
            <a:xfrm>
              <a:off x="2117676" y="2581162"/>
              <a:ext cx="157638" cy="247651"/>
              <a:chOff x="406481" y="3036713"/>
              <a:chExt cx="157638" cy="247651"/>
            </a:xfrm>
            <a:solidFill>
              <a:srgbClr val="CC0099"/>
            </a:solidFill>
            <a:effectLst>
              <a:outerShdw blurRad="63500" dist="38100" dir="2700000" algn="ctr" rotWithShape="0">
                <a:srgbClr val="000000"/>
              </a:outerShdw>
            </a:effectLst>
          </p:grpSpPr>
          <p:sp>
            <p:nvSpPr>
              <p:cNvPr id="793" name="Flowchart: Delay 79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4" name="Oval 79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8" name="Group 507"/>
            <p:cNvGrpSpPr/>
            <p:nvPr/>
          </p:nvGrpSpPr>
          <p:grpSpPr>
            <a:xfrm>
              <a:off x="2347760" y="2582482"/>
              <a:ext cx="157638" cy="247651"/>
              <a:chOff x="406481" y="3036713"/>
              <a:chExt cx="157638" cy="247651"/>
            </a:xfrm>
            <a:solidFill>
              <a:srgbClr val="CC0099"/>
            </a:solidFill>
            <a:effectLst>
              <a:outerShdw blurRad="63500" dist="38100" dir="2700000" algn="ctr" rotWithShape="0">
                <a:srgbClr val="000000"/>
              </a:outerShdw>
            </a:effectLst>
          </p:grpSpPr>
          <p:sp>
            <p:nvSpPr>
              <p:cNvPr id="791" name="Flowchart: Delay 79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2" name="Oval 79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09" name="Group 508"/>
            <p:cNvGrpSpPr/>
            <p:nvPr/>
          </p:nvGrpSpPr>
          <p:grpSpPr>
            <a:xfrm>
              <a:off x="2576360" y="2581162"/>
              <a:ext cx="157638" cy="247651"/>
              <a:chOff x="406481" y="3036713"/>
              <a:chExt cx="157638" cy="247651"/>
            </a:xfrm>
            <a:solidFill>
              <a:srgbClr val="CC0099"/>
            </a:solidFill>
            <a:effectLst>
              <a:outerShdw blurRad="63500" dist="38100" dir="2700000" algn="ctr" rotWithShape="0">
                <a:srgbClr val="000000"/>
              </a:outerShdw>
            </a:effectLst>
          </p:grpSpPr>
          <p:sp>
            <p:nvSpPr>
              <p:cNvPr id="789" name="Flowchart: Delay 7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90" name="Oval 7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0" name="Group 509"/>
            <p:cNvGrpSpPr/>
            <p:nvPr/>
          </p:nvGrpSpPr>
          <p:grpSpPr>
            <a:xfrm>
              <a:off x="1192823" y="2873039"/>
              <a:ext cx="157638" cy="247651"/>
              <a:chOff x="406481" y="3036713"/>
              <a:chExt cx="157638" cy="247651"/>
            </a:xfrm>
            <a:solidFill>
              <a:srgbClr val="CC0099"/>
            </a:solidFill>
            <a:effectLst>
              <a:outerShdw blurRad="63500" dist="38100" dir="2700000" algn="ctr" rotWithShape="0">
                <a:srgbClr val="000000"/>
              </a:outerShdw>
            </a:effectLst>
          </p:grpSpPr>
          <p:sp>
            <p:nvSpPr>
              <p:cNvPr id="787" name="Flowchart: Delay 7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8" name="Oval 7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1" name="Group 510"/>
            <p:cNvGrpSpPr/>
            <p:nvPr/>
          </p:nvGrpSpPr>
          <p:grpSpPr>
            <a:xfrm>
              <a:off x="1422907" y="2874359"/>
              <a:ext cx="157638" cy="247651"/>
              <a:chOff x="406481" y="3036713"/>
              <a:chExt cx="157638" cy="247651"/>
            </a:xfrm>
            <a:solidFill>
              <a:srgbClr val="CC0099"/>
            </a:solidFill>
            <a:effectLst>
              <a:outerShdw blurRad="63500" dist="38100" dir="2700000" algn="ctr" rotWithShape="0">
                <a:srgbClr val="000000"/>
              </a:outerShdw>
            </a:effectLst>
          </p:grpSpPr>
          <p:sp>
            <p:nvSpPr>
              <p:cNvPr id="785" name="Flowchart: Delay 7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6" name="Oval 7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2" name="Group 511"/>
            <p:cNvGrpSpPr/>
            <p:nvPr/>
          </p:nvGrpSpPr>
          <p:grpSpPr>
            <a:xfrm>
              <a:off x="1651507" y="2873039"/>
              <a:ext cx="157638" cy="247651"/>
              <a:chOff x="406481" y="3036713"/>
              <a:chExt cx="157638" cy="247651"/>
            </a:xfrm>
            <a:solidFill>
              <a:srgbClr val="CC0099"/>
            </a:solidFill>
            <a:effectLst>
              <a:outerShdw blurRad="63500" dist="38100" dir="2700000" algn="ctr" rotWithShape="0">
                <a:srgbClr val="000000"/>
              </a:outerShdw>
            </a:effectLst>
          </p:grpSpPr>
          <p:sp>
            <p:nvSpPr>
              <p:cNvPr id="783" name="Flowchart: Delay 7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4" name="Oval 7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3" name="Group 512"/>
            <p:cNvGrpSpPr/>
            <p:nvPr/>
          </p:nvGrpSpPr>
          <p:grpSpPr>
            <a:xfrm>
              <a:off x="1881591" y="2874359"/>
              <a:ext cx="157638" cy="247651"/>
              <a:chOff x="406481" y="3036713"/>
              <a:chExt cx="157638" cy="247651"/>
            </a:xfrm>
            <a:solidFill>
              <a:srgbClr val="CC0099"/>
            </a:solidFill>
            <a:effectLst>
              <a:outerShdw blurRad="63500" dist="38100" dir="2700000" algn="ctr" rotWithShape="0">
                <a:srgbClr val="000000"/>
              </a:outerShdw>
            </a:effectLst>
          </p:grpSpPr>
          <p:sp>
            <p:nvSpPr>
              <p:cNvPr id="781" name="Flowchart: Delay 7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2" name="Oval 7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4" name="Group 513"/>
            <p:cNvGrpSpPr/>
            <p:nvPr/>
          </p:nvGrpSpPr>
          <p:grpSpPr>
            <a:xfrm>
              <a:off x="2117676" y="2873039"/>
              <a:ext cx="157638" cy="247651"/>
              <a:chOff x="406481" y="3036713"/>
              <a:chExt cx="157638" cy="247651"/>
            </a:xfrm>
            <a:solidFill>
              <a:srgbClr val="CC0099"/>
            </a:solidFill>
            <a:effectLst>
              <a:outerShdw blurRad="63500" dist="38100" dir="2700000" algn="ctr" rotWithShape="0">
                <a:srgbClr val="000000"/>
              </a:outerShdw>
            </a:effectLst>
          </p:grpSpPr>
          <p:sp>
            <p:nvSpPr>
              <p:cNvPr id="779" name="Flowchart: Delay 7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80" name="Oval 7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5" name="Group 514"/>
            <p:cNvGrpSpPr/>
            <p:nvPr/>
          </p:nvGrpSpPr>
          <p:grpSpPr>
            <a:xfrm>
              <a:off x="2347760" y="2874359"/>
              <a:ext cx="157638" cy="247651"/>
              <a:chOff x="406481" y="3036713"/>
              <a:chExt cx="157638" cy="247651"/>
            </a:xfrm>
            <a:solidFill>
              <a:srgbClr val="CC0099"/>
            </a:solidFill>
            <a:effectLst>
              <a:outerShdw blurRad="63500" dist="38100" dir="2700000" algn="ctr" rotWithShape="0">
                <a:srgbClr val="000000"/>
              </a:outerShdw>
            </a:effectLst>
          </p:grpSpPr>
          <p:sp>
            <p:nvSpPr>
              <p:cNvPr id="777" name="Flowchart: Delay 7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8" name="Oval 7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6" name="Group 515"/>
            <p:cNvGrpSpPr/>
            <p:nvPr/>
          </p:nvGrpSpPr>
          <p:grpSpPr>
            <a:xfrm>
              <a:off x="2576360" y="2873039"/>
              <a:ext cx="157638" cy="247651"/>
              <a:chOff x="406481" y="3036713"/>
              <a:chExt cx="157638" cy="247651"/>
            </a:xfrm>
            <a:solidFill>
              <a:srgbClr val="CC0099"/>
            </a:solidFill>
            <a:effectLst>
              <a:outerShdw blurRad="63500" dist="38100" dir="2700000" algn="ctr" rotWithShape="0">
                <a:srgbClr val="000000"/>
              </a:outerShdw>
            </a:effectLst>
          </p:grpSpPr>
          <p:sp>
            <p:nvSpPr>
              <p:cNvPr id="775" name="Flowchart: Delay 7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6" name="Oval 7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7" name="Group 516"/>
            <p:cNvGrpSpPr/>
            <p:nvPr/>
          </p:nvGrpSpPr>
          <p:grpSpPr>
            <a:xfrm>
              <a:off x="1194886" y="3173786"/>
              <a:ext cx="157638" cy="247651"/>
              <a:chOff x="406481" y="3036713"/>
              <a:chExt cx="157638" cy="247651"/>
            </a:xfrm>
            <a:solidFill>
              <a:srgbClr val="CC0099"/>
            </a:solidFill>
            <a:effectLst>
              <a:outerShdw blurRad="63500" dist="38100" dir="2700000" algn="ctr" rotWithShape="0">
                <a:srgbClr val="000000"/>
              </a:outerShdw>
            </a:effectLst>
          </p:grpSpPr>
          <p:sp>
            <p:nvSpPr>
              <p:cNvPr id="773" name="Flowchart: Delay 77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4" name="Oval 77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8" name="Group 517"/>
            <p:cNvGrpSpPr/>
            <p:nvPr/>
          </p:nvGrpSpPr>
          <p:grpSpPr>
            <a:xfrm>
              <a:off x="1424970" y="3175106"/>
              <a:ext cx="157638" cy="247651"/>
              <a:chOff x="406481" y="3036713"/>
              <a:chExt cx="157638" cy="247651"/>
            </a:xfrm>
            <a:solidFill>
              <a:srgbClr val="CC0099"/>
            </a:solidFill>
            <a:effectLst>
              <a:outerShdw blurRad="63500" dist="38100" dir="2700000" algn="ctr" rotWithShape="0">
                <a:srgbClr val="000000"/>
              </a:outerShdw>
            </a:effectLst>
          </p:grpSpPr>
          <p:sp>
            <p:nvSpPr>
              <p:cNvPr id="771" name="Flowchart: Delay 77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2" name="Oval 77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19" name="Group 518"/>
            <p:cNvGrpSpPr/>
            <p:nvPr/>
          </p:nvGrpSpPr>
          <p:grpSpPr>
            <a:xfrm>
              <a:off x="1653570" y="3173786"/>
              <a:ext cx="157638" cy="247651"/>
              <a:chOff x="406481" y="3036713"/>
              <a:chExt cx="157638" cy="247651"/>
            </a:xfrm>
            <a:solidFill>
              <a:srgbClr val="CC0099"/>
            </a:solidFill>
            <a:effectLst>
              <a:outerShdw blurRad="63500" dist="38100" dir="2700000" algn="ctr" rotWithShape="0">
                <a:srgbClr val="000000"/>
              </a:outerShdw>
            </a:effectLst>
          </p:grpSpPr>
          <p:sp>
            <p:nvSpPr>
              <p:cNvPr id="769" name="Flowchart: Delay 76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70" name="Oval 76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0" name="Group 519"/>
            <p:cNvGrpSpPr/>
            <p:nvPr/>
          </p:nvGrpSpPr>
          <p:grpSpPr>
            <a:xfrm>
              <a:off x="1883654" y="3175106"/>
              <a:ext cx="157638" cy="247651"/>
              <a:chOff x="406481" y="3036713"/>
              <a:chExt cx="157638" cy="247651"/>
            </a:xfrm>
            <a:solidFill>
              <a:srgbClr val="CC0099"/>
            </a:solidFill>
            <a:effectLst>
              <a:outerShdw blurRad="63500" dist="38100" dir="2700000" algn="ctr" rotWithShape="0">
                <a:srgbClr val="000000"/>
              </a:outerShdw>
            </a:effectLst>
          </p:grpSpPr>
          <p:sp>
            <p:nvSpPr>
              <p:cNvPr id="767" name="Flowchart: Delay 76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8" name="Oval 76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1" name="Group 520"/>
            <p:cNvGrpSpPr/>
            <p:nvPr/>
          </p:nvGrpSpPr>
          <p:grpSpPr>
            <a:xfrm>
              <a:off x="2119739" y="3173786"/>
              <a:ext cx="157638" cy="247651"/>
              <a:chOff x="406481" y="3036713"/>
              <a:chExt cx="157638" cy="247651"/>
            </a:xfrm>
            <a:solidFill>
              <a:srgbClr val="CC0099"/>
            </a:solidFill>
            <a:effectLst>
              <a:outerShdw blurRad="63500" dist="38100" dir="2700000" algn="ctr" rotWithShape="0">
                <a:srgbClr val="000000"/>
              </a:outerShdw>
            </a:effectLst>
          </p:grpSpPr>
          <p:sp>
            <p:nvSpPr>
              <p:cNvPr id="765" name="Flowchart: Delay 76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6" name="Oval 76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2" name="Group 521"/>
            <p:cNvGrpSpPr/>
            <p:nvPr/>
          </p:nvGrpSpPr>
          <p:grpSpPr>
            <a:xfrm>
              <a:off x="2349823" y="3175106"/>
              <a:ext cx="157638" cy="247651"/>
              <a:chOff x="406481" y="3036713"/>
              <a:chExt cx="157638" cy="247651"/>
            </a:xfrm>
            <a:solidFill>
              <a:srgbClr val="CC0099"/>
            </a:solidFill>
            <a:effectLst>
              <a:outerShdw blurRad="63500" dist="38100" dir="2700000" algn="ctr" rotWithShape="0">
                <a:srgbClr val="000000"/>
              </a:outerShdw>
            </a:effectLst>
          </p:grpSpPr>
          <p:sp>
            <p:nvSpPr>
              <p:cNvPr id="763" name="Flowchart: Delay 76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4" name="Oval 76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3" name="Group 522"/>
            <p:cNvGrpSpPr/>
            <p:nvPr/>
          </p:nvGrpSpPr>
          <p:grpSpPr>
            <a:xfrm>
              <a:off x="2578423" y="3173786"/>
              <a:ext cx="157638" cy="247651"/>
              <a:chOff x="406481" y="3036713"/>
              <a:chExt cx="157638" cy="247651"/>
            </a:xfrm>
            <a:solidFill>
              <a:srgbClr val="CC0099"/>
            </a:solidFill>
            <a:effectLst>
              <a:outerShdw blurRad="63500" dist="38100" dir="2700000" algn="ctr" rotWithShape="0">
                <a:srgbClr val="000000"/>
              </a:outerShdw>
            </a:effectLst>
          </p:grpSpPr>
          <p:sp>
            <p:nvSpPr>
              <p:cNvPr id="761" name="Flowchart: Delay 76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2" name="Oval 76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4" name="Group 523"/>
            <p:cNvGrpSpPr/>
            <p:nvPr/>
          </p:nvGrpSpPr>
          <p:grpSpPr>
            <a:xfrm>
              <a:off x="1194886" y="3470956"/>
              <a:ext cx="157638" cy="247651"/>
              <a:chOff x="406481" y="3036713"/>
              <a:chExt cx="157638" cy="247651"/>
            </a:xfrm>
            <a:solidFill>
              <a:srgbClr val="CC0099"/>
            </a:solidFill>
            <a:effectLst>
              <a:outerShdw blurRad="63500" dist="38100" dir="2700000" algn="ctr" rotWithShape="0">
                <a:srgbClr val="000000"/>
              </a:outerShdw>
            </a:effectLst>
          </p:grpSpPr>
          <p:sp>
            <p:nvSpPr>
              <p:cNvPr id="759" name="Flowchart: Delay 75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60" name="Oval 75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5" name="Group 524"/>
            <p:cNvGrpSpPr/>
            <p:nvPr/>
          </p:nvGrpSpPr>
          <p:grpSpPr>
            <a:xfrm>
              <a:off x="1424970" y="3472276"/>
              <a:ext cx="157638" cy="247651"/>
              <a:chOff x="406481" y="3036713"/>
              <a:chExt cx="157638" cy="247651"/>
            </a:xfrm>
            <a:solidFill>
              <a:srgbClr val="CC0099"/>
            </a:solidFill>
            <a:effectLst>
              <a:outerShdw blurRad="63500" dist="38100" dir="2700000" algn="ctr" rotWithShape="0">
                <a:srgbClr val="000000"/>
              </a:outerShdw>
            </a:effectLst>
          </p:grpSpPr>
          <p:sp>
            <p:nvSpPr>
              <p:cNvPr id="757" name="Flowchart: Delay 75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8" name="Oval 75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6" name="Group 525"/>
            <p:cNvGrpSpPr/>
            <p:nvPr/>
          </p:nvGrpSpPr>
          <p:grpSpPr>
            <a:xfrm>
              <a:off x="1653570" y="3470956"/>
              <a:ext cx="157638" cy="247651"/>
              <a:chOff x="406481" y="3036713"/>
              <a:chExt cx="157638" cy="247651"/>
            </a:xfrm>
            <a:solidFill>
              <a:srgbClr val="CC0099"/>
            </a:solidFill>
            <a:effectLst>
              <a:outerShdw blurRad="63500" dist="38100" dir="2700000" algn="ctr" rotWithShape="0">
                <a:srgbClr val="000000"/>
              </a:outerShdw>
            </a:effectLst>
          </p:grpSpPr>
          <p:sp>
            <p:nvSpPr>
              <p:cNvPr id="755" name="Flowchart: Delay 75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6" name="Oval 75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7" name="Group 526"/>
            <p:cNvGrpSpPr/>
            <p:nvPr/>
          </p:nvGrpSpPr>
          <p:grpSpPr>
            <a:xfrm>
              <a:off x="1883654" y="3472276"/>
              <a:ext cx="157638" cy="247651"/>
              <a:chOff x="406481" y="3036713"/>
              <a:chExt cx="157638" cy="247651"/>
            </a:xfrm>
            <a:solidFill>
              <a:srgbClr val="CC0099"/>
            </a:solidFill>
            <a:effectLst>
              <a:outerShdw blurRad="63500" dist="38100" dir="2700000" algn="ctr" rotWithShape="0">
                <a:srgbClr val="000000"/>
              </a:outerShdw>
            </a:effectLst>
          </p:grpSpPr>
          <p:sp>
            <p:nvSpPr>
              <p:cNvPr id="753" name="Flowchart: Delay 75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4" name="Oval 75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8" name="Group 527"/>
            <p:cNvGrpSpPr/>
            <p:nvPr/>
          </p:nvGrpSpPr>
          <p:grpSpPr>
            <a:xfrm>
              <a:off x="2119739" y="3470956"/>
              <a:ext cx="157638" cy="247651"/>
              <a:chOff x="406481" y="3036713"/>
              <a:chExt cx="157638" cy="247651"/>
            </a:xfrm>
            <a:solidFill>
              <a:srgbClr val="CC0099"/>
            </a:solidFill>
            <a:effectLst>
              <a:outerShdw blurRad="63500" dist="38100" dir="2700000" algn="ctr" rotWithShape="0">
                <a:srgbClr val="000000"/>
              </a:outerShdw>
            </a:effectLst>
          </p:grpSpPr>
          <p:sp>
            <p:nvSpPr>
              <p:cNvPr id="751" name="Flowchart: Delay 75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2" name="Oval 75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29" name="Group 528"/>
            <p:cNvGrpSpPr/>
            <p:nvPr/>
          </p:nvGrpSpPr>
          <p:grpSpPr>
            <a:xfrm>
              <a:off x="2349823" y="3472276"/>
              <a:ext cx="157638" cy="247651"/>
              <a:chOff x="406481" y="3036713"/>
              <a:chExt cx="157638" cy="247651"/>
            </a:xfrm>
            <a:solidFill>
              <a:srgbClr val="CC0099"/>
            </a:solidFill>
            <a:effectLst>
              <a:outerShdw blurRad="63500" dist="38100" dir="2700000" algn="ctr" rotWithShape="0">
                <a:srgbClr val="000000"/>
              </a:outerShdw>
            </a:effectLst>
          </p:grpSpPr>
          <p:sp>
            <p:nvSpPr>
              <p:cNvPr id="749" name="Flowchart: Delay 74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50" name="Oval 74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0" name="Group 529"/>
            <p:cNvGrpSpPr/>
            <p:nvPr/>
          </p:nvGrpSpPr>
          <p:grpSpPr>
            <a:xfrm>
              <a:off x="2578423" y="3470956"/>
              <a:ext cx="157638" cy="247651"/>
              <a:chOff x="406481" y="3036713"/>
              <a:chExt cx="157638" cy="247651"/>
            </a:xfrm>
            <a:solidFill>
              <a:srgbClr val="CC0099"/>
            </a:solidFill>
            <a:effectLst>
              <a:outerShdw blurRad="63500" dist="38100" dir="2700000" algn="ctr" rotWithShape="0">
                <a:srgbClr val="000000"/>
              </a:outerShdw>
            </a:effectLst>
          </p:grpSpPr>
          <p:sp>
            <p:nvSpPr>
              <p:cNvPr id="747" name="Flowchart: Delay 74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8" name="Oval 74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1" name="Group 530"/>
            <p:cNvGrpSpPr/>
            <p:nvPr/>
          </p:nvGrpSpPr>
          <p:grpSpPr>
            <a:xfrm>
              <a:off x="1196949" y="3771703"/>
              <a:ext cx="157638" cy="247651"/>
              <a:chOff x="406481" y="3036713"/>
              <a:chExt cx="157638" cy="247651"/>
            </a:xfrm>
            <a:solidFill>
              <a:srgbClr val="CC0099"/>
            </a:solidFill>
            <a:effectLst>
              <a:outerShdw blurRad="63500" dist="38100" dir="2700000" algn="ctr" rotWithShape="0">
                <a:srgbClr val="000000"/>
              </a:outerShdw>
            </a:effectLst>
          </p:grpSpPr>
          <p:sp>
            <p:nvSpPr>
              <p:cNvPr id="745" name="Flowchart: Delay 74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6" name="Oval 74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2" name="Group 531"/>
            <p:cNvGrpSpPr/>
            <p:nvPr/>
          </p:nvGrpSpPr>
          <p:grpSpPr>
            <a:xfrm>
              <a:off x="1427033" y="3773023"/>
              <a:ext cx="157638" cy="247651"/>
              <a:chOff x="406481" y="3036713"/>
              <a:chExt cx="157638" cy="247651"/>
            </a:xfrm>
            <a:solidFill>
              <a:srgbClr val="CC0099"/>
            </a:solidFill>
            <a:effectLst>
              <a:outerShdw blurRad="63500" dist="38100" dir="2700000" algn="ctr" rotWithShape="0">
                <a:srgbClr val="000000"/>
              </a:outerShdw>
            </a:effectLst>
          </p:grpSpPr>
          <p:sp>
            <p:nvSpPr>
              <p:cNvPr id="743" name="Flowchart: Delay 74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4" name="Oval 74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3" name="Group 532"/>
            <p:cNvGrpSpPr/>
            <p:nvPr/>
          </p:nvGrpSpPr>
          <p:grpSpPr>
            <a:xfrm>
              <a:off x="1655633" y="3771703"/>
              <a:ext cx="157638" cy="247651"/>
              <a:chOff x="406481" y="3036713"/>
              <a:chExt cx="157638" cy="247651"/>
            </a:xfrm>
            <a:solidFill>
              <a:srgbClr val="CC0099"/>
            </a:solidFill>
            <a:effectLst>
              <a:outerShdw blurRad="63500" dist="38100" dir="2700000" algn="ctr" rotWithShape="0">
                <a:srgbClr val="000000"/>
              </a:outerShdw>
            </a:effectLst>
          </p:grpSpPr>
          <p:sp>
            <p:nvSpPr>
              <p:cNvPr id="741" name="Flowchart: Delay 74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2" name="Oval 74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4" name="Group 533"/>
            <p:cNvGrpSpPr/>
            <p:nvPr/>
          </p:nvGrpSpPr>
          <p:grpSpPr>
            <a:xfrm>
              <a:off x="1885717" y="3773023"/>
              <a:ext cx="157638" cy="247651"/>
              <a:chOff x="406481" y="3036713"/>
              <a:chExt cx="157638" cy="247651"/>
            </a:xfrm>
            <a:solidFill>
              <a:srgbClr val="CC0099"/>
            </a:solidFill>
            <a:effectLst>
              <a:outerShdw blurRad="63500" dist="38100" dir="2700000" algn="ctr" rotWithShape="0">
                <a:srgbClr val="000000"/>
              </a:outerShdw>
            </a:effectLst>
          </p:grpSpPr>
          <p:sp>
            <p:nvSpPr>
              <p:cNvPr id="739" name="Flowchart: Delay 73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40" name="Oval 73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5" name="Group 534"/>
            <p:cNvGrpSpPr/>
            <p:nvPr/>
          </p:nvGrpSpPr>
          <p:grpSpPr>
            <a:xfrm>
              <a:off x="2121802" y="3771703"/>
              <a:ext cx="157638" cy="247651"/>
              <a:chOff x="406481" y="3036713"/>
              <a:chExt cx="157638" cy="247651"/>
            </a:xfrm>
            <a:solidFill>
              <a:srgbClr val="CC0099"/>
            </a:solidFill>
            <a:effectLst>
              <a:outerShdw blurRad="63500" dist="38100" dir="2700000" algn="ctr" rotWithShape="0">
                <a:srgbClr val="000000"/>
              </a:outerShdw>
            </a:effectLst>
          </p:grpSpPr>
          <p:sp>
            <p:nvSpPr>
              <p:cNvPr id="737" name="Flowchart: Delay 73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8" name="Oval 73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6" name="Group 535"/>
            <p:cNvGrpSpPr/>
            <p:nvPr/>
          </p:nvGrpSpPr>
          <p:grpSpPr>
            <a:xfrm>
              <a:off x="2351886" y="3773023"/>
              <a:ext cx="157638" cy="247651"/>
              <a:chOff x="406481" y="3036713"/>
              <a:chExt cx="157638" cy="247651"/>
            </a:xfrm>
            <a:solidFill>
              <a:srgbClr val="CC0099"/>
            </a:solidFill>
            <a:effectLst>
              <a:outerShdw blurRad="63500" dist="38100" dir="2700000" algn="ctr" rotWithShape="0">
                <a:srgbClr val="000000"/>
              </a:outerShdw>
            </a:effectLst>
          </p:grpSpPr>
          <p:sp>
            <p:nvSpPr>
              <p:cNvPr id="735" name="Flowchart: Delay 73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6" name="Oval 73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7" name="Group 536"/>
            <p:cNvGrpSpPr/>
            <p:nvPr/>
          </p:nvGrpSpPr>
          <p:grpSpPr>
            <a:xfrm>
              <a:off x="2580486" y="3771703"/>
              <a:ext cx="157638" cy="247651"/>
              <a:chOff x="406481" y="3036713"/>
              <a:chExt cx="157638" cy="247651"/>
            </a:xfrm>
            <a:solidFill>
              <a:srgbClr val="CC0099"/>
            </a:solidFill>
            <a:effectLst>
              <a:outerShdw blurRad="63500" dist="38100" dir="2700000" algn="ctr" rotWithShape="0">
                <a:srgbClr val="000000"/>
              </a:outerShdw>
            </a:effectLst>
          </p:grpSpPr>
          <p:sp>
            <p:nvSpPr>
              <p:cNvPr id="733" name="Flowchart: Delay 73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4" name="Oval 73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8" name="Group 537"/>
            <p:cNvGrpSpPr/>
            <p:nvPr/>
          </p:nvGrpSpPr>
          <p:grpSpPr>
            <a:xfrm>
              <a:off x="1196949" y="4063580"/>
              <a:ext cx="157638" cy="247651"/>
              <a:chOff x="406481" y="3036713"/>
              <a:chExt cx="157638" cy="247651"/>
            </a:xfrm>
            <a:solidFill>
              <a:srgbClr val="CC0099"/>
            </a:solidFill>
            <a:effectLst>
              <a:outerShdw blurRad="63500" dist="38100" dir="2700000" algn="ctr" rotWithShape="0">
                <a:srgbClr val="000000"/>
              </a:outerShdw>
            </a:effectLst>
          </p:grpSpPr>
          <p:sp>
            <p:nvSpPr>
              <p:cNvPr id="731" name="Flowchart: Delay 73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2" name="Oval 73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39" name="Group 538"/>
            <p:cNvGrpSpPr/>
            <p:nvPr/>
          </p:nvGrpSpPr>
          <p:grpSpPr>
            <a:xfrm>
              <a:off x="1427033" y="4064900"/>
              <a:ext cx="157638" cy="247651"/>
              <a:chOff x="406481" y="3036713"/>
              <a:chExt cx="157638" cy="247651"/>
            </a:xfrm>
            <a:solidFill>
              <a:srgbClr val="CC0099"/>
            </a:solidFill>
            <a:effectLst>
              <a:outerShdw blurRad="63500" dist="38100" dir="2700000" algn="ctr" rotWithShape="0">
                <a:srgbClr val="000000"/>
              </a:outerShdw>
            </a:effectLst>
          </p:grpSpPr>
          <p:sp>
            <p:nvSpPr>
              <p:cNvPr id="729" name="Flowchart: Delay 72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30" name="Oval 72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0" name="Group 539"/>
            <p:cNvGrpSpPr/>
            <p:nvPr/>
          </p:nvGrpSpPr>
          <p:grpSpPr>
            <a:xfrm>
              <a:off x="1655633" y="4063580"/>
              <a:ext cx="157638" cy="247651"/>
              <a:chOff x="406481" y="3036713"/>
              <a:chExt cx="157638" cy="247651"/>
            </a:xfrm>
            <a:solidFill>
              <a:srgbClr val="CC0099"/>
            </a:solidFill>
            <a:effectLst>
              <a:outerShdw blurRad="63500" dist="38100" dir="2700000" algn="ctr" rotWithShape="0">
                <a:srgbClr val="000000"/>
              </a:outerShdw>
            </a:effectLst>
          </p:grpSpPr>
          <p:sp>
            <p:nvSpPr>
              <p:cNvPr id="727" name="Flowchart: Delay 72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8" name="Oval 72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1" name="Group 540"/>
            <p:cNvGrpSpPr/>
            <p:nvPr/>
          </p:nvGrpSpPr>
          <p:grpSpPr>
            <a:xfrm>
              <a:off x="1885717" y="4064900"/>
              <a:ext cx="157638" cy="247651"/>
              <a:chOff x="406481" y="3036713"/>
              <a:chExt cx="157638" cy="247651"/>
            </a:xfrm>
            <a:solidFill>
              <a:srgbClr val="CC0099"/>
            </a:solidFill>
            <a:effectLst>
              <a:outerShdw blurRad="63500" dist="38100" dir="2700000" algn="ctr" rotWithShape="0">
                <a:srgbClr val="000000"/>
              </a:outerShdw>
            </a:effectLst>
          </p:grpSpPr>
          <p:sp>
            <p:nvSpPr>
              <p:cNvPr id="725" name="Flowchart: Delay 72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6" name="Oval 72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2" name="Group 541"/>
            <p:cNvGrpSpPr/>
            <p:nvPr/>
          </p:nvGrpSpPr>
          <p:grpSpPr>
            <a:xfrm>
              <a:off x="2121802" y="4063580"/>
              <a:ext cx="157638" cy="247651"/>
              <a:chOff x="406481" y="3036713"/>
              <a:chExt cx="157638" cy="247651"/>
            </a:xfrm>
            <a:solidFill>
              <a:srgbClr val="CC0099"/>
            </a:solidFill>
            <a:effectLst>
              <a:outerShdw blurRad="63500" dist="38100" dir="2700000" algn="ctr" rotWithShape="0">
                <a:srgbClr val="000000"/>
              </a:outerShdw>
            </a:effectLst>
          </p:grpSpPr>
          <p:sp>
            <p:nvSpPr>
              <p:cNvPr id="723" name="Flowchart: Delay 72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4" name="Oval 72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3" name="Group 542"/>
            <p:cNvGrpSpPr/>
            <p:nvPr/>
          </p:nvGrpSpPr>
          <p:grpSpPr>
            <a:xfrm>
              <a:off x="2351886" y="4064900"/>
              <a:ext cx="157638" cy="247651"/>
              <a:chOff x="406481" y="3036713"/>
              <a:chExt cx="157638" cy="247651"/>
            </a:xfrm>
            <a:solidFill>
              <a:srgbClr val="CC0099"/>
            </a:solidFill>
            <a:effectLst>
              <a:outerShdw blurRad="63500" dist="38100" dir="2700000" algn="ctr" rotWithShape="0">
                <a:srgbClr val="000000"/>
              </a:outerShdw>
            </a:effectLst>
          </p:grpSpPr>
          <p:sp>
            <p:nvSpPr>
              <p:cNvPr id="721" name="Flowchart: Delay 72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2" name="Oval 72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4" name="Group 543"/>
            <p:cNvGrpSpPr/>
            <p:nvPr/>
          </p:nvGrpSpPr>
          <p:grpSpPr>
            <a:xfrm>
              <a:off x="2580486" y="4063580"/>
              <a:ext cx="157638" cy="247651"/>
              <a:chOff x="406481" y="3036713"/>
              <a:chExt cx="157638" cy="247651"/>
            </a:xfrm>
            <a:solidFill>
              <a:srgbClr val="CC0099"/>
            </a:solidFill>
            <a:effectLst>
              <a:outerShdw blurRad="63500" dist="38100" dir="2700000" algn="ctr" rotWithShape="0">
                <a:srgbClr val="000000"/>
              </a:outerShdw>
            </a:effectLst>
          </p:grpSpPr>
          <p:sp>
            <p:nvSpPr>
              <p:cNvPr id="719" name="Flowchart: Delay 71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20" name="Oval 71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5" name="Group 544"/>
            <p:cNvGrpSpPr/>
            <p:nvPr/>
          </p:nvGrpSpPr>
          <p:grpSpPr>
            <a:xfrm>
              <a:off x="1199012" y="4364327"/>
              <a:ext cx="157638" cy="247651"/>
              <a:chOff x="406481" y="3036713"/>
              <a:chExt cx="157638" cy="247651"/>
            </a:xfrm>
            <a:solidFill>
              <a:srgbClr val="CC0099"/>
            </a:solidFill>
            <a:effectLst>
              <a:outerShdw blurRad="63500" dist="38100" dir="2700000" algn="ctr" rotWithShape="0">
                <a:srgbClr val="000000"/>
              </a:outerShdw>
            </a:effectLst>
          </p:grpSpPr>
          <p:sp>
            <p:nvSpPr>
              <p:cNvPr id="717" name="Flowchart: Delay 71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8" name="Oval 71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6" name="Group 545"/>
            <p:cNvGrpSpPr/>
            <p:nvPr/>
          </p:nvGrpSpPr>
          <p:grpSpPr>
            <a:xfrm>
              <a:off x="1429096" y="4365647"/>
              <a:ext cx="157638" cy="247651"/>
              <a:chOff x="406481" y="3036713"/>
              <a:chExt cx="157638" cy="247651"/>
            </a:xfrm>
            <a:solidFill>
              <a:srgbClr val="CC0099"/>
            </a:solidFill>
            <a:effectLst>
              <a:outerShdw blurRad="63500" dist="38100" dir="2700000" algn="ctr" rotWithShape="0">
                <a:srgbClr val="000000"/>
              </a:outerShdw>
            </a:effectLst>
          </p:grpSpPr>
          <p:sp>
            <p:nvSpPr>
              <p:cNvPr id="715" name="Flowchart: Delay 71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6" name="Oval 71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7" name="Group 546"/>
            <p:cNvGrpSpPr/>
            <p:nvPr/>
          </p:nvGrpSpPr>
          <p:grpSpPr>
            <a:xfrm>
              <a:off x="1657696" y="4364327"/>
              <a:ext cx="171355" cy="547078"/>
              <a:chOff x="406481" y="3036713"/>
              <a:chExt cx="171355" cy="547078"/>
            </a:xfrm>
            <a:solidFill>
              <a:srgbClr val="CC0099"/>
            </a:solidFill>
            <a:effectLst>
              <a:outerShdw blurRad="63500" dist="38100" dir="2700000" algn="ctr" rotWithShape="0">
                <a:srgbClr val="000000"/>
              </a:outerShdw>
            </a:effectLst>
          </p:grpSpPr>
          <p:sp>
            <p:nvSpPr>
              <p:cNvPr id="713" name="Flowchart: Delay 71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4" name="Oval 71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1" name="Flowchart: Delay 950"/>
              <p:cNvSpPr/>
              <p:nvPr/>
            </p:nvSpPr>
            <p:spPr bwMode="auto">
              <a:xfrm rot="16200000">
                <a:off x="422817" y="342877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2" name="Oval 951"/>
              <p:cNvSpPr/>
              <p:nvPr/>
            </p:nvSpPr>
            <p:spPr bwMode="auto">
              <a:xfrm>
                <a:off x="451391" y="333614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8" name="Group 547"/>
            <p:cNvGrpSpPr/>
            <p:nvPr/>
          </p:nvGrpSpPr>
          <p:grpSpPr>
            <a:xfrm>
              <a:off x="1887780" y="4365647"/>
              <a:ext cx="171355" cy="547078"/>
              <a:chOff x="406481" y="3036713"/>
              <a:chExt cx="171355" cy="547078"/>
            </a:xfrm>
            <a:solidFill>
              <a:srgbClr val="CC0099"/>
            </a:solidFill>
            <a:effectLst>
              <a:outerShdw blurRad="63500" dist="38100" dir="2700000" algn="ctr" rotWithShape="0">
                <a:srgbClr val="000000"/>
              </a:outerShdw>
            </a:effectLst>
          </p:grpSpPr>
          <p:sp>
            <p:nvSpPr>
              <p:cNvPr id="711" name="Flowchart: Delay 71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2" name="Oval 71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3" name="Flowchart: Delay 952"/>
              <p:cNvSpPr/>
              <p:nvPr/>
            </p:nvSpPr>
            <p:spPr bwMode="auto">
              <a:xfrm rot="16200000">
                <a:off x="422817" y="3428772"/>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954" name="Oval 953"/>
              <p:cNvSpPr/>
              <p:nvPr/>
            </p:nvSpPr>
            <p:spPr bwMode="auto">
              <a:xfrm>
                <a:off x="451391" y="3336140"/>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49" name="Group 548"/>
            <p:cNvGrpSpPr/>
            <p:nvPr/>
          </p:nvGrpSpPr>
          <p:grpSpPr>
            <a:xfrm>
              <a:off x="2123865" y="4364327"/>
              <a:ext cx="157638" cy="247651"/>
              <a:chOff x="406481" y="3036713"/>
              <a:chExt cx="157638" cy="247651"/>
            </a:xfrm>
            <a:solidFill>
              <a:srgbClr val="CC0099"/>
            </a:solidFill>
            <a:effectLst>
              <a:outerShdw blurRad="63500" dist="38100" dir="2700000" algn="ctr" rotWithShape="0">
                <a:srgbClr val="000000"/>
              </a:outerShdw>
            </a:effectLst>
          </p:grpSpPr>
          <p:sp>
            <p:nvSpPr>
              <p:cNvPr id="709" name="Flowchart: Delay 70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10" name="Oval 70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0" name="Group 549"/>
            <p:cNvGrpSpPr/>
            <p:nvPr/>
          </p:nvGrpSpPr>
          <p:grpSpPr>
            <a:xfrm>
              <a:off x="2353949" y="4365647"/>
              <a:ext cx="157638" cy="247651"/>
              <a:chOff x="406481" y="3036713"/>
              <a:chExt cx="157638" cy="247651"/>
            </a:xfrm>
            <a:solidFill>
              <a:srgbClr val="CC0099"/>
            </a:solidFill>
            <a:effectLst>
              <a:outerShdw blurRad="63500" dist="38100" dir="2700000" algn="ctr" rotWithShape="0">
                <a:srgbClr val="000000"/>
              </a:outerShdw>
            </a:effectLst>
          </p:grpSpPr>
          <p:sp>
            <p:nvSpPr>
              <p:cNvPr id="707" name="Flowchart: Delay 70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08" name="Oval 70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1" name="Group 550"/>
            <p:cNvGrpSpPr/>
            <p:nvPr/>
          </p:nvGrpSpPr>
          <p:grpSpPr>
            <a:xfrm>
              <a:off x="2582549" y="4364327"/>
              <a:ext cx="157638" cy="247651"/>
              <a:chOff x="406481" y="3036713"/>
              <a:chExt cx="157638" cy="247651"/>
            </a:xfrm>
            <a:solidFill>
              <a:srgbClr val="CC0099"/>
            </a:solidFill>
            <a:effectLst>
              <a:outerShdw blurRad="63500" dist="38100" dir="2700000" algn="ctr" rotWithShape="0">
                <a:srgbClr val="000000"/>
              </a:outerShdw>
            </a:effectLst>
          </p:grpSpPr>
          <p:sp>
            <p:nvSpPr>
              <p:cNvPr id="705" name="Flowchart: Delay 70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706" name="Oval 70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59" name="Group 558"/>
            <p:cNvGrpSpPr/>
            <p:nvPr/>
          </p:nvGrpSpPr>
          <p:grpSpPr>
            <a:xfrm>
              <a:off x="961550" y="2280415"/>
              <a:ext cx="157638" cy="247651"/>
              <a:chOff x="406481" y="3036713"/>
              <a:chExt cx="157638" cy="247651"/>
            </a:xfrm>
            <a:solidFill>
              <a:srgbClr val="CC0099"/>
            </a:solidFill>
            <a:effectLst>
              <a:outerShdw blurRad="63500" dist="38100" dir="2700000" algn="ctr" rotWithShape="0">
                <a:srgbClr val="000000"/>
              </a:outerShdw>
            </a:effectLst>
          </p:grpSpPr>
          <p:sp>
            <p:nvSpPr>
              <p:cNvPr id="689" name="Flowchart: Delay 68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90" name="Oval 68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0" name="Group 559"/>
            <p:cNvGrpSpPr/>
            <p:nvPr/>
          </p:nvGrpSpPr>
          <p:grpSpPr>
            <a:xfrm>
              <a:off x="963613" y="2581162"/>
              <a:ext cx="157638" cy="247651"/>
              <a:chOff x="406481" y="3036713"/>
              <a:chExt cx="157638" cy="247651"/>
            </a:xfrm>
            <a:solidFill>
              <a:srgbClr val="CC0099"/>
            </a:solidFill>
            <a:effectLst>
              <a:outerShdw blurRad="63500" dist="38100" dir="2700000" algn="ctr" rotWithShape="0">
                <a:srgbClr val="000000"/>
              </a:outerShdw>
            </a:effectLst>
          </p:grpSpPr>
          <p:sp>
            <p:nvSpPr>
              <p:cNvPr id="687" name="Flowchart: Delay 68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8" name="Oval 68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1" name="Group 560"/>
            <p:cNvGrpSpPr/>
            <p:nvPr/>
          </p:nvGrpSpPr>
          <p:grpSpPr>
            <a:xfrm>
              <a:off x="963613" y="2873039"/>
              <a:ext cx="157638" cy="247651"/>
              <a:chOff x="406481" y="3036713"/>
              <a:chExt cx="157638" cy="247651"/>
            </a:xfrm>
            <a:solidFill>
              <a:srgbClr val="CC0099"/>
            </a:solidFill>
            <a:effectLst>
              <a:outerShdw blurRad="63500" dist="38100" dir="2700000" algn="ctr" rotWithShape="0">
                <a:srgbClr val="000000"/>
              </a:outerShdw>
            </a:effectLst>
          </p:grpSpPr>
          <p:sp>
            <p:nvSpPr>
              <p:cNvPr id="685" name="Flowchart: Delay 68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6" name="Oval 68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2" name="Group 561"/>
            <p:cNvGrpSpPr/>
            <p:nvPr/>
          </p:nvGrpSpPr>
          <p:grpSpPr>
            <a:xfrm>
              <a:off x="965676" y="3173786"/>
              <a:ext cx="157638" cy="247651"/>
              <a:chOff x="406481" y="3036713"/>
              <a:chExt cx="157638" cy="247651"/>
            </a:xfrm>
            <a:solidFill>
              <a:srgbClr val="CC0099"/>
            </a:solidFill>
            <a:effectLst>
              <a:outerShdw blurRad="63500" dist="38100" dir="2700000" algn="ctr" rotWithShape="0">
                <a:srgbClr val="000000"/>
              </a:outerShdw>
            </a:effectLst>
          </p:grpSpPr>
          <p:sp>
            <p:nvSpPr>
              <p:cNvPr id="683" name="Flowchart: Delay 682"/>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4" name="Oval 683"/>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3" name="Group 562"/>
            <p:cNvGrpSpPr/>
            <p:nvPr/>
          </p:nvGrpSpPr>
          <p:grpSpPr>
            <a:xfrm>
              <a:off x="965676" y="3470956"/>
              <a:ext cx="157638" cy="247651"/>
              <a:chOff x="406481" y="3036713"/>
              <a:chExt cx="157638" cy="247651"/>
            </a:xfrm>
            <a:solidFill>
              <a:srgbClr val="CC0099"/>
            </a:solidFill>
            <a:effectLst>
              <a:outerShdw blurRad="63500" dist="38100" dir="2700000" algn="ctr" rotWithShape="0">
                <a:srgbClr val="000000"/>
              </a:outerShdw>
            </a:effectLst>
          </p:grpSpPr>
          <p:sp>
            <p:nvSpPr>
              <p:cNvPr id="681" name="Flowchart: Delay 680"/>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2" name="Oval 681"/>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4" name="Group 563"/>
            <p:cNvGrpSpPr/>
            <p:nvPr/>
          </p:nvGrpSpPr>
          <p:grpSpPr>
            <a:xfrm>
              <a:off x="967739" y="3771703"/>
              <a:ext cx="157638" cy="247651"/>
              <a:chOff x="406481" y="3036713"/>
              <a:chExt cx="157638" cy="247651"/>
            </a:xfrm>
            <a:solidFill>
              <a:srgbClr val="CC0099"/>
            </a:solidFill>
            <a:effectLst>
              <a:outerShdw blurRad="63500" dist="38100" dir="2700000" algn="ctr" rotWithShape="0">
                <a:srgbClr val="000000"/>
              </a:outerShdw>
            </a:effectLst>
          </p:grpSpPr>
          <p:sp>
            <p:nvSpPr>
              <p:cNvPr id="679" name="Flowchart: Delay 678"/>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80" name="Oval 679"/>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5" name="Group 564"/>
            <p:cNvGrpSpPr/>
            <p:nvPr/>
          </p:nvGrpSpPr>
          <p:grpSpPr>
            <a:xfrm>
              <a:off x="967739" y="4063580"/>
              <a:ext cx="157638" cy="247651"/>
              <a:chOff x="406481" y="3036713"/>
              <a:chExt cx="157638" cy="247651"/>
            </a:xfrm>
            <a:solidFill>
              <a:srgbClr val="CC0099"/>
            </a:solidFill>
            <a:effectLst>
              <a:outerShdw blurRad="63500" dist="38100" dir="2700000" algn="ctr" rotWithShape="0">
                <a:srgbClr val="000000"/>
              </a:outerShdw>
            </a:effectLst>
          </p:grpSpPr>
          <p:sp>
            <p:nvSpPr>
              <p:cNvPr id="677" name="Flowchart: Delay 676"/>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78" name="Oval 677"/>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nvGrpSpPr>
            <p:cNvPr id="566" name="Group 565"/>
            <p:cNvGrpSpPr/>
            <p:nvPr/>
          </p:nvGrpSpPr>
          <p:grpSpPr>
            <a:xfrm>
              <a:off x="969802" y="4364327"/>
              <a:ext cx="157638" cy="247651"/>
              <a:chOff x="406481" y="3036713"/>
              <a:chExt cx="157638" cy="247651"/>
            </a:xfrm>
            <a:solidFill>
              <a:srgbClr val="CC0099"/>
            </a:solidFill>
            <a:effectLst>
              <a:outerShdw blurRad="63500" dist="38100" dir="2700000" algn="ctr" rotWithShape="0">
                <a:srgbClr val="000000"/>
              </a:outerShdw>
            </a:effectLst>
          </p:grpSpPr>
          <p:sp>
            <p:nvSpPr>
              <p:cNvPr id="675" name="Flowchart: Delay 674"/>
              <p:cNvSpPr/>
              <p:nvPr/>
            </p:nvSpPr>
            <p:spPr bwMode="auto">
              <a:xfrm rot="16200000">
                <a:off x="409100" y="3129345"/>
                <a:ext cx="152400" cy="157638"/>
              </a:xfrm>
              <a:prstGeom prst="flowChartDelay">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sp>
            <p:nvSpPr>
              <p:cNvPr id="676" name="Oval 675"/>
              <p:cNvSpPr/>
              <p:nvPr/>
            </p:nvSpPr>
            <p:spPr bwMode="auto">
              <a:xfrm>
                <a:off x="437674" y="3036713"/>
                <a:ext cx="95250" cy="95250"/>
              </a:xfrm>
              <a:prstGeom prst="ellipse">
                <a:avLst/>
              </a:prstGeom>
              <a:grp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800" b="0" i="0" u="none" strike="noStrike" cap="none" normalizeH="0" baseline="0">
                  <a:ln>
                    <a:noFill/>
                  </a:ln>
                  <a:solidFill>
                    <a:schemeClr val="tx2"/>
                  </a:solidFill>
                  <a:effectLst/>
                  <a:latin typeface="Arial" charset="0"/>
                </a:endParaRPr>
              </a:p>
            </p:txBody>
          </p:sp>
        </p:grpSp>
      </p:grpSp>
      <p:sp>
        <p:nvSpPr>
          <p:cNvPr id="817" name="Text Box 8"/>
          <p:cNvSpPr txBox="1">
            <a:spLocks noChangeArrowheads="1"/>
          </p:cNvSpPr>
          <p:nvPr/>
        </p:nvSpPr>
        <p:spPr bwMode="auto">
          <a:xfrm>
            <a:off x="11353800" y="193516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100</a:t>
            </a:r>
            <a:endParaRPr lang="en-US" altLang="en-US" sz="1200" b="1" dirty="0">
              <a:solidFill>
                <a:srgbClr val="000000"/>
              </a:solidFill>
            </a:endParaRPr>
          </a:p>
        </p:txBody>
      </p:sp>
      <p:sp>
        <p:nvSpPr>
          <p:cNvPr id="818" name="Text Box 41"/>
          <p:cNvSpPr txBox="1">
            <a:spLocks noChangeArrowheads="1"/>
          </p:cNvSpPr>
          <p:nvPr/>
        </p:nvSpPr>
        <p:spPr bwMode="auto">
          <a:xfrm>
            <a:off x="421768" y="1940642"/>
            <a:ext cx="5492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UY" altLang="en-US" sz="1200" b="1" dirty="0">
                <a:solidFill>
                  <a:srgbClr val="000000"/>
                </a:solidFill>
              </a:rPr>
              <a:t>50</a:t>
            </a:r>
            <a:endParaRPr lang="en-US" altLang="en-US" sz="1200" b="1" dirty="0">
              <a:solidFill>
                <a:srgbClr val="000000"/>
              </a:solidFill>
            </a:endParaRPr>
          </a:p>
        </p:txBody>
      </p:sp>
    </p:spTree>
    <p:extLst>
      <p:ext uri="{BB962C8B-B14F-4D97-AF65-F5344CB8AC3E}">
        <p14:creationId xmlns:p14="http://schemas.microsoft.com/office/powerpoint/2010/main" val="3868670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25757"/>
                                        </p:tgtEl>
                                        <p:attrNameLst>
                                          <p:attrName>style.visibility</p:attrName>
                                        </p:attrNameLst>
                                      </p:cBhvr>
                                      <p:to>
                                        <p:strVal val="visible"/>
                                      </p:to>
                                    </p:set>
                                    <p:anim calcmode="lin" valueType="num">
                                      <p:cBhvr>
                                        <p:cTn id="12" dur="2000" fill="hold"/>
                                        <p:tgtEl>
                                          <p:spTgt spid="25757"/>
                                        </p:tgtEl>
                                        <p:attrNameLst>
                                          <p:attrName>ppt_w</p:attrName>
                                        </p:attrNameLst>
                                      </p:cBhvr>
                                      <p:tavLst>
                                        <p:tav tm="0">
                                          <p:val>
                                            <p:fltVal val="0"/>
                                          </p:val>
                                        </p:tav>
                                        <p:tav tm="100000">
                                          <p:val>
                                            <p:strVal val="#ppt_w"/>
                                          </p:val>
                                        </p:tav>
                                      </p:tavLst>
                                    </p:anim>
                                    <p:anim calcmode="lin" valueType="num">
                                      <p:cBhvr>
                                        <p:cTn id="13" dur="2000" fill="hold"/>
                                        <p:tgtEl>
                                          <p:spTgt spid="25757"/>
                                        </p:tgtEl>
                                        <p:attrNameLst>
                                          <p:attrName>ppt_h</p:attrName>
                                        </p:attrNameLst>
                                      </p:cBhvr>
                                      <p:tavLst>
                                        <p:tav tm="0">
                                          <p:val>
                                            <p:fltVal val="0"/>
                                          </p:val>
                                        </p:tav>
                                        <p:tav tm="100000">
                                          <p:val>
                                            <p:strVal val="#ppt_h"/>
                                          </p:val>
                                        </p:tav>
                                      </p:tavLst>
                                    </p:anim>
                                    <p:anim calcmode="lin" valueType="num">
                                      <p:cBhvr>
                                        <p:cTn id="14" dur="2000" fill="hold"/>
                                        <p:tgtEl>
                                          <p:spTgt spid="25757"/>
                                        </p:tgtEl>
                                        <p:attrNameLst>
                                          <p:attrName>style.rotation</p:attrName>
                                        </p:attrNameLst>
                                      </p:cBhvr>
                                      <p:tavLst>
                                        <p:tav tm="0">
                                          <p:val>
                                            <p:fltVal val="360"/>
                                          </p:val>
                                        </p:tav>
                                        <p:tav tm="100000">
                                          <p:val>
                                            <p:fltVal val="0"/>
                                          </p:val>
                                        </p:tav>
                                      </p:tavLst>
                                    </p:anim>
                                    <p:animEffect transition="in" filter="fade">
                                      <p:cBhvr>
                                        <p:cTn id="15" dur="2000"/>
                                        <p:tgtEl>
                                          <p:spTgt spid="25757"/>
                                        </p:tgtEl>
                                      </p:cBhvr>
                                    </p:animEffect>
                                  </p:childTnLst>
                                </p:cTn>
                              </p:par>
                            </p:childTnLst>
                          </p:cTn>
                        </p:par>
                        <p:par>
                          <p:cTn id="16" fill="hold">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fltVal val="0"/>
                                          </p:val>
                                        </p:tav>
                                        <p:tav tm="100000">
                                          <p:val>
                                            <p:strVal val="#ppt_w"/>
                                          </p:val>
                                        </p:tav>
                                      </p:tavLst>
                                    </p:anim>
                                    <p:anim calcmode="lin" valueType="num">
                                      <p:cBhvr>
                                        <p:cTn id="20" dur="1000" fill="hold"/>
                                        <p:tgtEl>
                                          <p:spTgt spid="70"/>
                                        </p:tgtEl>
                                        <p:attrNameLst>
                                          <p:attrName>ppt_h</p:attrName>
                                        </p:attrNameLst>
                                      </p:cBhvr>
                                      <p:tavLst>
                                        <p:tav tm="0">
                                          <p:val>
                                            <p:strVal val="#ppt_h"/>
                                          </p:val>
                                        </p:tav>
                                        <p:tav tm="100000">
                                          <p:val>
                                            <p:strVal val="#ppt_h"/>
                                          </p:val>
                                        </p:tav>
                                      </p:tavLst>
                                    </p:anim>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1000"/>
                                        <p:tgtEl>
                                          <p:spTgt spid="25"/>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500" fill="hold"/>
                                        <p:tgtEl>
                                          <p:spTgt spid="77"/>
                                        </p:tgtEl>
                                        <p:attrNameLst>
                                          <p:attrName>ppt_x</p:attrName>
                                        </p:attrNameLst>
                                      </p:cBhvr>
                                      <p:tavLst>
                                        <p:tav tm="0">
                                          <p:val>
                                            <p:strVal val="0-#ppt_w/2"/>
                                          </p:val>
                                        </p:tav>
                                        <p:tav tm="100000">
                                          <p:val>
                                            <p:strVal val="#ppt_x"/>
                                          </p:val>
                                        </p:tav>
                                      </p:tavLst>
                                    </p:anim>
                                    <p:anim calcmode="lin" valueType="num">
                                      <p:cBhvr additive="base">
                                        <p:cTn id="28" dur="500" fill="hold"/>
                                        <p:tgtEl>
                                          <p:spTgt spid="7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up)">
                                      <p:cBhvr>
                                        <p:cTn id="44" dur="500"/>
                                        <p:tgtEl>
                                          <p:spTgt spid="7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500"/>
                                        <p:tgtEl>
                                          <p:spTgt spid="5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up)">
                                      <p:cBhvr>
                                        <p:cTn id="56" dur="500"/>
                                        <p:tgtEl>
                                          <p:spTgt spid="61"/>
                                        </p:tgtEl>
                                      </p:cBhvr>
                                    </p:animEffect>
                                  </p:childTnLst>
                                </p:cTn>
                              </p:par>
                              <p:par>
                                <p:cTn id="57" presetID="42" presetClass="entr" presetSubtype="0" fill="hold" nodeType="withEffect">
                                  <p:stCondLst>
                                    <p:cond delay="0"/>
                                  </p:stCondLst>
                                  <p:childTnLst>
                                    <p:set>
                                      <p:cBhvr>
                                        <p:cTn id="58" dur="1" fill="hold">
                                          <p:stCondLst>
                                            <p:cond delay="0"/>
                                          </p:stCondLst>
                                        </p:cTn>
                                        <p:tgtEl>
                                          <p:spTgt spid="443"/>
                                        </p:tgtEl>
                                        <p:attrNameLst>
                                          <p:attrName>style.visibility</p:attrName>
                                        </p:attrNameLst>
                                      </p:cBhvr>
                                      <p:to>
                                        <p:strVal val="visible"/>
                                      </p:to>
                                    </p:set>
                                    <p:animEffect transition="in" filter="fade">
                                      <p:cBhvr>
                                        <p:cTn id="59" dur="1000"/>
                                        <p:tgtEl>
                                          <p:spTgt spid="443"/>
                                        </p:tgtEl>
                                      </p:cBhvr>
                                    </p:animEffect>
                                    <p:anim calcmode="lin" valueType="num">
                                      <p:cBhvr>
                                        <p:cTn id="60" dur="1000" fill="hold"/>
                                        <p:tgtEl>
                                          <p:spTgt spid="443"/>
                                        </p:tgtEl>
                                        <p:attrNameLst>
                                          <p:attrName>ppt_x</p:attrName>
                                        </p:attrNameLst>
                                      </p:cBhvr>
                                      <p:tavLst>
                                        <p:tav tm="0">
                                          <p:val>
                                            <p:strVal val="#ppt_x"/>
                                          </p:val>
                                        </p:tav>
                                        <p:tav tm="100000">
                                          <p:val>
                                            <p:strVal val="#ppt_x"/>
                                          </p:val>
                                        </p:tav>
                                      </p:tavLst>
                                    </p:anim>
                                    <p:anim calcmode="lin" valueType="num">
                                      <p:cBhvr>
                                        <p:cTn id="61" dur="1000" fill="hold"/>
                                        <p:tgtEl>
                                          <p:spTgt spid="44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95"/>
                                        </p:tgtEl>
                                        <p:attrNameLst>
                                          <p:attrName>style.visibility</p:attrName>
                                        </p:attrNameLst>
                                      </p:cBhvr>
                                      <p:to>
                                        <p:strVal val="visible"/>
                                      </p:to>
                                    </p:set>
                                    <p:animEffect transition="in" filter="fade">
                                      <p:cBhvr>
                                        <p:cTn id="64" dur="1000"/>
                                        <p:tgtEl>
                                          <p:spTgt spid="495"/>
                                        </p:tgtEl>
                                      </p:cBhvr>
                                    </p:animEffect>
                                    <p:anim calcmode="lin" valueType="num">
                                      <p:cBhvr>
                                        <p:cTn id="65" dur="1000" fill="hold"/>
                                        <p:tgtEl>
                                          <p:spTgt spid="495"/>
                                        </p:tgtEl>
                                        <p:attrNameLst>
                                          <p:attrName>ppt_x</p:attrName>
                                        </p:attrNameLst>
                                      </p:cBhvr>
                                      <p:tavLst>
                                        <p:tav tm="0">
                                          <p:val>
                                            <p:strVal val="#ppt_x"/>
                                          </p:val>
                                        </p:tav>
                                        <p:tav tm="100000">
                                          <p:val>
                                            <p:strVal val="#ppt_x"/>
                                          </p:val>
                                        </p:tav>
                                      </p:tavLst>
                                    </p:anim>
                                    <p:anim calcmode="lin" valueType="num">
                                      <p:cBhvr>
                                        <p:cTn id="66" dur="1000" fill="hold"/>
                                        <p:tgtEl>
                                          <p:spTgt spid="49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1000"/>
                                        <p:tgtEl>
                                          <p:spTgt spid="79"/>
                                        </p:tgtEl>
                                      </p:cBhvr>
                                    </p:animEffect>
                                    <p:anim calcmode="lin" valueType="num">
                                      <p:cBhvr>
                                        <p:cTn id="70" dur="1000" fill="hold"/>
                                        <p:tgtEl>
                                          <p:spTgt spid="79"/>
                                        </p:tgtEl>
                                        <p:attrNameLst>
                                          <p:attrName>ppt_x</p:attrName>
                                        </p:attrNameLst>
                                      </p:cBhvr>
                                      <p:tavLst>
                                        <p:tav tm="0">
                                          <p:val>
                                            <p:strVal val="#ppt_x"/>
                                          </p:val>
                                        </p:tav>
                                        <p:tav tm="100000">
                                          <p:val>
                                            <p:strVal val="#ppt_x"/>
                                          </p:val>
                                        </p:tav>
                                      </p:tavLst>
                                    </p:anim>
                                    <p:anim calcmode="lin" valueType="num">
                                      <p:cBhvr>
                                        <p:cTn id="71" dur="1000" fill="hold"/>
                                        <p:tgtEl>
                                          <p:spTgt spid="7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31"/>
                                        </p:tgtEl>
                                        <p:attrNameLst>
                                          <p:attrName>style.visibility</p:attrName>
                                        </p:attrNameLst>
                                      </p:cBhvr>
                                      <p:to>
                                        <p:strVal val="visible"/>
                                      </p:to>
                                    </p:set>
                                    <p:animEffect transition="in" filter="fade">
                                      <p:cBhvr>
                                        <p:cTn id="74" dur="1000"/>
                                        <p:tgtEl>
                                          <p:spTgt spid="331"/>
                                        </p:tgtEl>
                                      </p:cBhvr>
                                    </p:animEffect>
                                    <p:anim calcmode="lin" valueType="num">
                                      <p:cBhvr>
                                        <p:cTn id="75" dur="1000" fill="hold"/>
                                        <p:tgtEl>
                                          <p:spTgt spid="331"/>
                                        </p:tgtEl>
                                        <p:attrNameLst>
                                          <p:attrName>ppt_x</p:attrName>
                                        </p:attrNameLst>
                                      </p:cBhvr>
                                      <p:tavLst>
                                        <p:tav tm="0">
                                          <p:val>
                                            <p:strVal val="#ppt_x"/>
                                          </p:val>
                                        </p:tav>
                                        <p:tav tm="100000">
                                          <p:val>
                                            <p:strVal val="#ppt_x"/>
                                          </p:val>
                                        </p:tav>
                                      </p:tavLst>
                                    </p:anim>
                                    <p:anim calcmode="lin" valueType="num">
                                      <p:cBhvr>
                                        <p:cTn id="76" dur="1000" fill="hold"/>
                                        <p:tgtEl>
                                          <p:spTgt spid="33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03"/>
                                        </p:tgtEl>
                                        <p:attrNameLst>
                                          <p:attrName>style.visibility</p:attrName>
                                        </p:attrNameLst>
                                      </p:cBhvr>
                                      <p:to>
                                        <p:strVal val="visible"/>
                                      </p:to>
                                    </p:set>
                                    <p:animEffect transition="in" filter="fade">
                                      <p:cBhvr>
                                        <p:cTn id="79" dur="1000"/>
                                        <p:tgtEl>
                                          <p:spTgt spid="303"/>
                                        </p:tgtEl>
                                      </p:cBhvr>
                                    </p:animEffect>
                                    <p:anim calcmode="lin" valueType="num">
                                      <p:cBhvr>
                                        <p:cTn id="80" dur="1000" fill="hold"/>
                                        <p:tgtEl>
                                          <p:spTgt spid="303"/>
                                        </p:tgtEl>
                                        <p:attrNameLst>
                                          <p:attrName>ppt_x</p:attrName>
                                        </p:attrNameLst>
                                      </p:cBhvr>
                                      <p:tavLst>
                                        <p:tav tm="0">
                                          <p:val>
                                            <p:strVal val="#ppt_x"/>
                                          </p:val>
                                        </p:tav>
                                        <p:tav tm="100000">
                                          <p:val>
                                            <p:strVal val="#ppt_x"/>
                                          </p:val>
                                        </p:tav>
                                      </p:tavLst>
                                    </p:anim>
                                    <p:anim calcmode="lin" valueType="num">
                                      <p:cBhvr>
                                        <p:cTn id="81" dur="1000" fill="hold"/>
                                        <p:tgtEl>
                                          <p:spTgt spid="303"/>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35" presetClass="entr" presetSubtype="0" fill="hold" grpId="0" nodeType="after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1000"/>
                                        <p:tgtEl>
                                          <p:spTgt spid="75"/>
                                        </p:tgtEl>
                                      </p:cBhvr>
                                    </p:animEffect>
                                    <p:anim calcmode="lin" valueType="num">
                                      <p:cBhvr>
                                        <p:cTn id="86" dur="1000" fill="hold"/>
                                        <p:tgtEl>
                                          <p:spTgt spid="75"/>
                                        </p:tgtEl>
                                        <p:attrNameLst>
                                          <p:attrName>style.rotation</p:attrName>
                                        </p:attrNameLst>
                                      </p:cBhvr>
                                      <p:tavLst>
                                        <p:tav tm="0">
                                          <p:val>
                                            <p:fltVal val="720"/>
                                          </p:val>
                                        </p:tav>
                                        <p:tav tm="100000">
                                          <p:val>
                                            <p:fltVal val="0"/>
                                          </p:val>
                                        </p:tav>
                                      </p:tavLst>
                                    </p:anim>
                                    <p:anim calcmode="lin" valueType="num">
                                      <p:cBhvr>
                                        <p:cTn id="87" dur="1000" fill="hold"/>
                                        <p:tgtEl>
                                          <p:spTgt spid="75"/>
                                        </p:tgtEl>
                                        <p:attrNameLst>
                                          <p:attrName>ppt_h</p:attrName>
                                        </p:attrNameLst>
                                      </p:cBhvr>
                                      <p:tavLst>
                                        <p:tav tm="0">
                                          <p:val>
                                            <p:fltVal val="0"/>
                                          </p:val>
                                        </p:tav>
                                        <p:tav tm="100000">
                                          <p:val>
                                            <p:strVal val="#ppt_h"/>
                                          </p:val>
                                        </p:tav>
                                      </p:tavLst>
                                    </p:anim>
                                    <p:anim calcmode="lin" valueType="num">
                                      <p:cBhvr>
                                        <p:cTn id="88" dur="1000" fill="hold"/>
                                        <p:tgtEl>
                                          <p:spTgt spid="75"/>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20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style.rotation</p:attrName>
                                        </p:attrNameLst>
                                      </p:cBhvr>
                                      <p:tavLst>
                                        <p:tav tm="0">
                                          <p:val>
                                            <p:fltVal val="720"/>
                                          </p:val>
                                        </p:tav>
                                        <p:tav tm="100000">
                                          <p:val>
                                            <p:fltVal val="0"/>
                                          </p:val>
                                        </p:tav>
                                      </p:tavLst>
                                    </p:anim>
                                    <p:anim calcmode="lin" valueType="num">
                                      <p:cBhvr>
                                        <p:cTn id="93" dur="1000" fill="hold"/>
                                        <p:tgtEl>
                                          <p:spTgt spid="62"/>
                                        </p:tgtEl>
                                        <p:attrNameLst>
                                          <p:attrName>ppt_h</p:attrName>
                                        </p:attrNameLst>
                                      </p:cBhvr>
                                      <p:tavLst>
                                        <p:tav tm="0">
                                          <p:val>
                                            <p:fltVal val="0"/>
                                          </p:val>
                                        </p:tav>
                                        <p:tav tm="100000">
                                          <p:val>
                                            <p:strVal val="#ppt_h"/>
                                          </p:val>
                                        </p:tav>
                                      </p:tavLst>
                                    </p:anim>
                                    <p:anim calcmode="lin" valueType="num">
                                      <p:cBhvr>
                                        <p:cTn id="94" dur="1000" fill="hold"/>
                                        <p:tgtEl>
                                          <p:spTgt spid="62"/>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40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style.rotation</p:attrName>
                                        </p:attrNameLst>
                                      </p:cBhvr>
                                      <p:tavLst>
                                        <p:tav tm="0">
                                          <p:val>
                                            <p:fltVal val="720"/>
                                          </p:val>
                                        </p:tav>
                                        <p:tav tm="100000">
                                          <p:val>
                                            <p:fltVal val="0"/>
                                          </p:val>
                                        </p:tav>
                                      </p:tavLst>
                                    </p:anim>
                                    <p:anim calcmode="lin" valueType="num">
                                      <p:cBhvr>
                                        <p:cTn id="99" dur="1000" fill="hold"/>
                                        <p:tgtEl>
                                          <p:spTgt spid="63"/>
                                        </p:tgtEl>
                                        <p:attrNameLst>
                                          <p:attrName>ppt_h</p:attrName>
                                        </p:attrNameLst>
                                      </p:cBhvr>
                                      <p:tavLst>
                                        <p:tav tm="0">
                                          <p:val>
                                            <p:fltVal val="0"/>
                                          </p:val>
                                        </p:tav>
                                        <p:tav tm="100000">
                                          <p:val>
                                            <p:strVal val="#ppt_h"/>
                                          </p:val>
                                        </p:tav>
                                      </p:tavLst>
                                    </p:anim>
                                    <p:anim calcmode="lin" valueType="num">
                                      <p:cBhvr>
                                        <p:cTn id="100" dur="1000" fill="hold"/>
                                        <p:tgtEl>
                                          <p:spTgt spid="63"/>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60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style.rotation</p:attrName>
                                        </p:attrNameLst>
                                      </p:cBhvr>
                                      <p:tavLst>
                                        <p:tav tm="0">
                                          <p:val>
                                            <p:fltVal val="720"/>
                                          </p:val>
                                        </p:tav>
                                        <p:tav tm="100000">
                                          <p:val>
                                            <p:fltVal val="0"/>
                                          </p:val>
                                        </p:tav>
                                      </p:tavLst>
                                    </p:anim>
                                    <p:anim calcmode="lin" valueType="num">
                                      <p:cBhvr>
                                        <p:cTn id="105" dur="1000" fill="hold"/>
                                        <p:tgtEl>
                                          <p:spTgt spid="64"/>
                                        </p:tgtEl>
                                        <p:attrNameLst>
                                          <p:attrName>ppt_h</p:attrName>
                                        </p:attrNameLst>
                                      </p:cBhvr>
                                      <p:tavLst>
                                        <p:tav tm="0">
                                          <p:val>
                                            <p:fltVal val="0"/>
                                          </p:val>
                                        </p:tav>
                                        <p:tav tm="100000">
                                          <p:val>
                                            <p:strVal val="#ppt_h"/>
                                          </p:val>
                                        </p:tav>
                                      </p:tavLst>
                                    </p:anim>
                                    <p:anim calcmode="lin" valueType="num">
                                      <p:cBhvr>
                                        <p:cTn id="106" dur="1000" fill="hold"/>
                                        <p:tgtEl>
                                          <p:spTgt spid="64"/>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80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1000"/>
                                        <p:tgtEl>
                                          <p:spTgt spid="65"/>
                                        </p:tgtEl>
                                      </p:cBhvr>
                                    </p:animEffect>
                                    <p:anim calcmode="lin" valueType="num">
                                      <p:cBhvr>
                                        <p:cTn id="110" dur="1000" fill="hold"/>
                                        <p:tgtEl>
                                          <p:spTgt spid="65"/>
                                        </p:tgtEl>
                                        <p:attrNameLst>
                                          <p:attrName>style.rotation</p:attrName>
                                        </p:attrNameLst>
                                      </p:cBhvr>
                                      <p:tavLst>
                                        <p:tav tm="0">
                                          <p:val>
                                            <p:fltVal val="720"/>
                                          </p:val>
                                        </p:tav>
                                        <p:tav tm="100000">
                                          <p:val>
                                            <p:fltVal val="0"/>
                                          </p:val>
                                        </p:tav>
                                      </p:tavLst>
                                    </p:anim>
                                    <p:anim calcmode="lin" valueType="num">
                                      <p:cBhvr>
                                        <p:cTn id="111" dur="1000" fill="hold"/>
                                        <p:tgtEl>
                                          <p:spTgt spid="65"/>
                                        </p:tgtEl>
                                        <p:attrNameLst>
                                          <p:attrName>ppt_h</p:attrName>
                                        </p:attrNameLst>
                                      </p:cBhvr>
                                      <p:tavLst>
                                        <p:tav tm="0">
                                          <p:val>
                                            <p:fltVal val="0"/>
                                          </p:val>
                                        </p:tav>
                                        <p:tav tm="100000">
                                          <p:val>
                                            <p:strVal val="#ppt_h"/>
                                          </p:val>
                                        </p:tav>
                                      </p:tavLst>
                                    </p:anim>
                                    <p:anim calcmode="lin" valueType="num">
                                      <p:cBhvr>
                                        <p:cTn id="112" dur="1000" fill="hold"/>
                                        <p:tgtEl>
                                          <p:spTgt spid="65"/>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80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1000"/>
                                        <p:tgtEl>
                                          <p:spTgt spid="76"/>
                                        </p:tgtEl>
                                      </p:cBhvr>
                                    </p:animEffect>
                                    <p:anim calcmode="lin" valueType="num">
                                      <p:cBhvr>
                                        <p:cTn id="116" dur="1000" fill="hold"/>
                                        <p:tgtEl>
                                          <p:spTgt spid="76"/>
                                        </p:tgtEl>
                                        <p:attrNameLst>
                                          <p:attrName>style.rotation</p:attrName>
                                        </p:attrNameLst>
                                      </p:cBhvr>
                                      <p:tavLst>
                                        <p:tav tm="0">
                                          <p:val>
                                            <p:fltVal val="720"/>
                                          </p:val>
                                        </p:tav>
                                        <p:tav tm="100000">
                                          <p:val>
                                            <p:fltVal val="0"/>
                                          </p:val>
                                        </p:tav>
                                      </p:tavLst>
                                    </p:anim>
                                    <p:anim calcmode="lin" valueType="num">
                                      <p:cBhvr>
                                        <p:cTn id="117" dur="1000" fill="hold"/>
                                        <p:tgtEl>
                                          <p:spTgt spid="76"/>
                                        </p:tgtEl>
                                        <p:attrNameLst>
                                          <p:attrName>ppt_h</p:attrName>
                                        </p:attrNameLst>
                                      </p:cBhvr>
                                      <p:tavLst>
                                        <p:tav tm="0">
                                          <p:val>
                                            <p:fltVal val="0"/>
                                          </p:val>
                                        </p:tav>
                                        <p:tav tm="100000">
                                          <p:val>
                                            <p:strVal val="#ppt_h"/>
                                          </p:val>
                                        </p:tav>
                                      </p:tavLst>
                                    </p:anim>
                                    <p:anim calcmode="lin" valueType="num">
                                      <p:cBhvr>
                                        <p:cTn id="118" dur="1000" fill="hold"/>
                                        <p:tgtEl>
                                          <p:spTgt spid="76"/>
                                        </p:tgtEl>
                                        <p:attrNameLst>
                                          <p:attrName>ppt_w</p:attrName>
                                        </p:attrNameLst>
                                      </p:cBhvr>
                                      <p:tavLst>
                                        <p:tav tm="0">
                                          <p:val>
                                            <p:fltVal val="0"/>
                                          </p:val>
                                        </p:tav>
                                        <p:tav tm="100000">
                                          <p:val>
                                            <p:strVal val="#ppt_w"/>
                                          </p:val>
                                        </p:tav>
                                      </p:tavLst>
                                    </p:anim>
                                  </p:childTnLst>
                                </p:cTn>
                              </p:par>
                              <p:par>
                                <p:cTn id="119" presetID="35" presetClass="entr" presetSubtype="0" fill="hold" grpId="0" nodeType="withEffect">
                                  <p:stCondLst>
                                    <p:cond delay="60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1000"/>
                                        <p:tgtEl>
                                          <p:spTgt spid="66"/>
                                        </p:tgtEl>
                                      </p:cBhvr>
                                    </p:animEffect>
                                    <p:anim calcmode="lin" valueType="num">
                                      <p:cBhvr>
                                        <p:cTn id="122" dur="1000" fill="hold"/>
                                        <p:tgtEl>
                                          <p:spTgt spid="66"/>
                                        </p:tgtEl>
                                        <p:attrNameLst>
                                          <p:attrName>style.rotation</p:attrName>
                                        </p:attrNameLst>
                                      </p:cBhvr>
                                      <p:tavLst>
                                        <p:tav tm="0">
                                          <p:val>
                                            <p:fltVal val="720"/>
                                          </p:val>
                                        </p:tav>
                                        <p:tav tm="100000">
                                          <p:val>
                                            <p:fltVal val="0"/>
                                          </p:val>
                                        </p:tav>
                                      </p:tavLst>
                                    </p:anim>
                                    <p:anim calcmode="lin" valueType="num">
                                      <p:cBhvr>
                                        <p:cTn id="123" dur="1000" fill="hold"/>
                                        <p:tgtEl>
                                          <p:spTgt spid="66"/>
                                        </p:tgtEl>
                                        <p:attrNameLst>
                                          <p:attrName>ppt_h</p:attrName>
                                        </p:attrNameLst>
                                      </p:cBhvr>
                                      <p:tavLst>
                                        <p:tav tm="0">
                                          <p:val>
                                            <p:fltVal val="0"/>
                                          </p:val>
                                        </p:tav>
                                        <p:tav tm="100000">
                                          <p:val>
                                            <p:strVal val="#ppt_h"/>
                                          </p:val>
                                        </p:tav>
                                      </p:tavLst>
                                    </p:anim>
                                    <p:anim calcmode="lin" valueType="num">
                                      <p:cBhvr>
                                        <p:cTn id="124" dur="1000" fill="hold"/>
                                        <p:tgtEl>
                                          <p:spTgt spid="66"/>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80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anim calcmode="lin" valueType="num">
                                      <p:cBhvr>
                                        <p:cTn id="128" dur="1000" fill="hold"/>
                                        <p:tgtEl>
                                          <p:spTgt spid="67"/>
                                        </p:tgtEl>
                                        <p:attrNameLst>
                                          <p:attrName>style.rotation</p:attrName>
                                        </p:attrNameLst>
                                      </p:cBhvr>
                                      <p:tavLst>
                                        <p:tav tm="0">
                                          <p:val>
                                            <p:fltVal val="720"/>
                                          </p:val>
                                        </p:tav>
                                        <p:tav tm="100000">
                                          <p:val>
                                            <p:fltVal val="0"/>
                                          </p:val>
                                        </p:tav>
                                      </p:tavLst>
                                    </p:anim>
                                    <p:anim calcmode="lin" valueType="num">
                                      <p:cBhvr>
                                        <p:cTn id="129" dur="1000" fill="hold"/>
                                        <p:tgtEl>
                                          <p:spTgt spid="67"/>
                                        </p:tgtEl>
                                        <p:attrNameLst>
                                          <p:attrName>ppt_h</p:attrName>
                                        </p:attrNameLst>
                                      </p:cBhvr>
                                      <p:tavLst>
                                        <p:tav tm="0">
                                          <p:val>
                                            <p:fltVal val="0"/>
                                          </p:val>
                                        </p:tav>
                                        <p:tav tm="100000">
                                          <p:val>
                                            <p:strVal val="#ppt_h"/>
                                          </p:val>
                                        </p:tav>
                                      </p:tavLst>
                                    </p:anim>
                                    <p:anim calcmode="lin" valueType="num">
                                      <p:cBhvr>
                                        <p:cTn id="130" dur="1000" fill="hold"/>
                                        <p:tgtEl>
                                          <p:spTgt spid="67"/>
                                        </p:tgtEl>
                                        <p:attrNameLst>
                                          <p:attrName>ppt_w</p:attrName>
                                        </p:attrNameLst>
                                      </p:cBhvr>
                                      <p:tavLst>
                                        <p:tav tm="0">
                                          <p:val>
                                            <p:fltVal val="0"/>
                                          </p:val>
                                        </p:tav>
                                        <p:tav tm="100000">
                                          <p:val>
                                            <p:strVal val="#ppt_w"/>
                                          </p:val>
                                        </p:tav>
                                      </p:tavLst>
                                    </p:anim>
                                  </p:childTnLst>
                                </p:cTn>
                              </p:par>
                              <p:par>
                                <p:cTn id="131" presetID="35" presetClass="entr" presetSubtype="0" fill="hold" grpId="0" nodeType="withEffect">
                                  <p:stCondLst>
                                    <p:cond delay="100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1000"/>
                                        <p:tgtEl>
                                          <p:spTgt spid="68"/>
                                        </p:tgtEl>
                                      </p:cBhvr>
                                    </p:animEffect>
                                    <p:anim calcmode="lin" valueType="num">
                                      <p:cBhvr>
                                        <p:cTn id="134" dur="1000" fill="hold"/>
                                        <p:tgtEl>
                                          <p:spTgt spid="68"/>
                                        </p:tgtEl>
                                        <p:attrNameLst>
                                          <p:attrName>style.rotation</p:attrName>
                                        </p:attrNameLst>
                                      </p:cBhvr>
                                      <p:tavLst>
                                        <p:tav tm="0">
                                          <p:val>
                                            <p:fltVal val="720"/>
                                          </p:val>
                                        </p:tav>
                                        <p:tav tm="100000">
                                          <p:val>
                                            <p:fltVal val="0"/>
                                          </p:val>
                                        </p:tav>
                                      </p:tavLst>
                                    </p:anim>
                                    <p:anim calcmode="lin" valueType="num">
                                      <p:cBhvr>
                                        <p:cTn id="135" dur="1000" fill="hold"/>
                                        <p:tgtEl>
                                          <p:spTgt spid="68"/>
                                        </p:tgtEl>
                                        <p:attrNameLst>
                                          <p:attrName>ppt_h</p:attrName>
                                        </p:attrNameLst>
                                      </p:cBhvr>
                                      <p:tavLst>
                                        <p:tav tm="0">
                                          <p:val>
                                            <p:fltVal val="0"/>
                                          </p:val>
                                        </p:tav>
                                        <p:tav tm="100000">
                                          <p:val>
                                            <p:strVal val="#ppt_h"/>
                                          </p:val>
                                        </p:tav>
                                      </p:tavLst>
                                    </p:anim>
                                    <p:anim calcmode="lin" valueType="num">
                                      <p:cBhvr>
                                        <p:cTn id="136" dur="1000" fill="hold"/>
                                        <p:tgtEl>
                                          <p:spTgt spid="68"/>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1200"/>
                                  </p:stCondLst>
                                  <p:childTnLst>
                                    <p:set>
                                      <p:cBhvr>
                                        <p:cTn id="138" dur="1" fill="hold">
                                          <p:stCondLst>
                                            <p:cond delay="0"/>
                                          </p:stCondLst>
                                        </p:cTn>
                                        <p:tgtEl>
                                          <p:spTgt spid="69"/>
                                        </p:tgtEl>
                                        <p:attrNameLst>
                                          <p:attrName>style.visibility</p:attrName>
                                        </p:attrNameLst>
                                      </p:cBhvr>
                                      <p:to>
                                        <p:strVal val="visible"/>
                                      </p:to>
                                    </p:set>
                                    <p:animEffect transition="in" filter="fade">
                                      <p:cBhvr>
                                        <p:cTn id="139" dur="1000"/>
                                        <p:tgtEl>
                                          <p:spTgt spid="69"/>
                                        </p:tgtEl>
                                      </p:cBhvr>
                                    </p:animEffect>
                                    <p:anim calcmode="lin" valueType="num">
                                      <p:cBhvr>
                                        <p:cTn id="140" dur="1000" fill="hold"/>
                                        <p:tgtEl>
                                          <p:spTgt spid="69"/>
                                        </p:tgtEl>
                                        <p:attrNameLst>
                                          <p:attrName>style.rotation</p:attrName>
                                        </p:attrNameLst>
                                      </p:cBhvr>
                                      <p:tavLst>
                                        <p:tav tm="0">
                                          <p:val>
                                            <p:fltVal val="720"/>
                                          </p:val>
                                        </p:tav>
                                        <p:tav tm="100000">
                                          <p:val>
                                            <p:fltVal val="0"/>
                                          </p:val>
                                        </p:tav>
                                      </p:tavLst>
                                    </p:anim>
                                    <p:anim calcmode="lin" valueType="num">
                                      <p:cBhvr>
                                        <p:cTn id="141" dur="1000" fill="hold"/>
                                        <p:tgtEl>
                                          <p:spTgt spid="69"/>
                                        </p:tgtEl>
                                        <p:attrNameLst>
                                          <p:attrName>ppt_h</p:attrName>
                                        </p:attrNameLst>
                                      </p:cBhvr>
                                      <p:tavLst>
                                        <p:tav tm="0">
                                          <p:val>
                                            <p:fltVal val="0"/>
                                          </p:val>
                                        </p:tav>
                                        <p:tav tm="100000">
                                          <p:val>
                                            <p:strVal val="#ppt_h"/>
                                          </p:val>
                                        </p:tav>
                                      </p:tavLst>
                                    </p:anim>
                                    <p:anim calcmode="lin" valueType="num">
                                      <p:cBhvr>
                                        <p:cTn id="142" dur="1000" fill="hold"/>
                                        <p:tgtEl>
                                          <p:spTgt spid="69"/>
                                        </p:tgtEl>
                                        <p:attrNameLst>
                                          <p:attrName>ppt_w</p:attrName>
                                        </p:attrNameLst>
                                      </p:cBhvr>
                                      <p:tavLst>
                                        <p:tav tm="0">
                                          <p:val>
                                            <p:fltVal val="0"/>
                                          </p:val>
                                        </p:tav>
                                        <p:tav tm="100000">
                                          <p:val>
                                            <p:strVal val="#ppt_w"/>
                                          </p:val>
                                        </p:tav>
                                      </p:tavLst>
                                    </p:anim>
                                  </p:childTnLst>
                                </p:cTn>
                              </p:par>
                            </p:childTnLst>
                          </p:cTn>
                        </p:par>
                        <p:par>
                          <p:cTn id="143" fill="hold">
                            <p:stCondLst>
                              <p:cond delay="7200"/>
                            </p:stCondLst>
                            <p:childTnLst>
                              <p:par>
                                <p:cTn id="144" presetID="22" presetClass="entr" presetSubtype="8"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animEffect transition="in" filter="wipe(left)">
                                      <p:cBhvr>
                                        <p:cTn id="146" dur="500"/>
                                        <p:tgtEl>
                                          <p:spTgt spid="71"/>
                                        </p:tgtEl>
                                      </p:cBhvr>
                                    </p:animEffect>
                                  </p:childTnLst>
                                </p:cTn>
                              </p:par>
                            </p:childTnLst>
                          </p:cTn>
                        </p:par>
                        <p:par>
                          <p:cTn id="147" fill="hold">
                            <p:stCondLst>
                              <p:cond delay="7700"/>
                            </p:stCondLst>
                            <p:childTnLst>
                              <p:par>
                                <p:cTn id="148" presetID="1" presetClass="entr" presetSubtype="0" fill="hold" grpId="0" nodeType="afterEffect">
                                  <p:stCondLst>
                                    <p:cond delay="0"/>
                                  </p:stCondLst>
                                  <p:childTnLst>
                                    <p:set>
                                      <p:cBhvr>
                                        <p:cTn id="149" dur="1" fill="hold">
                                          <p:stCondLst>
                                            <p:cond delay="0"/>
                                          </p:stCondLst>
                                        </p:cTn>
                                        <p:tgtEl>
                                          <p:spTgt spid="817"/>
                                        </p:tgtEl>
                                        <p:attrNameLst>
                                          <p:attrName>style.visibility</p:attrName>
                                        </p:attrNameLst>
                                      </p:cBhvr>
                                      <p:to>
                                        <p:strVal val="visible"/>
                                      </p:to>
                                    </p:set>
                                  </p:childTnLst>
                                </p:cTn>
                              </p:par>
                            </p:childTnLst>
                          </p:cTn>
                        </p:par>
                        <p:par>
                          <p:cTn id="150" fill="hold">
                            <p:stCondLst>
                              <p:cond delay="7700"/>
                            </p:stCondLst>
                            <p:childTnLst>
                              <p:par>
                                <p:cTn id="151" presetID="1" presetClass="entr" presetSubtype="0" fill="hold" grpId="0" nodeType="afterEffect">
                                  <p:stCondLst>
                                    <p:cond delay="0"/>
                                  </p:stCondLst>
                                  <p:childTnLst>
                                    <p:set>
                                      <p:cBhvr>
                                        <p:cTn id="152"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p:bldP spid="22" grpId="0"/>
      <p:bldP spid="23" grpId="0"/>
      <p:bldP spid="24" grpId="0" animBg="1"/>
      <p:bldP spid="25"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4" grpId="0" animBg="1"/>
      <p:bldP spid="75" grpId="0" animBg="1"/>
      <p:bldP spid="76" grpId="0" animBg="1"/>
      <p:bldP spid="77" grpId="0"/>
      <p:bldP spid="817" grpId="0"/>
      <p:bldP spid="818" grpId="0"/>
    </p:bldLst>
  </p:timing>
</p:sld>
</file>

<file path=ppt/theme/theme1.xml><?xml version="1.0" encoding="utf-8"?>
<a:theme xmlns:a="http://schemas.openxmlformats.org/drawingml/2006/main" name="test">
  <a:themeElements>
    <a:clrScheme name="test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kumimoji="0" lang="en-US" alt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DDDDD"/>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kumimoji="0" lang="en-US" altLang="en-US" sz="2800" b="0" i="0" u="none" strike="noStrike" cap="none" normalizeH="0" baseline="0" smtClean="0">
            <a:ln>
              <a:noFill/>
            </a:ln>
            <a:solidFill>
              <a:schemeClr val="tx2"/>
            </a:solidFill>
            <a:effectLst/>
            <a:latin typeface="Arial" charset="0"/>
          </a:defRPr>
        </a:defPPr>
      </a:lstStyle>
    </a:lnDef>
  </a:objectDefaults>
  <a:extraClrSchemeLst>
    <a:extraClrScheme>
      <a:clrScheme name="test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test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test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test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test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test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test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test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customblue</Template>
  <TotalTime>62606</TotalTime>
  <Words>4762</Words>
  <Application>Microsoft Office PowerPoint</Application>
  <PresentationFormat>Widescreen</PresentationFormat>
  <Paragraphs>982</Paragraphs>
  <Slides>85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85</vt:i4>
      </vt:variant>
    </vt:vector>
  </HeadingPairs>
  <TitlesOfParts>
    <vt:vector size="95" baseType="lpstr">
      <vt:lpstr>Arial</vt:lpstr>
      <vt:lpstr>Arial Black</vt:lpstr>
      <vt:lpstr>Arial Narrow</vt:lpstr>
      <vt:lpstr>Calibri</vt:lpstr>
      <vt:lpstr>Tahoma</vt:lpstr>
      <vt:lpstr>Times New Roman</vt:lpstr>
      <vt:lpstr>Trebuchet MS</vt:lpstr>
      <vt:lpstr>Wingdings</vt:lpstr>
      <vt:lpstr>Wingdings 2</vt:lpstr>
      <vt:lpstr>test</vt:lpstr>
      <vt:lpstr>PowerPoint Presentation</vt:lpstr>
      <vt:lpstr>Information about the  OAS Retirement and Pension Plan Part 1: Introduction and Characteristics</vt:lpstr>
      <vt:lpstr>Interesting facts:</vt:lpstr>
      <vt:lpstr>Affiliated Institutions</vt:lpstr>
      <vt:lpstr>Participation</vt:lpstr>
      <vt:lpstr>Why do I need to participate in the Plan?</vt:lpstr>
      <vt:lpstr>To Plan</vt:lpstr>
      <vt:lpstr>Distribution of Pensioners 2011 (by age)</vt:lpstr>
      <vt:lpstr>Distribution of Pensioners 2022 (by age)</vt:lpstr>
      <vt:lpstr>PowerPoint Presentation</vt:lpstr>
      <vt:lpstr>The Retirement and Pension PLAN</vt:lpstr>
      <vt:lpstr>The Retirement and Pension Fund</vt:lpstr>
      <vt:lpstr>The Retirement and Pension Committee</vt:lpstr>
      <vt:lpstr>PowerPoint Presentation</vt:lpstr>
      <vt:lpstr>Retirement &amp; Pension Committee</vt:lpstr>
      <vt:lpstr>Retirement &amp; Pension Committee</vt:lpstr>
      <vt:lpstr>Characteristics of the Committee</vt:lpstr>
      <vt:lpstr>Functions of the Committee</vt:lpstr>
      <vt:lpstr>Functions of the Committee (continued)</vt:lpstr>
      <vt:lpstr>Fiduciary Responsibility</vt:lpstr>
      <vt:lpstr>Fiduciary Responsibility (continued)</vt:lpstr>
      <vt:lpstr>PowerPoint Presentation</vt:lpstr>
      <vt:lpstr>Salary Scale General Services</vt:lpstr>
      <vt:lpstr>Salary Scale Professional Category</vt:lpstr>
      <vt:lpstr>Contributions</vt:lpstr>
      <vt:lpstr>Contributions</vt:lpstr>
      <vt:lpstr>Vesting Rights</vt:lpstr>
      <vt:lpstr>Contributions</vt:lpstr>
      <vt:lpstr>Contributions</vt:lpstr>
      <vt:lpstr>Vesting Rights</vt:lpstr>
      <vt:lpstr>PowerPoint Presentation</vt:lpstr>
      <vt:lpstr>Tools for Pension Policy Definition</vt:lpstr>
      <vt:lpstr>Our Fund vs other public funds:</vt:lpstr>
      <vt:lpstr>Health of the Fund:</vt:lpstr>
      <vt:lpstr>Your Representatives in the Committee:</vt:lpstr>
      <vt:lpstr>Contact Information</vt:lpstr>
      <vt:lpstr>Questions?</vt:lpstr>
      <vt:lpstr>PowerPoint Presentation</vt:lpstr>
      <vt:lpstr>Information about the  OAS Retirement and Pension Plan Part 2: Benefits</vt:lpstr>
      <vt:lpstr>Types of Plans</vt:lpstr>
      <vt:lpstr>Plan Overview</vt:lpstr>
      <vt:lpstr>Plan Overview (continued)</vt:lpstr>
      <vt:lpstr>Plan Overview (continued)</vt:lpstr>
      <vt:lpstr>Plan Overview (continued)</vt:lpstr>
      <vt:lpstr>Plan Overview (continued)</vt:lpstr>
      <vt:lpstr>To qualify for a pension or annuity </vt:lpstr>
      <vt:lpstr>Rule of 85</vt:lpstr>
      <vt:lpstr>Actuarial Correction</vt:lpstr>
      <vt:lpstr>Types of Retirement: 1. Compulsory </vt:lpstr>
      <vt:lpstr>Types of Retirement: 2. Voluntary </vt:lpstr>
      <vt:lpstr>Types of Retirement: 3. Early </vt:lpstr>
      <vt:lpstr>Types of Retirement: 4. Deferred </vt:lpstr>
      <vt:lpstr>Separation</vt:lpstr>
      <vt:lpstr>Separation</vt:lpstr>
      <vt:lpstr>Benefits: Pensions</vt:lpstr>
      <vt:lpstr>Average Pensionable Remuneration (APR)</vt:lpstr>
      <vt:lpstr>Average Pensionable Remuneration (continued)</vt:lpstr>
      <vt:lpstr>Average Pensionable Remuneration (APR) example</vt:lpstr>
      <vt:lpstr>What is the 2% Formula?</vt:lpstr>
      <vt:lpstr>2% Formula: Process</vt:lpstr>
      <vt:lpstr>Characteristics</vt:lpstr>
      <vt:lpstr>Annuity</vt:lpstr>
      <vt:lpstr>Annuity Computation</vt:lpstr>
      <vt:lpstr>Example</vt:lpstr>
      <vt:lpstr>Characteristics</vt:lpstr>
      <vt:lpstr>Alternative Minimum Pension</vt:lpstr>
      <vt:lpstr>Characteristics</vt:lpstr>
      <vt:lpstr>Which one is the best option?</vt:lpstr>
      <vt:lpstr>Pensions Advantages and Disadvantages</vt:lpstr>
      <vt:lpstr>Lump Sum</vt:lpstr>
      <vt:lpstr>Lump Sum Pros and Cons</vt:lpstr>
      <vt:lpstr>Considerations</vt:lpstr>
      <vt:lpstr>Options:</vt:lpstr>
      <vt:lpstr>Pension and Cash Combinations</vt:lpstr>
      <vt:lpstr>Survivor Benefits</vt:lpstr>
      <vt:lpstr>Survivor’s Pension (Base Pension)</vt:lpstr>
      <vt:lpstr>Survivor’s Pension (Percentages)</vt:lpstr>
      <vt:lpstr>Disability Benefit</vt:lpstr>
      <vt:lpstr>Disability Pension</vt:lpstr>
      <vt:lpstr>Notifications</vt:lpstr>
      <vt:lpstr>Designation of Beneficiaries</vt:lpstr>
      <vt:lpstr>Designation of Beneficiaries</vt:lpstr>
      <vt:lpstr>Tus Representantes en la Comisión:</vt:lpstr>
      <vt:lpstr>Contact Information</vt:lpstr>
      <vt:lpstr>Questions?</vt:lpstr>
    </vt:vector>
  </TitlesOfParts>
  <Company>Organization of American States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dvilarino</dc:creator>
  <cp:lastModifiedBy>Vilariño, Daniel</cp:lastModifiedBy>
  <cp:revision>298</cp:revision>
  <dcterms:created xsi:type="dcterms:W3CDTF">2006-04-28T18:55:41Z</dcterms:created>
  <dcterms:modified xsi:type="dcterms:W3CDTF">2022-06-24T20:59:53Z</dcterms:modified>
</cp:coreProperties>
</file>